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50" r:id="rId3"/>
    <p:sldId id="288" r:id="rId4"/>
    <p:sldId id="353" r:id="rId5"/>
    <p:sldId id="352" r:id="rId6"/>
    <p:sldId id="291" r:id="rId7"/>
    <p:sldId id="35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34" r:id="rId24"/>
    <p:sldId id="335" r:id="rId25"/>
    <p:sldId id="336" r:id="rId26"/>
    <p:sldId id="337" r:id="rId27"/>
    <p:sldId id="338" r:id="rId28"/>
    <p:sldId id="340" r:id="rId29"/>
    <p:sldId id="341" r:id="rId30"/>
    <p:sldId id="342" r:id="rId31"/>
    <p:sldId id="343" r:id="rId32"/>
    <p:sldId id="344" r:id="rId33"/>
    <p:sldId id="345" r:id="rId34"/>
    <p:sldId id="346" r:id="rId35"/>
    <p:sldId id="347" r:id="rId36"/>
    <p:sldId id="348" r:id="rId37"/>
    <p:sldId id="354" r:id="rId3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initials="L" lastIdx="1" clrIdx="0">
    <p:extLst>
      <p:ext uri="{19B8F6BF-5375-455C-9EA6-DF929625EA0E}">
        <p15:presenceInfo xmlns:p15="http://schemas.microsoft.com/office/powerpoint/2012/main" xmlns="" userId="Lu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54" autoAdjust="0"/>
  </p:normalViewPr>
  <p:slideViewPr>
    <p:cSldViewPr snapToGrid="0" snapToObjects="1">
      <p:cViewPr varScale="1">
        <p:scale>
          <a:sx n="74" d="100"/>
          <a:sy n="74" d="100"/>
        </p:scale>
        <p:origin x="-1603"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ropbox\Proyectos\Tasas\AMB\OBJETIVOS%20OBJETIVOS%20DE%20CALIDAD%20AMB\Red%20Monitoreo\Linea_Base_AMB%20(Modifica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DBO5 (Ton/año)</c:v>
          </c:tx>
          <c:invertIfNegative val="0"/>
          <c:cat>
            <c:strRef>
              <c:f>Graficos!$B$5:$B$14</c:f>
              <c:strCache>
                <c:ptCount val="10"/>
                <c:pt idx="0">
                  <c:v>Primer Tramo Río de Oro (RO-05  -  RO-CM-AMB)</c:v>
                </c:pt>
                <c:pt idx="1">
                  <c:v>Segundo Tramo Río de Oro (RO-CNG-AMB - RO-4A)</c:v>
                </c:pt>
                <c:pt idx="2">
                  <c:v>Tercer Tramo Río de Oro (RO-4A  -  RO-02-AMB)</c:v>
                </c:pt>
                <c:pt idx="3">
                  <c:v>Cuarto Tramo Río de Oro  (RO-02-AMB - RO-PI-AMB)</c:v>
                </c:pt>
                <c:pt idx="4">
                  <c:v>Quinto Tramo Río de Oro (RO-PI-AMB  -  RO-01)</c:v>
                </c:pt>
                <c:pt idx="5">
                  <c:v>Primer Tramo Río Frio (RF-LM-AMB - RF-P)</c:v>
                </c:pt>
                <c:pt idx="6">
                  <c:v>Segundo Tramo Río Frio (RF-P  -  RF-1A)</c:v>
                </c:pt>
                <c:pt idx="7">
                  <c:v>Tramo La Iglesia (LF-01 - LI-01)</c:v>
                </c:pt>
                <c:pt idx="8">
                  <c:v>Tramo Quebrada Aranzoque (AZ-07 - AZ-SP-AMB)</c:v>
                </c:pt>
                <c:pt idx="9">
                  <c:v>Tramo Rio Suratá (SA-CM-AMB - SA-03)</c:v>
                </c:pt>
              </c:strCache>
            </c:strRef>
          </c:cat>
          <c:val>
            <c:numRef>
              <c:f>Graficos!$C$5:$C$14</c:f>
              <c:numCache>
                <c:formatCode>General</c:formatCode>
                <c:ptCount val="10"/>
                <c:pt idx="0">
                  <c:v>1380.6799999999998</c:v>
                </c:pt>
                <c:pt idx="1">
                  <c:v>103.68</c:v>
                </c:pt>
                <c:pt idx="2">
                  <c:v>7313.1929999999984</c:v>
                </c:pt>
                <c:pt idx="3">
                  <c:v>6025.5214999999998</c:v>
                </c:pt>
                <c:pt idx="4">
                  <c:v>1527.5720000000001</c:v>
                </c:pt>
                <c:pt idx="5">
                  <c:v>1.19</c:v>
                </c:pt>
                <c:pt idx="6">
                  <c:v>1903.7</c:v>
                </c:pt>
                <c:pt idx="7">
                  <c:v>244.44</c:v>
                </c:pt>
                <c:pt idx="8">
                  <c:v>3.3839999999999999</c:v>
                </c:pt>
                <c:pt idx="9">
                  <c:v>329.19</c:v>
                </c:pt>
              </c:numCache>
            </c:numRef>
          </c:val>
        </c:ser>
        <c:ser>
          <c:idx val="1"/>
          <c:order val="1"/>
          <c:tx>
            <c:v>SST (Ton/año)</c:v>
          </c:tx>
          <c:spPr>
            <a:solidFill>
              <a:schemeClr val="tx1">
                <a:lumMod val="65000"/>
                <a:lumOff val="35000"/>
              </a:schemeClr>
            </a:solidFill>
          </c:spPr>
          <c:invertIfNegative val="0"/>
          <c:cat>
            <c:strRef>
              <c:f>Graficos!$B$5:$B$14</c:f>
              <c:strCache>
                <c:ptCount val="10"/>
                <c:pt idx="0">
                  <c:v>Primer Tramo Río de Oro (RO-05  -  RO-CM-AMB)</c:v>
                </c:pt>
                <c:pt idx="1">
                  <c:v>Segundo Tramo Río de Oro (RO-CNG-AMB - RO-4A)</c:v>
                </c:pt>
                <c:pt idx="2">
                  <c:v>Tercer Tramo Río de Oro (RO-4A  -  RO-02-AMB)</c:v>
                </c:pt>
                <c:pt idx="3">
                  <c:v>Cuarto Tramo Río de Oro  (RO-02-AMB - RO-PI-AMB)</c:v>
                </c:pt>
                <c:pt idx="4">
                  <c:v>Quinto Tramo Río de Oro (RO-PI-AMB  -  RO-01)</c:v>
                </c:pt>
                <c:pt idx="5">
                  <c:v>Primer Tramo Río Frio (RF-LM-AMB - RF-P)</c:v>
                </c:pt>
                <c:pt idx="6">
                  <c:v>Segundo Tramo Río Frio (RF-P  -  RF-1A)</c:v>
                </c:pt>
                <c:pt idx="7">
                  <c:v>Tramo La Iglesia (LF-01 - LI-01)</c:v>
                </c:pt>
                <c:pt idx="8">
                  <c:v>Tramo Quebrada Aranzoque (AZ-07 - AZ-SP-AMB)</c:v>
                </c:pt>
                <c:pt idx="9">
                  <c:v>Tramo Rio Suratá (SA-CM-AMB - SA-03)</c:v>
                </c:pt>
              </c:strCache>
            </c:strRef>
          </c:cat>
          <c:val>
            <c:numRef>
              <c:f>Graficos!$D$5:$D$14</c:f>
              <c:numCache>
                <c:formatCode>General</c:formatCode>
                <c:ptCount val="10"/>
                <c:pt idx="0">
                  <c:v>928.84</c:v>
                </c:pt>
                <c:pt idx="1">
                  <c:v>129.6</c:v>
                </c:pt>
                <c:pt idx="2">
                  <c:v>4689.6360000000004</c:v>
                </c:pt>
                <c:pt idx="3">
                  <c:v>1468.7729999999999</c:v>
                </c:pt>
                <c:pt idx="4">
                  <c:v>269.05500000000006</c:v>
                </c:pt>
                <c:pt idx="5">
                  <c:v>223.554</c:v>
                </c:pt>
                <c:pt idx="6">
                  <c:v>991.8</c:v>
                </c:pt>
                <c:pt idx="7">
                  <c:v>323.45</c:v>
                </c:pt>
                <c:pt idx="8">
                  <c:v>3.02</c:v>
                </c:pt>
                <c:pt idx="9">
                  <c:v>245.68</c:v>
                </c:pt>
              </c:numCache>
            </c:numRef>
          </c:val>
        </c:ser>
        <c:dLbls>
          <c:showLegendKey val="0"/>
          <c:showVal val="0"/>
          <c:showCatName val="0"/>
          <c:showSerName val="0"/>
          <c:showPercent val="0"/>
          <c:showBubbleSize val="0"/>
        </c:dLbls>
        <c:gapWidth val="150"/>
        <c:axId val="49214208"/>
        <c:axId val="49215744"/>
      </c:barChart>
      <c:catAx>
        <c:axId val="49214208"/>
        <c:scaling>
          <c:orientation val="minMax"/>
        </c:scaling>
        <c:delete val="0"/>
        <c:axPos val="b"/>
        <c:numFmt formatCode="General" sourceLinked="0"/>
        <c:majorTickMark val="out"/>
        <c:minorTickMark val="none"/>
        <c:tickLblPos val="nextTo"/>
        <c:txPr>
          <a:bodyPr/>
          <a:lstStyle/>
          <a:p>
            <a:pPr>
              <a:defRPr sz="800"/>
            </a:pPr>
            <a:endParaRPr lang="es-CO"/>
          </a:p>
        </c:txPr>
        <c:crossAx val="49215744"/>
        <c:crosses val="autoZero"/>
        <c:auto val="1"/>
        <c:lblAlgn val="ctr"/>
        <c:lblOffset val="100"/>
        <c:noMultiLvlLbl val="0"/>
      </c:catAx>
      <c:valAx>
        <c:axId val="49215744"/>
        <c:scaling>
          <c:orientation val="minMax"/>
        </c:scaling>
        <c:delete val="0"/>
        <c:axPos val="l"/>
        <c:numFmt formatCode="General" sourceLinked="1"/>
        <c:majorTickMark val="out"/>
        <c:minorTickMark val="none"/>
        <c:tickLblPos val="nextTo"/>
        <c:crossAx val="49214208"/>
        <c:crosses val="autoZero"/>
        <c:crossBetween val="between"/>
      </c:valAx>
    </c:plotArea>
    <c:legend>
      <c:legendPos val="r"/>
      <c:layout/>
      <c:overlay val="0"/>
    </c:legend>
    <c:plotVisOnly val="1"/>
    <c:dispBlanksAs val="gap"/>
    <c:showDLblsOverMax val="0"/>
  </c:chart>
  <c:txPr>
    <a:bodyPr/>
    <a:lstStyle/>
    <a:p>
      <a:pPr>
        <a:defRPr>
          <a:latin typeface="Arial Narrow" pitchFamily="34" charset="0"/>
        </a:defRPr>
      </a:pPr>
      <a:endParaRPr lang="es-CO"/>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3-18T16:00:59.729" idx="1">
    <p:pos x="5268" y="3281"/>
    <p:text>se porpne para ser cambiado al dia 7 de mayo de 2015</p:text>
    <p:extLst>
      <p:ext uri="{C676402C-5697-4E1C-873F-D02D1690AC5C}">
        <p15:threadingInfo xmlns:p15="http://schemas.microsoft.com/office/powerpoint/2012/main" xmlns=""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30821-3D46-3948-8F5A-CFF129CE7799}" type="datetimeFigureOut">
              <a:rPr lang="es-ES" smtClean="0"/>
              <a:pPr/>
              <a:t>07/04/2015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DC546-1391-2E4F-9970-43BD7DC06BE5}" type="slidenum">
              <a:rPr lang="es-ES" smtClean="0"/>
              <a:pPr/>
              <a:t>‹Nº›</a:t>
            </a:fld>
            <a:endParaRPr lang="es-ES"/>
          </a:p>
        </p:txBody>
      </p:sp>
    </p:spTree>
    <p:extLst>
      <p:ext uri="{BB962C8B-B14F-4D97-AF65-F5344CB8AC3E}">
        <p14:creationId xmlns:p14="http://schemas.microsoft.com/office/powerpoint/2010/main" val="2777175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204755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15387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17151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512702" y="470874"/>
            <a:ext cx="7174098" cy="485144"/>
          </a:xfrm>
          <a:prstGeom prst="rect">
            <a:avLst/>
          </a:prstGeom>
        </p:spPr>
        <p:txBody>
          <a:bodyPr/>
          <a:lstStyle>
            <a:lvl1pPr algn="l">
              <a:defRPr sz="1800" b="1"/>
            </a:lvl1pPr>
          </a:lstStyle>
          <a:p>
            <a:r>
              <a:rPr lang="es-ES_tradnl" dirty="0" smtClean="0"/>
              <a:t>Índice o Subtitulo</a:t>
            </a:r>
            <a:endParaRPr lang="es-ES" dirty="0"/>
          </a:p>
        </p:txBody>
      </p:sp>
      <p:sp>
        <p:nvSpPr>
          <p:cNvPr id="3" name="Marcador de contenido 2"/>
          <p:cNvSpPr>
            <a:spLocks noGrp="1"/>
          </p:cNvSpPr>
          <p:nvPr>
            <p:ph idx="1" hasCustomPrompt="1"/>
          </p:nvPr>
        </p:nvSpPr>
        <p:spPr>
          <a:xfrm>
            <a:off x="770622" y="1600200"/>
            <a:ext cx="7720490" cy="4050293"/>
          </a:xfrm>
          <a:prstGeom prst="rect">
            <a:avLst/>
          </a:prstGeom>
        </p:spPr>
        <p:txBody>
          <a:bodyPr/>
          <a:lstStyle>
            <a:lvl1pPr marL="0" indent="0">
              <a:buNone/>
              <a:defRPr sz="1600"/>
            </a:lvl1pPr>
          </a:lstStyle>
          <a:p>
            <a:pPr lvl="0"/>
            <a:r>
              <a:rPr lang="es-ES" dirty="0" smtClean="0"/>
              <a:t>Texto</a:t>
            </a:r>
            <a:endParaRPr lang="es-ES" dirty="0"/>
          </a:p>
        </p:txBody>
      </p:sp>
      <p:sp>
        <p:nvSpPr>
          <p:cNvPr id="8" name="CuadroTexto 7"/>
          <p:cNvSpPr txBox="1">
            <a:spLocks noChangeArrowheads="1"/>
          </p:cNvSpPr>
          <p:nvPr userDrawn="1"/>
        </p:nvSpPr>
        <p:spPr bwMode="auto">
          <a:xfrm>
            <a:off x="731838" y="6372225"/>
            <a:ext cx="295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s-ES" sz="1000" b="1" i="1" dirty="0">
                <a:latin typeface="Verdana" charset="0"/>
                <a:cs typeface="Verdana" charset="0"/>
              </a:rPr>
              <a:t>Titulo de la Presentación</a:t>
            </a:r>
          </a:p>
          <a:p>
            <a:pPr algn="r" eaLnBrk="1" hangingPunct="1"/>
            <a:r>
              <a:rPr lang="es-ES" sz="1000" i="1" dirty="0">
                <a:latin typeface="Verdana" charset="0"/>
                <a:cs typeface="Verdana" charset="0"/>
              </a:rPr>
              <a:t>Subdirección</a:t>
            </a:r>
          </a:p>
        </p:txBody>
      </p:sp>
    </p:spTree>
    <p:extLst>
      <p:ext uri="{BB962C8B-B14F-4D97-AF65-F5344CB8AC3E}">
        <p14:creationId xmlns:p14="http://schemas.microsoft.com/office/powerpoint/2010/main" val="224453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202260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421382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91270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142824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233081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2427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182464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1" descr="FONDO PRESE.pdf"/>
          <p:cNvPicPr>
            <a:picLocks noChangeAspect="1"/>
          </p:cNvPicPr>
          <p:nvPr userDrawn="1"/>
        </p:nvPicPr>
        <p:blipFill>
          <a:blip r:embed="rId13">
            <a:extLst>
              <a:ext uri="{28A0092B-C50C-407E-A947-70E740481C1C}">
                <a14:useLocalDpi xmlns:a14="http://schemas.microsoft.com/office/drawing/2010/main" val="0"/>
              </a:ext>
            </a:extLst>
          </a:blip>
          <a:srcRect l="9676" t="3127" r="-2" b="6862"/>
          <a:stretch>
            <a:fillRect/>
          </a:stretch>
        </p:blipFill>
        <p:spPr bwMode="auto">
          <a:xfrm flipH="1">
            <a:off x="0" y="0"/>
            <a:ext cx="9161463"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redondeado 7"/>
          <p:cNvSpPr/>
          <p:nvPr userDrawn="1"/>
        </p:nvSpPr>
        <p:spPr>
          <a:xfrm>
            <a:off x="328613" y="298450"/>
            <a:ext cx="8547100" cy="5902325"/>
          </a:xfrm>
          <a:prstGeom prst="roundRect">
            <a:avLst>
              <a:gd name="adj" fmla="val 5000"/>
            </a:avLst>
          </a:prstGeom>
          <a:solidFill>
            <a:schemeClr val="bg1"/>
          </a:solidFill>
          <a:ln>
            <a:noFill/>
          </a:ln>
          <a:effectLst>
            <a:outerShdw blurRad="136525"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Rectángulo 8"/>
          <p:cNvSpPr/>
          <p:nvPr userDrawn="1"/>
        </p:nvSpPr>
        <p:spPr>
          <a:xfrm>
            <a:off x="762000" y="1001713"/>
            <a:ext cx="7620000" cy="44450"/>
          </a:xfrm>
          <a:prstGeom prst="rect">
            <a:avLst/>
          </a:prstGeom>
          <a:solidFill>
            <a:srgbClr val="3D99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pic>
        <p:nvPicPr>
          <p:cNvPr id="10" name="Imagen 11" descr="FONDO P.pdf"/>
          <p:cNvPicPr>
            <a:picLocks noChangeAspect="1"/>
          </p:cNvPicPr>
          <p:nvPr userDrawn="1"/>
        </p:nvPicPr>
        <p:blipFill>
          <a:blip r:embed="rId14">
            <a:extLst>
              <a:ext uri="{28A0092B-C50C-407E-A947-70E740481C1C}">
                <a14:useLocalDpi xmlns:a14="http://schemas.microsoft.com/office/drawing/2010/main" val="0"/>
              </a:ext>
            </a:extLst>
          </a:blip>
          <a:srcRect t="36667" b="32829"/>
          <a:stretch>
            <a:fillRect/>
          </a:stretch>
        </p:blipFill>
        <p:spPr bwMode="auto">
          <a:xfrm>
            <a:off x="3683000" y="5583238"/>
            <a:ext cx="54784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userDrawn="1"/>
        </p:nvSpPr>
        <p:spPr>
          <a:xfrm>
            <a:off x="762000" y="1001713"/>
            <a:ext cx="7620000" cy="44450"/>
          </a:xfrm>
          <a:prstGeom prst="rect">
            <a:avLst/>
          </a:prstGeom>
          <a:solidFill>
            <a:srgbClr val="3D99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rgbClr val="FF0000"/>
              </a:solidFill>
            </a:endParaRPr>
          </a:p>
        </p:txBody>
      </p:sp>
      <p:pic>
        <p:nvPicPr>
          <p:cNvPr id="15" name="Imagen 21" descr="LOGO AMB.pdf"/>
          <p:cNvPicPr>
            <a:picLocks noChangeAspect="1"/>
          </p:cNvPicPr>
          <p:nvPr userDrawn="1"/>
        </p:nvPicPr>
        <p:blipFill>
          <a:blip r:embed="rId15">
            <a:extLst>
              <a:ext uri="{28A0092B-C50C-407E-A947-70E740481C1C}">
                <a14:useLocalDpi xmlns:a14="http://schemas.microsoft.com/office/drawing/2010/main" val="0"/>
              </a:ext>
            </a:extLst>
          </a:blip>
          <a:srcRect l="30086" t="27798" r="31255" b="46594"/>
          <a:stretch>
            <a:fillRect/>
          </a:stretch>
        </p:blipFill>
        <p:spPr bwMode="auto">
          <a:xfrm>
            <a:off x="747713" y="493713"/>
            <a:ext cx="715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15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package" Target="../embeddings/Documento_de_Microsoft_Word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amb.gov.c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lfchy2002@yahoo.es" TargetMode="External"/><Relationship Id="rId2" Type="http://schemas.openxmlformats.org/officeDocument/2006/relationships/hyperlink" Target="mailto:Isabel.sanchez@amb.gov.c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4"/>
          <p:cNvSpPr txBox="1">
            <a:spLocks noChangeArrowheads="1"/>
          </p:cNvSpPr>
          <p:nvPr/>
        </p:nvSpPr>
        <p:spPr bwMode="auto">
          <a:xfrm>
            <a:off x="304800" y="2997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s-ES" sz="1800"/>
          </a:p>
        </p:txBody>
      </p:sp>
      <p:pic>
        <p:nvPicPr>
          <p:cNvPr id="11" name="Imagen 3" descr="LOGO AMB.pdf"/>
          <p:cNvPicPr>
            <a:picLocks noChangeAspect="1"/>
          </p:cNvPicPr>
          <p:nvPr/>
        </p:nvPicPr>
        <p:blipFill>
          <a:blip r:embed="rId2">
            <a:extLst>
              <a:ext uri="{28A0092B-C50C-407E-A947-70E740481C1C}">
                <a14:useLocalDpi xmlns:a14="http://schemas.microsoft.com/office/drawing/2010/main" val="0"/>
              </a:ext>
            </a:extLst>
          </a:blip>
          <a:srcRect l="17935" t="26173" r="21774" b="26704"/>
          <a:stretch>
            <a:fillRect/>
          </a:stretch>
        </p:blipFill>
        <p:spPr bwMode="auto">
          <a:xfrm>
            <a:off x="509588" y="444500"/>
            <a:ext cx="37401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descr="fondo final.pdf"/>
          <p:cNvPicPr>
            <a:picLocks noChangeAspect="1"/>
          </p:cNvPicPr>
          <p:nvPr/>
        </p:nvPicPr>
        <p:blipFill>
          <a:blip r:embed="rId3">
            <a:extLst>
              <a:ext uri="{28A0092B-C50C-407E-A947-70E740481C1C}">
                <a14:useLocalDpi xmlns:a14="http://schemas.microsoft.com/office/drawing/2010/main" val="0"/>
              </a:ext>
            </a:extLst>
          </a:blip>
          <a:srcRect l="2873" t="3458"/>
          <a:stretch>
            <a:fillRect/>
          </a:stretch>
        </p:blipFill>
        <p:spPr bwMode="auto">
          <a:xfrm>
            <a:off x="0" y="-17463"/>
            <a:ext cx="9161463" cy="703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3" descr="LOGO AMB.pdf"/>
          <p:cNvPicPr>
            <a:picLocks noChangeAspect="1"/>
          </p:cNvPicPr>
          <p:nvPr/>
        </p:nvPicPr>
        <p:blipFill>
          <a:blip r:embed="rId2">
            <a:extLst>
              <a:ext uri="{28A0092B-C50C-407E-A947-70E740481C1C}">
                <a14:useLocalDpi xmlns:a14="http://schemas.microsoft.com/office/drawing/2010/main" val="0"/>
              </a:ext>
            </a:extLst>
          </a:blip>
          <a:srcRect l="19527" t="27798" r="20496" b="25272"/>
          <a:stretch>
            <a:fillRect/>
          </a:stretch>
        </p:blipFill>
        <p:spPr bwMode="auto">
          <a:xfrm>
            <a:off x="236538" y="203200"/>
            <a:ext cx="36417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
          <p:cNvSpPr txBox="1">
            <a:spLocks noChangeArrowheads="1"/>
          </p:cNvSpPr>
          <p:nvPr/>
        </p:nvSpPr>
        <p:spPr bwMode="auto">
          <a:xfrm>
            <a:off x="3878263" y="2181592"/>
            <a:ext cx="51754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s-CO" sz="2000" b="1" dirty="0">
                <a:solidFill>
                  <a:schemeClr val="bg1"/>
                </a:solidFill>
              </a:rPr>
              <a:t>Formulación de metas globales, individuales y grupales de cargas contaminantes de DBO5 y SST para el periodo 2015-2019, en la jurisdicción </a:t>
            </a:r>
            <a:r>
              <a:rPr lang="es-CO" sz="2000" b="1" dirty="0" smtClean="0">
                <a:solidFill>
                  <a:schemeClr val="bg1"/>
                </a:solidFill>
              </a:rPr>
              <a:t>del Área Metropolitana de Bucaramanga</a:t>
            </a:r>
            <a:endParaRPr lang="es-CO" sz="2000" b="1" dirty="0">
              <a:solidFill>
                <a:schemeClr val="bg1"/>
              </a:solidFill>
            </a:endParaRPr>
          </a:p>
        </p:txBody>
      </p:sp>
      <p:sp>
        <p:nvSpPr>
          <p:cNvPr id="15" name="CuadroTexto 6"/>
          <p:cNvSpPr txBox="1">
            <a:spLocks noChangeArrowheads="1"/>
          </p:cNvSpPr>
          <p:nvPr/>
        </p:nvSpPr>
        <p:spPr bwMode="auto">
          <a:xfrm>
            <a:off x="2237014" y="3812808"/>
            <a:ext cx="6739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s-ES" sz="1800" i="1" dirty="0">
                <a:solidFill>
                  <a:schemeClr val="bg1"/>
                </a:solidFill>
              </a:rPr>
              <a:t>Taller </a:t>
            </a:r>
            <a:r>
              <a:rPr lang="es-ES" sz="1800" i="1" dirty="0" smtClean="0">
                <a:solidFill>
                  <a:schemeClr val="bg1"/>
                </a:solidFill>
              </a:rPr>
              <a:t>2  </a:t>
            </a:r>
            <a:r>
              <a:rPr lang="es-CO" sz="1800" i="1" dirty="0">
                <a:solidFill>
                  <a:schemeClr val="bg1"/>
                </a:solidFill>
              </a:rPr>
              <a:t>Objetivos de calidad, perfiles y línea </a:t>
            </a:r>
            <a:r>
              <a:rPr lang="es-CO" sz="1800" i="1" dirty="0" smtClean="0">
                <a:solidFill>
                  <a:schemeClr val="bg1"/>
                </a:solidFill>
              </a:rPr>
              <a:t>base</a:t>
            </a:r>
            <a:endParaRPr lang="es-CO" sz="1800" i="1" dirty="0">
              <a:solidFill>
                <a:schemeClr val="bg1"/>
              </a:solidFill>
            </a:endParaRPr>
          </a:p>
        </p:txBody>
      </p:sp>
    </p:spTree>
    <p:extLst>
      <p:ext uri="{BB962C8B-B14F-4D97-AF65-F5344CB8AC3E}">
        <p14:creationId xmlns:p14="http://schemas.microsoft.com/office/powerpoint/2010/main" val="2184746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334912275"/>
              </p:ext>
            </p:extLst>
          </p:nvPr>
        </p:nvGraphicFramePr>
        <p:xfrm>
          <a:off x="1476375" y="2623718"/>
          <a:ext cx="6096000" cy="1706635"/>
        </p:xfrm>
        <a:graphic>
          <a:graphicData uri="http://schemas.openxmlformats.org/drawingml/2006/table">
            <a:tbl>
              <a:tblPr firstRow="1" bandRow="1">
                <a:tableStyleId>{9D7B26C5-4107-4FEC-AEDC-1716B250A1EF}</a:tableStyleId>
              </a:tblPr>
              <a:tblGrid>
                <a:gridCol w="1080120"/>
                <a:gridCol w="5015880"/>
              </a:tblGrid>
              <a:tr h="700899">
                <a:tc>
                  <a:txBody>
                    <a:bodyPr/>
                    <a:lstStyle/>
                    <a:p>
                      <a:pPr algn="ctr"/>
                      <a:r>
                        <a:rPr lang="es-CO" sz="2000" dirty="0" smtClean="0"/>
                        <a:t>Paso</a:t>
                      </a:r>
                      <a:endParaRPr lang="es-CO" sz="2000" dirty="0"/>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T="45686" marB="45686"/>
                </a:tc>
              </a:tr>
              <a:tr h="1005663">
                <a:tc>
                  <a:txBody>
                    <a:bodyPr/>
                    <a:lstStyle/>
                    <a:p>
                      <a:pPr algn="ctr"/>
                      <a:r>
                        <a:rPr lang="es-CO" sz="2000" dirty="0" smtClean="0"/>
                        <a:t>1.</a:t>
                      </a:r>
                      <a:endParaRPr lang="es-CO" sz="2000" dirty="0"/>
                    </a:p>
                  </a:txBody>
                  <a:tcPr marT="45686" marB="45686"/>
                </a:tc>
                <a:tc>
                  <a:txBody>
                    <a:bodyPr/>
                    <a:lstStyle/>
                    <a:p>
                      <a:r>
                        <a:rPr lang="es-CO" sz="2000" dirty="0" smtClean="0"/>
                        <a:t>Evaluación de objetivos de calidad del AMB y simulación  de LIMITES PERMISIBLES</a:t>
                      </a:r>
                      <a:endParaRPr lang="es-CO" sz="2000" dirty="0"/>
                    </a:p>
                  </a:txBody>
                  <a:tcPr marT="45686" marB="45686"/>
                </a:tc>
              </a:tr>
            </a:tbl>
          </a:graphicData>
        </a:graphic>
      </p:graphicFrame>
      <p:sp>
        <p:nvSpPr>
          <p:cNvPr id="5" name="1 Título"/>
          <p:cNvSpPr txBox="1">
            <a:spLocks/>
          </p:cNvSpPr>
          <p:nvPr/>
        </p:nvSpPr>
        <p:spPr>
          <a:xfrm>
            <a:off x="1367487" y="355258"/>
            <a:ext cx="7225670" cy="1607106"/>
          </a:xfrm>
          <a:prstGeom prst="rect">
            <a:avLst/>
          </a:prstGeom>
        </p:spPr>
        <p:txBody>
          <a:bodyPr rtlCol="0">
            <a:noAutofit/>
          </a:bodyPr>
          <a:lstStyle>
            <a:lvl1pPr algn="l" defTabSz="457200" rtl="0" eaLnBrk="1" latinLnBrk="0" hangingPunct="1">
              <a:spcBef>
                <a:spcPct val="0"/>
              </a:spcBef>
              <a:buNone/>
              <a:defRPr sz="1800" b="1" kern="1200">
                <a:solidFill>
                  <a:schemeClr val="tx1"/>
                </a:solidFill>
                <a:latin typeface="+mj-lt"/>
                <a:ea typeface="+mj-ea"/>
                <a:cs typeface="+mj-cs"/>
              </a:defRPr>
            </a:lvl1pPr>
          </a:lstStyle>
          <a:p>
            <a:pPr>
              <a:defRPr/>
            </a:pPr>
            <a:r>
              <a:rPr lang="es-CO" sz="2000" dirty="0" smtClean="0">
                <a:solidFill>
                  <a:schemeClr val="accent1">
                    <a:lumMod val="50000"/>
                  </a:schemeClr>
                </a:solidFill>
                <a:cs typeface="Arial" pitchFamily="34" charset="0"/>
              </a:rPr>
              <a:t>METODOLOGIA PARA EL DISEÑO, SUSTENTACION Y EVALUACION DE LAS PROPUESTAS DE METAS DE CARGAS DE DBO5 Y SST</a:t>
            </a:r>
            <a:br>
              <a:rPr lang="es-CO" sz="2000" dirty="0" smtClean="0">
                <a:solidFill>
                  <a:schemeClr val="accent1">
                    <a:lumMod val="50000"/>
                  </a:schemeClr>
                </a:solidFill>
                <a:cs typeface="Arial" pitchFamily="34" charset="0"/>
              </a:rPr>
            </a:br>
            <a:endParaRPr lang="es-CO" sz="2000" dirty="0" smtClean="0">
              <a:solidFill>
                <a:schemeClr val="accent1">
                  <a:lumMod val="50000"/>
                </a:schemeClr>
              </a:solidFill>
              <a:cs typeface="Arial" pitchFamily="34" charset="0"/>
            </a:endParaRPr>
          </a:p>
          <a:p>
            <a:pPr>
              <a:defRPr/>
            </a:pPr>
            <a:r>
              <a:rPr lang="es-CO" sz="2000" dirty="0" smtClean="0">
                <a:solidFill>
                  <a:schemeClr val="accent6">
                    <a:lumMod val="75000"/>
                  </a:schemeClr>
                </a:solidFill>
                <a:cs typeface="Arial" pitchFamily="34" charset="0"/>
              </a:rPr>
              <a:t>ESTUDIO DE CAUDALES Y CALIDAD DE DESCARGAS POR PARTE DEL USUARIO</a:t>
            </a:r>
            <a:endParaRPr lang="es-CO" sz="2000" dirty="0">
              <a:solidFill>
                <a:schemeClr val="accent6">
                  <a:lumMod val="75000"/>
                </a:schemeClr>
              </a:solidFill>
              <a:cs typeface="Arial" pitchFamily="34" charset="0"/>
            </a:endParaRPr>
          </a:p>
        </p:txBody>
      </p:sp>
    </p:spTree>
    <p:extLst>
      <p:ext uri="{BB962C8B-B14F-4D97-AF65-F5344CB8AC3E}">
        <p14:creationId xmlns:p14="http://schemas.microsoft.com/office/powerpoint/2010/main" val="259447516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4278" y="361395"/>
            <a:ext cx="7289895" cy="1065213"/>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416720084"/>
              </p:ext>
            </p:extLst>
          </p:nvPr>
        </p:nvGraphicFramePr>
        <p:xfrm>
          <a:off x="684213" y="1839186"/>
          <a:ext cx="7775575" cy="3665915"/>
        </p:xfrm>
        <a:graphic>
          <a:graphicData uri="http://schemas.openxmlformats.org/drawingml/2006/table">
            <a:tbl>
              <a:tblPr firstRow="1" bandRow="1">
                <a:tableStyleId>{5C22544A-7EE6-4342-B048-85BDC9FD1C3A}</a:tableStyleId>
              </a:tblPr>
              <a:tblGrid>
                <a:gridCol w="7775575"/>
              </a:tblGrid>
              <a:tr h="335236">
                <a:tc>
                  <a:txBody>
                    <a:bodyPr/>
                    <a:lstStyle/>
                    <a:p>
                      <a:pPr algn="ctr"/>
                      <a:r>
                        <a:rPr lang="es-ES" sz="2000" dirty="0" smtClean="0">
                          <a:solidFill>
                            <a:srgbClr val="002060"/>
                          </a:solidFill>
                        </a:rPr>
                        <a:t>FASES ESTRATEGICAS DEL PROCESO</a:t>
                      </a:r>
                      <a:endParaRPr lang="es-ES" sz="2000" dirty="0">
                        <a:solidFill>
                          <a:srgbClr val="002060"/>
                        </a:solidFill>
                      </a:endParaRPr>
                    </a:p>
                  </a:txBody>
                  <a:tcPr marL="91424" marR="91424" marT="45702" marB="45702"/>
                </a:tc>
              </a:tr>
              <a:tr h="457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smtClean="0">
                          <a:solidFill>
                            <a:schemeClr val="tx1"/>
                          </a:solidFill>
                        </a:rPr>
                        <a:t>1.Determine limites y requerimientos de la meta – </a:t>
                      </a:r>
                      <a:r>
                        <a:rPr lang="es-CO" sz="1600" b="1" dirty="0" smtClean="0">
                          <a:solidFill>
                            <a:srgbClr val="FF0000"/>
                          </a:solidFill>
                        </a:rPr>
                        <a:t>VER DECRETO 0631 DE MARZO 17 DE 2015</a:t>
                      </a:r>
                      <a:endParaRPr lang="es-ES" sz="1600" b="1" dirty="0">
                        <a:solidFill>
                          <a:srgbClr val="FF0000"/>
                        </a:solidFill>
                      </a:endParaRPr>
                    </a:p>
                  </a:txBody>
                  <a:tcPr marL="91424" marR="91424" marT="45702" marB="45702"/>
                </a:tc>
              </a:tr>
              <a:tr h="259038">
                <a:tc>
                  <a:txBody>
                    <a:bodyPr/>
                    <a:lstStyle/>
                    <a:p>
                      <a:endParaRPr lang="es-ES" sz="1400" dirty="0">
                        <a:solidFill>
                          <a:schemeClr val="tx1"/>
                        </a:solidFill>
                      </a:endParaRPr>
                    </a:p>
                  </a:txBody>
                  <a:tcPr marL="91424" marR="91424" marT="45702" marB="45702"/>
                </a:tc>
              </a:tr>
              <a:tr h="384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t>2.EVALUE LOS LIMITES PARTICULARES DE CALIDAD REQUERIDOS PARA CUMPLIR INDIVIDUALMENTE</a:t>
                      </a:r>
                      <a:endParaRPr lang="es-ES" sz="1400" dirty="0"/>
                    </a:p>
                  </a:txBody>
                  <a:tcPr marL="91424" marR="91424" marT="45702" marB="45702">
                    <a:solidFill>
                      <a:srgbClr val="C00000">
                        <a:alpha val="94000"/>
                      </a:srgbClr>
                    </a:solidFill>
                  </a:tcPr>
                </a:tc>
              </a:tr>
              <a:tr h="259038">
                <a:tc>
                  <a:txBody>
                    <a:bodyPr/>
                    <a:lstStyle/>
                    <a:p>
                      <a:endParaRPr lang="es-ES" sz="1400" dirty="0"/>
                    </a:p>
                  </a:txBody>
                  <a:tcPr marL="91424" marR="91424" marT="45702" marB="45702"/>
                </a:tc>
              </a:tr>
              <a:tr h="356009">
                <a:tc>
                  <a:txBody>
                    <a:bodyPr/>
                    <a:lstStyle/>
                    <a:p>
                      <a:pPr algn="ctr"/>
                      <a:r>
                        <a:rPr lang="es-CO" sz="1400" b="1" dirty="0" smtClean="0">
                          <a:solidFill>
                            <a:schemeClr val="bg1"/>
                          </a:solidFill>
                        </a:rPr>
                        <a:t>3.DISEÑE</a:t>
                      </a:r>
                      <a:r>
                        <a:rPr lang="es-CO" sz="1400" b="1" baseline="0" dirty="0" smtClean="0">
                          <a:solidFill>
                            <a:schemeClr val="bg1"/>
                          </a:solidFill>
                        </a:rPr>
                        <a:t> LA  MATRIZ DE PLANIFICACION PARA EL CUMPLIMEINTO DE LOS LIMITES INDIVIDUALES</a:t>
                      </a:r>
                      <a:endParaRPr lang="es-ES" sz="1400" b="1" dirty="0">
                        <a:solidFill>
                          <a:schemeClr val="bg1"/>
                        </a:solidFill>
                      </a:endParaRPr>
                    </a:p>
                  </a:txBody>
                  <a:tcPr marL="91424" marR="91424" marT="45702" marB="45702">
                    <a:solidFill>
                      <a:schemeClr val="accent6">
                        <a:lumMod val="75000"/>
                      </a:schemeClr>
                    </a:solidFill>
                  </a:tcPr>
                </a:tc>
              </a:tr>
              <a:tr h="126606">
                <a:tc>
                  <a:txBody>
                    <a:bodyPr/>
                    <a:lstStyle/>
                    <a:p>
                      <a:endParaRPr lang="es-ES" sz="1400" dirty="0"/>
                    </a:p>
                  </a:txBody>
                  <a:tcPr marL="91424" marR="91424" marT="45702" marB="45702"/>
                </a:tc>
              </a:tr>
              <a:tr h="273534">
                <a:tc>
                  <a:txBody>
                    <a:bodyPr/>
                    <a:lstStyle/>
                    <a:p>
                      <a:pPr algn="ctr"/>
                      <a:r>
                        <a:rPr lang="es-CO" sz="1400" b="1" dirty="0" smtClean="0"/>
                        <a:t>4.DEFINA LA META</a:t>
                      </a:r>
                      <a:endParaRPr lang="es-ES" sz="1400" b="1" dirty="0"/>
                    </a:p>
                  </a:txBody>
                  <a:tcPr marL="91424" marR="91424" marT="45702" marB="45702">
                    <a:solidFill>
                      <a:srgbClr val="FFFF00"/>
                    </a:solidFill>
                  </a:tcPr>
                </a:tc>
              </a:tr>
              <a:tr h="259038">
                <a:tc>
                  <a:txBody>
                    <a:bodyPr/>
                    <a:lstStyle/>
                    <a:p>
                      <a:endParaRPr lang="es-ES" sz="1400" dirty="0"/>
                    </a:p>
                  </a:txBody>
                  <a:tcPr marL="91424" marR="91424" marT="45702" marB="45702"/>
                </a:tc>
              </a:tr>
              <a:tr h="426672">
                <a:tc>
                  <a:txBody>
                    <a:bodyPr/>
                    <a:lstStyle/>
                    <a:p>
                      <a:pPr algn="ctr"/>
                      <a:r>
                        <a:rPr lang="es-CO" sz="1400" b="1" dirty="0" smtClean="0"/>
                        <a:t>5.SUSTENTE LA META  ANTE LA ACC</a:t>
                      </a:r>
                      <a:endParaRPr lang="es-ES" sz="1400" b="1" dirty="0"/>
                    </a:p>
                  </a:txBody>
                  <a:tcPr marL="91424" marR="91424" marT="45702" marB="45702">
                    <a:solidFill>
                      <a:srgbClr val="00B050"/>
                    </a:solidFill>
                  </a:tcPr>
                </a:tc>
              </a:tr>
            </a:tbl>
          </a:graphicData>
        </a:graphic>
      </p:graphicFrame>
    </p:spTree>
    <p:extLst>
      <p:ext uri="{BB962C8B-B14F-4D97-AF65-F5344CB8AC3E}">
        <p14:creationId xmlns:p14="http://schemas.microsoft.com/office/powerpoint/2010/main" val="343870717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67487" y="366273"/>
            <a:ext cx="7225670" cy="1513897"/>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a:solidFill>
                  <a:schemeClr val="accent1">
                    <a:lumMod val="50000"/>
                  </a:schemeClr>
                </a:solidFill>
                <a:cs typeface="Arial" pitchFamily="34" charset="0"/>
              </a:rPr>
              <a:t/>
            </a:r>
            <a:br>
              <a:rPr lang="es-CO" sz="2000" b="1" dirty="0">
                <a:solidFill>
                  <a:schemeClr val="accent1">
                    <a:lumMod val="50000"/>
                  </a:schemeClr>
                </a:solidFill>
                <a:cs typeface="Arial" pitchFamily="34" charset="0"/>
              </a:rPr>
            </a:br>
            <a:r>
              <a:rPr lang="es-CO" sz="2000" b="1" dirty="0" smtClean="0">
                <a:solidFill>
                  <a:schemeClr val="accent1">
                    <a:lumMod val="50000"/>
                  </a:schemeClr>
                </a:solidFill>
                <a:cs typeface="Arial" pitchFamily="34" charset="0"/>
              </a:rPr>
              <a:t/>
            </a:r>
            <a:br>
              <a:rPr lang="es-CO" sz="2000" b="1" dirty="0" smtClean="0">
                <a:solidFill>
                  <a:schemeClr val="accent1">
                    <a:lumMod val="50000"/>
                  </a:schemeClr>
                </a:solidFill>
                <a:cs typeface="Arial" pitchFamily="34" charset="0"/>
              </a:rPr>
            </a:br>
            <a:r>
              <a:rPr lang="es-CO" sz="2000" b="1" dirty="0" smtClean="0">
                <a:solidFill>
                  <a:schemeClr val="accent6">
                    <a:lumMod val="75000"/>
                  </a:schemeClr>
                </a:solidFill>
                <a:cs typeface="Arial" pitchFamily="34" charset="0"/>
              </a:rPr>
              <a:t>ESTUDIO DE CAUDALES Y CALIDAD DE DESCARGAS POR PARTE DEL USUARIO</a:t>
            </a:r>
            <a:endParaRPr lang="es-CO" sz="2000" b="1" dirty="0">
              <a:solidFill>
                <a:schemeClr val="accent6">
                  <a:lumMod val="75000"/>
                </a:schemeClr>
              </a:solidFill>
              <a:cs typeface="Arial" pitchFamily="34" charset="0"/>
            </a:endParaRPr>
          </a:p>
        </p:txBody>
      </p:sp>
      <p:sp>
        <p:nvSpPr>
          <p:cNvPr id="39939" name="5 CuadroTexto"/>
          <p:cNvSpPr txBox="1">
            <a:spLocks noChangeArrowheads="1"/>
          </p:cNvSpPr>
          <p:nvPr/>
        </p:nvSpPr>
        <p:spPr bwMode="auto">
          <a:xfrm>
            <a:off x="755689" y="1665403"/>
            <a:ext cx="78374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s-CO" altLang="es-CO" sz="2000" dirty="0">
              <a:ea typeface="MS PGothic" panose="020B0600070205080204" pitchFamily="34" charset="-128"/>
            </a:endParaRPr>
          </a:p>
          <a:p>
            <a:pPr eaLnBrk="1" hangingPunct="1"/>
            <a:r>
              <a:rPr lang="es-CO" altLang="es-CO" sz="2000" u="sng" dirty="0">
                <a:ea typeface="MS PGothic" panose="020B0600070205080204" pitchFamily="34" charset="-128"/>
              </a:rPr>
              <a:t>Lo primero es comprender muy bien las razones por las cuales la empresa debe formular una meta de cargas contaminantes:</a:t>
            </a:r>
          </a:p>
          <a:p>
            <a:pPr eaLnBrk="1" hangingPunct="1"/>
            <a:endParaRPr lang="es-CO" altLang="es-CO" sz="2000" dirty="0">
              <a:ea typeface="MS PGothic" panose="020B0600070205080204" pitchFamily="34" charset="-128"/>
            </a:endParaRPr>
          </a:p>
          <a:p>
            <a:pPr eaLnBrk="1" hangingPunct="1">
              <a:buFont typeface="Arial" panose="020B0604020202020204" pitchFamily="34" charset="0"/>
              <a:buChar char="•"/>
            </a:pPr>
            <a:r>
              <a:rPr lang="es-CO" altLang="es-CO" sz="2000" dirty="0">
                <a:ea typeface="MS PGothic" panose="020B0600070205080204" pitchFamily="34" charset="-128"/>
              </a:rPr>
              <a:t>Para responder a requerimientos de límites permisibles ( Decreto 3930 de 2010)</a:t>
            </a:r>
          </a:p>
          <a:p>
            <a:pPr eaLnBrk="1" hangingPunct="1">
              <a:buFont typeface="Arial" panose="020B0604020202020204" pitchFamily="34" charset="0"/>
              <a:buChar char="•"/>
            </a:pPr>
            <a:endParaRPr lang="es-CO" altLang="es-CO" sz="2000" dirty="0">
              <a:ea typeface="MS PGothic" panose="020B0600070205080204" pitchFamily="34" charset="-128"/>
            </a:endParaRPr>
          </a:p>
          <a:p>
            <a:pPr eaLnBrk="1" hangingPunct="1">
              <a:buFont typeface="Arial" panose="020B0604020202020204" pitchFamily="34" charset="0"/>
              <a:buChar char="•"/>
            </a:pPr>
            <a:r>
              <a:rPr lang="es-CO" altLang="es-CO" sz="2000" dirty="0">
                <a:ea typeface="MS PGothic" panose="020B0600070205080204" pitchFamily="34" charset="-128"/>
              </a:rPr>
              <a:t>Para apuntarle al cumplimiento de objetivos de calidad de tramo o cuenca</a:t>
            </a:r>
          </a:p>
          <a:p>
            <a:pPr eaLnBrk="1" hangingPunct="1"/>
            <a:endParaRPr lang="es-CO" altLang="es-CO" sz="2000" dirty="0">
              <a:ea typeface="MS PGothic" panose="020B0600070205080204" pitchFamily="34" charset="-128"/>
            </a:endParaRPr>
          </a:p>
          <a:p>
            <a:pPr eaLnBrk="1" hangingPunct="1">
              <a:buFont typeface="Arial" panose="020B0604020202020204" pitchFamily="34" charset="0"/>
              <a:buChar char="•"/>
            </a:pPr>
            <a:r>
              <a:rPr lang="es-CO" altLang="es-CO" sz="2000" dirty="0">
                <a:ea typeface="MS PGothic" panose="020B0600070205080204" pitchFamily="34" charset="-128"/>
              </a:rPr>
              <a:t>Para cumplir con criterios de calidad del  cuerpo receptor en el punto de descarga</a:t>
            </a:r>
            <a:endParaRPr lang="es-ES" altLang="es-CO" sz="2000" dirty="0">
              <a:ea typeface="MS PGothic" panose="020B0600070205080204" pitchFamily="34" charset="-128"/>
            </a:endParaRPr>
          </a:p>
        </p:txBody>
      </p:sp>
    </p:spTree>
    <p:extLst>
      <p:ext uri="{BB962C8B-B14F-4D97-AF65-F5344CB8AC3E}">
        <p14:creationId xmlns:p14="http://schemas.microsoft.com/office/powerpoint/2010/main" val="401435138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4597" y="393061"/>
            <a:ext cx="7210425" cy="1517931"/>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br>
              <a:rPr lang="es-CO" sz="2000" b="1" dirty="0" smtClean="0">
                <a:solidFill>
                  <a:schemeClr val="accent1">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sp>
        <p:nvSpPr>
          <p:cNvPr id="40963" name="5 CuadroTexto"/>
          <p:cNvSpPr txBox="1">
            <a:spLocks noChangeArrowheads="1"/>
          </p:cNvSpPr>
          <p:nvPr/>
        </p:nvSpPr>
        <p:spPr bwMode="auto">
          <a:xfrm>
            <a:off x="869415" y="1472429"/>
            <a:ext cx="763560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s-CO" altLang="es-CO" dirty="0">
              <a:ea typeface="MS PGothic" panose="020B0600070205080204" pitchFamily="34" charset="-128"/>
            </a:endParaRPr>
          </a:p>
          <a:p>
            <a:pPr eaLnBrk="1" hangingPunct="1"/>
            <a:r>
              <a:rPr lang="es-CO" altLang="es-CO" sz="2000" u="sng" dirty="0">
                <a:ea typeface="MS PGothic" panose="020B0600070205080204" pitchFamily="34" charset="-128"/>
              </a:rPr>
              <a:t>Todas las condiciones anteriores conllevan indefectiblemente a establecer unos LIMITES PARTICULARES DE LA DESCARGA</a:t>
            </a:r>
            <a:endParaRPr lang="es-CO" altLang="es-CO" sz="2000" dirty="0">
              <a:ea typeface="MS PGothic" panose="020B0600070205080204" pitchFamily="34" charset="-128"/>
            </a:endParaRPr>
          </a:p>
          <a:p>
            <a:pPr eaLnBrk="1" hangingPunct="1"/>
            <a:endParaRPr lang="es-CO" altLang="es-CO" dirty="0">
              <a:ea typeface="MS PGothic" panose="020B0600070205080204" pitchFamily="34" charset="-128"/>
            </a:endParaRP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72" y="2745471"/>
            <a:ext cx="7987891" cy="2841631"/>
          </a:xfrm>
          <a:prstGeom prst="rect">
            <a:avLst/>
          </a:prstGeom>
          <a:noFill/>
          <a:ln w="9525">
            <a:solidFill>
              <a:schemeClr val="tx1">
                <a:alpha val="94116"/>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6963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0" y="836613"/>
            <a:ext cx="8443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ES" altLang="es-CO" sz="1600" b="1">
              <a:solidFill>
                <a:srgbClr val="FF0000"/>
              </a:solidFill>
              <a:ea typeface="MS PGothic" panose="020B0600070205080204" pitchFamily="34" charset="-128"/>
            </a:endParaRPr>
          </a:p>
        </p:txBody>
      </p:sp>
      <p:sp>
        <p:nvSpPr>
          <p:cNvPr id="41987" name="Rectangle 1"/>
          <p:cNvSpPr>
            <a:spLocks noChangeArrowheads="1"/>
          </p:cNvSpPr>
          <p:nvPr/>
        </p:nvSpPr>
        <p:spPr bwMode="auto">
          <a:xfrm>
            <a:off x="390418" y="1221424"/>
            <a:ext cx="3915341"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CO" altLang="es-CO" sz="1100" b="1" dirty="0" smtClean="0">
                <a:solidFill>
                  <a:srgbClr val="FF0000"/>
                </a:solidFill>
              </a:rPr>
              <a:t>VER PARAGRAFO 2, ARTICULO DECRETO 0631/2015</a:t>
            </a:r>
          </a:p>
          <a:p>
            <a:pPr algn="just" eaLnBrk="1" hangingPunct="1"/>
            <a:endParaRPr lang="es-CO" altLang="es-CO" sz="1100" dirty="0"/>
          </a:p>
          <a:p>
            <a:pPr algn="just" eaLnBrk="1" hangingPunct="1"/>
            <a:endParaRPr lang="es-CO" altLang="es-CO" sz="1100" dirty="0" smtClean="0"/>
          </a:p>
          <a:p>
            <a:pPr algn="just" eaLnBrk="1" hangingPunct="1"/>
            <a:r>
              <a:rPr lang="es-CO" altLang="es-CO" sz="1100" dirty="0" smtClean="0"/>
              <a:t>Esta </a:t>
            </a:r>
            <a:r>
              <a:rPr lang="es-CO" altLang="es-CO" sz="1100" dirty="0"/>
              <a:t>metodología de cálculo se basa en la ecuación de continuidad, la cual es consecuencia del principio de conservación de la masa donde se establece que la masa, dentro de un sistema permanece constante en el tiempo, lo que analíticamente se expresa como:</a:t>
            </a:r>
            <a:endParaRPr lang="es-ES" altLang="es-CO" sz="1050" dirty="0"/>
          </a:p>
          <a:p>
            <a:pPr algn="just" eaLnBrk="1" hangingPunct="1"/>
            <a:r>
              <a:rPr lang="es-CO" altLang="es-CO" sz="1100" b="1" dirty="0"/>
              <a:t>(dm/</a:t>
            </a:r>
            <a:r>
              <a:rPr lang="es-CO" altLang="es-CO" sz="1100" b="1" dirty="0" err="1"/>
              <a:t>dt</a:t>
            </a:r>
            <a:r>
              <a:rPr lang="es-CO" altLang="es-CO" sz="1100" b="1" dirty="0"/>
              <a:t>) =0      </a:t>
            </a:r>
            <a:r>
              <a:rPr lang="es-CO" altLang="es-CO" sz="1100" dirty="0"/>
              <a:t>(1)</a:t>
            </a:r>
            <a:endParaRPr lang="es-ES" altLang="es-CO" sz="1050" dirty="0"/>
          </a:p>
          <a:p>
            <a:pPr algn="just" eaLnBrk="1" hangingPunct="1"/>
            <a:r>
              <a:rPr lang="es-CO" altLang="es-CO" sz="1100" dirty="0"/>
              <a:t>Dado un tramo de cauce en el que se produce la incorporación de varios vertimientos puntuales, puede plantearse un balance de masas con la hipótesis de mezcla completa, cumpliendo para cada parámetro contaminante la siguiente ecuación  de igualdad:</a:t>
            </a:r>
            <a:endParaRPr lang="es-ES" altLang="es-CO" sz="1050" dirty="0"/>
          </a:p>
          <a:p>
            <a:pPr algn="just" eaLnBrk="1" hangingPunct="1"/>
            <a:r>
              <a:rPr lang="es-CO" altLang="es-CO" sz="1100" b="1" dirty="0"/>
              <a:t>Me +</a:t>
            </a:r>
            <a:r>
              <a:rPr lang="es-CO" altLang="es-CO" sz="1100" b="1" dirty="0" err="1"/>
              <a:t>Σmv</a:t>
            </a:r>
            <a:r>
              <a:rPr lang="es-CO" altLang="es-CO" sz="1100" b="1" dirty="0"/>
              <a:t> = Ms    </a:t>
            </a:r>
            <a:r>
              <a:rPr lang="es-CO" altLang="es-CO" sz="1100" dirty="0"/>
              <a:t>(2)</a:t>
            </a:r>
            <a:endParaRPr lang="es-ES" altLang="es-CO" sz="1050" dirty="0"/>
          </a:p>
          <a:p>
            <a:pPr algn="just" eaLnBrk="1" hangingPunct="1"/>
            <a:r>
              <a:rPr lang="es-CO" altLang="es-CO" sz="1100" dirty="0"/>
              <a:t>En esta ecuación:</a:t>
            </a:r>
            <a:endParaRPr lang="es-ES" altLang="es-CO" sz="1050" dirty="0"/>
          </a:p>
          <a:p>
            <a:pPr algn="just" eaLnBrk="1" hangingPunct="1"/>
            <a:r>
              <a:rPr lang="es-CO" altLang="es-CO" sz="1100" b="1" dirty="0"/>
              <a:t>Me </a:t>
            </a:r>
            <a:r>
              <a:rPr lang="es-CO" altLang="es-CO" sz="1100" dirty="0"/>
              <a:t>= masa del contaminante que entra en el tramo</a:t>
            </a:r>
            <a:endParaRPr lang="es-ES" altLang="es-CO" sz="1050" dirty="0"/>
          </a:p>
          <a:p>
            <a:pPr algn="just" eaLnBrk="1" hangingPunct="1"/>
            <a:r>
              <a:rPr lang="es-CO" altLang="es-CO" sz="1100" b="1" dirty="0"/>
              <a:t>mv</a:t>
            </a:r>
            <a:r>
              <a:rPr lang="es-CO" altLang="es-CO" sz="1100" dirty="0"/>
              <a:t> = masa que se incorpora de cada vertimiento</a:t>
            </a:r>
            <a:endParaRPr lang="es-ES" altLang="es-CO" sz="1050" dirty="0"/>
          </a:p>
          <a:p>
            <a:pPr algn="just" eaLnBrk="1" hangingPunct="1"/>
            <a:r>
              <a:rPr lang="es-CO" altLang="es-CO" sz="1100" b="1" dirty="0"/>
              <a:t>Ms</a:t>
            </a:r>
            <a:r>
              <a:rPr lang="es-CO" altLang="es-CO" sz="1100" dirty="0"/>
              <a:t> = masa que sale del tramo</a:t>
            </a:r>
            <a:endParaRPr lang="es-ES" altLang="es-CO" sz="1050" dirty="0"/>
          </a:p>
          <a:p>
            <a:pPr algn="just" eaLnBrk="1" hangingPunct="1"/>
            <a:r>
              <a:rPr lang="es-CO" altLang="es-CO" sz="1100" dirty="0"/>
              <a:t>La masa por unidad de tiempo o flujo másico, se denomina carga, y la carga contaminante asociada a un parámetro transportada por un cauce viene definida por el producto de su concentración por el caudal circulante,</a:t>
            </a:r>
            <a:endParaRPr lang="es-ES" altLang="es-CO" sz="1050" dirty="0"/>
          </a:p>
          <a:p>
            <a:pPr algn="just" eaLnBrk="1" hangingPunct="1"/>
            <a:r>
              <a:rPr lang="es-CO" altLang="es-CO" sz="1100" b="1" dirty="0"/>
              <a:t>K (Carga)=Q(Caudal) * C(Concentración)    </a:t>
            </a:r>
            <a:r>
              <a:rPr lang="es-CO" altLang="es-CO" sz="1100" dirty="0"/>
              <a:t>(3)</a:t>
            </a:r>
            <a:endParaRPr lang="es-ES" altLang="es-CO" sz="1050" dirty="0"/>
          </a:p>
          <a:p>
            <a:pPr algn="just" eaLnBrk="1" hangingPunct="1"/>
            <a:r>
              <a:rPr lang="es-CO" altLang="es-CO" sz="1100" dirty="0"/>
              <a:t>En consecuencia el balance de cargas viene dado por las expresiones matemáticas incluidas en el siguiente gráfico:</a:t>
            </a:r>
            <a:endParaRPr lang="es-CO" altLang="es-CO" sz="2400" dirty="0"/>
          </a:p>
        </p:txBody>
      </p:sp>
      <p:pic>
        <p:nvPicPr>
          <p:cNvPr id="41988" name="5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967" y="1291740"/>
            <a:ext cx="410368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
          <p:cNvSpPr>
            <a:spLocks noChangeArrowheads="1"/>
          </p:cNvSpPr>
          <p:nvPr/>
        </p:nvSpPr>
        <p:spPr bwMode="auto">
          <a:xfrm>
            <a:off x="4616967" y="4098440"/>
            <a:ext cx="4218561" cy="1615827"/>
          </a:xfrm>
          <a:prstGeom prst="rect">
            <a:avLst/>
          </a:prstGeom>
          <a:noFill/>
          <a:ln>
            <a:noFill/>
          </a:ln>
          <a:extLst/>
        </p:spPr>
        <p:txBody>
          <a:bodyPr wrap="square" anchor="ctr">
            <a:spAutoFit/>
          </a:bodyPr>
          <a:lstStyle/>
          <a:p>
            <a:pPr algn="just" eaLnBrk="1" fontAlgn="auto" hangingPunct="1">
              <a:spcBef>
                <a:spcPts val="0"/>
              </a:spcBef>
              <a:spcAft>
                <a:spcPts val="0"/>
              </a:spcAft>
              <a:defRPr/>
            </a:pPr>
            <a:r>
              <a:rPr lang="es-CO" sz="1100" i="1" dirty="0" err="1">
                <a:latin typeface="+mn-lt"/>
                <a:cs typeface="Arial" charset="0"/>
              </a:rPr>
              <a:t>Ke</a:t>
            </a:r>
            <a:r>
              <a:rPr lang="es-CO" sz="1100" i="1" dirty="0">
                <a:latin typeface="+mn-lt"/>
                <a:cs typeface="Arial" charset="0"/>
              </a:rPr>
              <a:t> = carga a la entrada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kv</a:t>
            </a:r>
            <a:r>
              <a:rPr lang="es-CO" sz="1100" i="1" dirty="0">
                <a:latin typeface="+mn-lt"/>
                <a:cs typeface="Arial" charset="0"/>
              </a:rPr>
              <a:t> = carga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Ks</a:t>
            </a:r>
            <a:r>
              <a:rPr lang="es-CO" sz="1100" i="1" dirty="0">
                <a:latin typeface="+mn-lt"/>
                <a:cs typeface="Arial" charset="0"/>
              </a:rPr>
              <a:t> = carga a la salida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Qe</a:t>
            </a:r>
            <a:r>
              <a:rPr lang="es-CO" sz="1100" i="1" dirty="0">
                <a:latin typeface="+mn-lt"/>
                <a:cs typeface="Arial" charset="0"/>
              </a:rPr>
              <a:t> = caudal a la entrada del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Ce = concentración a la entrada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qv</a:t>
            </a:r>
            <a:r>
              <a:rPr lang="es-CO" sz="1100" i="1" dirty="0">
                <a:latin typeface="+mn-lt"/>
                <a:cs typeface="Arial" charset="0"/>
              </a:rPr>
              <a:t> = caudal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cv = concentración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Qs</a:t>
            </a:r>
            <a:r>
              <a:rPr lang="es-CO" sz="1100" i="1" dirty="0">
                <a:latin typeface="+mn-lt"/>
                <a:cs typeface="Arial" charset="0"/>
              </a:rPr>
              <a:t> = caudal a la salida del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Cs = concentración a la salida del tramo</a:t>
            </a:r>
            <a:endParaRPr lang="es-CO" sz="2400" dirty="0">
              <a:latin typeface="+mn-lt"/>
              <a:cs typeface="+mn-cs"/>
            </a:endParaRPr>
          </a:p>
        </p:txBody>
      </p:sp>
      <p:sp>
        <p:nvSpPr>
          <p:cNvPr id="41990" name="Rectangle 3"/>
          <p:cNvSpPr>
            <a:spLocks noChangeArrowheads="1"/>
          </p:cNvSpPr>
          <p:nvPr/>
        </p:nvSpPr>
        <p:spPr bwMode="auto">
          <a:xfrm>
            <a:off x="1312863" y="352425"/>
            <a:ext cx="7092950" cy="720725"/>
          </a:xfrm>
          <a:prstGeom prst="rect">
            <a:avLst/>
          </a:prstGeom>
          <a:noFill/>
          <a:ln>
            <a:noFill/>
          </a:ln>
          <a:effectLst>
            <a:outerShdw dist="28398" dir="1593903" algn="ctr" rotWithShape="0">
              <a:schemeClr val="bg2">
                <a:alpha val="50000"/>
              </a:scheme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CO" b="1" dirty="0">
                <a:solidFill>
                  <a:schemeClr val="tx2"/>
                </a:solidFill>
              </a:rPr>
              <a:t>Método del Balance de masas: </a:t>
            </a:r>
            <a:r>
              <a:rPr lang="es-CO" altLang="es-CO" b="1" dirty="0">
                <a:solidFill>
                  <a:srgbClr val="FF0000"/>
                </a:solidFill>
              </a:rPr>
              <a:t>PRINCIPIO DE CONSERVACION DE MASAS</a:t>
            </a:r>
            <a:endParaRPr lang="es-ES" altLang="es-CO" b="1" dirty="0">
              <a:solidFill>
                <a:srgbClr val="FF0000"/>
              </a:solidFill>
            </a:endParaRPr>
          </a:p>
        </p:txBody>
      </p:sp>
    </p:spTree>
    <p:extLst>
      <p:ext uri="{BB962C8B-B14F-4D97-AF65-F5344CB8AC3E}">
        <p14:creationId xmlns:p14="http://schemas.microsoft.com/office/powerpoint/2010/main" val="144587544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0" y="836613"/>
            <a:ext cx="8443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ES" altLang="es-CO" sz="1600" b="1">
              <a:solidFill>
                <a:srgbClr val="FF0000"/>
              </a:solidFill>
              <a:ea typeface="MS PGothic" panose="020B0600070205080204" pitchFamily="34" charset="-128"/>
            </a:endParaRPr>
          </a:p>
        </p:txBody>
      </p:sp>
      <p:sp>
        <p:nvSpPr>
          <p:cNvPr id="18436" name="Rectangle 1"/>
          <p:cNvSpPr>
            <a:spLocks noChangeArrowheads="1"/>
          </p:cNvSpPr>
          <p:nvPr/>
        </p:nvSpPr>
        <p:spPr bwMode="auto">
          <a:xfrm>
            <a:off x="407623" y="1005681"/>
            <a:ext cx="4355679" cy="5047536"/>
          </a:xfrm>
          <a:prstGeom prst="rect">
            <a:avLst/>
          </a:prstGeom>
          <a:noFill/>
          <a:ln>
            <a:noFill/>
          </a:ln>
          <a:extLst/>
        </p:spPr>
        <p:txBody>
          <a:bodyPr wrap="square" anchor="ctr">
            <a:spAutoFit/>
          </a:bodyPr>
          <a:lstStyle/>
          <a:p>
            <a:pPr eaLnBrk="1" fontAlgn="auto" hangingPunct="1">
              <a:spcBef>
                <a:spcPts val="0"/>
              </a:spcBef>
              <a:spcAft>
                <a:spcPts val="0"/>
              </a:spcAft>
              <a:defRPr/>
            </a:pPr>
            <a:r>
              <a:rPr lang="es-CO" sz="1600" b="1" dirty="0">
                <a:solidFill>
                  <a:schemeClr val="accent6">
                    <a:lumMod val="75000"/>
                  </a:schemeClr>
                </a:solidFill>
                <a:latin typeface="+mn-lt"/>
                <a:cs typeface="+mn-cs"/>
              </a:rPr>
              <a:t>Mediante esta ecuación del balance y dependiendo de los datos de partida y del objetivo perseguido se </a:t>
            </a:r>
            <a:r>
              <a:rPr lang="es-CO" sz="1400" b="1" dirty="0">
                <a:solidFill>
                  <a:schemeClr val="accent6">
                    <a:lumMod val="75000"/>
                  </a:schemeClr>
                </a:solidFill>
                <a:latin typeface="+mn-lt"/>
                <a:cs typeface="+mn-cs"/>
              </a:rPr>
              <a:t>pueden</a:t>
            </a:r>
            <a:r>
              <a:rPr lang="es-CO" sz="1600" b="1" dirty="0">
                <a:solidFill>
                  <a:schemeClr val="accent6">
                    <a:lumMod val="75000"/>
                  </a:schemeClr>
                </a:solidFill>
                <a:latin typeface="+mn-lt"/>
                <a:cs typeface="+mn-cs"/>
              </a:rPr>
              <a:t> realizar tres tipos de cálculos:</a:t>
            </a:r>
            <a:endParaRPr lang="es-ES" sz="1600" b="1" dirty="0">
              <a:solidFill>
                <a:schemeClr val="accent6">
                  <a:lumMod val="75000"/>
                </a:schemeClr>
              </a:solidFill>
              <a:latin typeface="+mn-lt"/>
              <a:cs typeface="+mn-cs"/>
            </a:endParaRPr>
          </a:p>
          <a:p>
            <a:pPr eaLnBrk="1" fontAlgn="auto" hangingPunct="1">
              <a:spcBef>
                <a:spcPts val="0"/>
              </a:spcBef>
              <a:spcAft>
                <a:spcPts val="0"/>
              </a:spcAft>
              <a:defRPr/>
            </a:pPr>
            <a:r>
              <a:rPr lang="es-CO" sz="1600" dirty="0">
                <a:latin typeface="+mn-lt"/>
                <a:cs typeface="+mn-cs"/>
              </a:rPr>
              <a:t> </a:t>
            </a:r>
            <a:endParaRPr lang="es-ES" sz="1600" dirty="0">
              <a:latin typeface="+mn-lt"/>
              <a:cs typeface="+mn-cs"/>
            </a:endParaRPr>
          </a:p>
          <a:p>
            <a:pPr eaLnBrk="1" fontAlgn="auto" hangingPunct="1">
              <a:spcBef>
                <a:spcPts val="0"/>
              </a:spcBef>
              <a:spcAft>
                <a:spcPts val="0"/>
              </a:spcAft>
              <a:defRPr/>
            </a:pPr>
            <a:r>
              <a:rPr lang="es-CO" sz="1600" dirty="0">
                <a:latin typeface="+mn-lt"/>
                <a:cs typeface="+mn-cs"/>
              </a:rPr>
              <a:t>● Evaluar el impacto de los vertimientos existentes o que esté previsto imponer en razón de los conflictos de calidad identificados en un tramo</a:t>
            </a:r>
          </a:p>
          <a:p>
            <a:pPr eaLnBrk="1" fontAlgn="auto" hangingPunct="1">
              <a:spcBef>
                <a:spcPts val="0"/>
              </a:spcBef>
              <a:spcAft>
                <a:spcPts val="0"/>
              </a:spcAft>
              <a:defRPr/>
            </a:pPr>
            <a:endParaRPr lang="es-ES" dirty="0"/>
          </a:p>
          <a:p>
            <a:pPr eaLnBrk="1" fontAlgn="auto" hangingPunct="1">
              <a:spcBef>
                <a:spcPts val="0"/>
              </a:spcBef>
              <a:spcAft>
                <a:spcPts val="0"/>
              </a:spcAft>
              <a:defRPr/>
            </a:pPr>
            <a:r>
              <a:rPr lang="es-CO" sz="1600" dirty="0">
                <a:latin typeface="+mn-lt"/>
                <a:cs typeface="+mn-cs"/>
              </a:rPr>
              <a:t>● Determinar los valores límite de emisión máximos que podrían </a:t>
            </a:r>
          </a:p>
          <a:p>
            <a:pPr eaLnBrk="1" fontAlgn="auto" hangingPunct="1">
              <a:spcBef>
                <a:spcPts val="0"/>
              </a:spcBef>
              <a:spcAft>
                <a:spcPts val="0"/>
              </a:spcAft>
              <a:defRPr/>
            </a:pPr>
            <a:r>
              <a:rPr lang="es-CO" sz="1600" dirty="0">
                <a:latin typeface="+mn-lt"/>
                <a:cs typeface="+mn-cs"/>
              </a:rPr>
              <a:t>autorizarse para un vertimiento</a:t>
            </a:r>
          </a:p>
          <a:p>
            <a:pPr eaLnBrk="1" fontAlgn="auto" hangingPunct="1">
              <a:spcBef>
                <a:spcPts val="0"/>
              </a:spcBef>
              <a:spcAft>
                <a:spcPts val="0"/>
              </a:spcAft>
              <a:defRPr/>
            </a:pPr>
            <a:endParaRPr lang="es-ES" sz="1600" dirty="0">
              <a:latin typeface="+mn-lt"/>
              <a:cs typeface="+mn-cs"/>
            </a:endParaRPr>
          </a:p>
          <a:p>
            <a:pPr eaLnBrk="1" fontAlgn="auto" hangingPunct="1">
              <a:spcBef>
                <a:spcPts val="0"/>
              </a:spcBef>
              <a:spcAft>
                <a:spcPts val="0"/>
              </a:spcAft>
              <a:defRPr/>
            </a:pPr>
            <a:r>
              <a:rPr lang="es-CO" sz="1600" dirty="0">
                <a:latin typeface="+mn-lt"/>
                <a:cs typeface="+mn-cs"/>
              </a:rPr>
              <a:t>● Calcular la incidencia de un vertimiento en el medio receptor a partir de los datos de una declaración de vertimiento, como por ejemplo cuando se evalúa un estudio de Impacto Ambiental y se presentan datos hipotéticos previsibles para la descarga que se piensa instalar.</a:t>
            </a:r>
            <a:endParaRPr lang="es-ES" sz="1600" dirty="0">
              <a:latin typeface="+mn-lt"/>
              <a:cs typeface="+mn-cs"/>
            </a:endParaRPr>
          </a:p>
        </p:txBody>
      </p:sp>
      <p:pic>
        <p:nvPicPr>
          <p:cNvPr id="43012" name="5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848" y="1215882"/>
            <a:ext cx="410368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p:cNvSpPr>
            <a:spLocks noChangeArrowheads="1"/>
          </p:cNvSpPr>
          <p:nvPr/>
        </p:nvSpPr>
        <p:spPr bwMode="auto">
          <a:xfrm>
            <a:off x="4867676" y="4083068"/>
            <a:ext cx="3791582" cy="1615827"/>
          </a:xfrm>
          <a:prstGeom prst="rect">
            <a:avLst/>
          </a:prstGeom>
          <a:noFill/>
          <a:ln>
            <a:noFill/>
          </a:ln>
          <a:extLst/>
        </p:spPr>
        <p:txBody>
          <a:bodyPr wrap="square" anchor="ctr">
            <a:spAutoFit/>
          </a:bodyPr>
          <a:lstStyle/>
          <a:p>
            <a:pPr algn="just" eaLnBrk="1" fontAlgn="auto" hangingPunct="1">
              <a:spcBef>
                <a:spcPts val="0"/>
              </a:spcBef>
              <a:spcAft>
                <a:spcPts val="0"/>
              </a:spcAft>
              <a:defRPr/>
            </a:pPr>
            <a:r>
              <a:rPr lang="es-CO" sz="1100" i="1" dirty="0" err="1">
                <a:latin typeface="+mn-lt"/>
                <a:cs typeface="Arial" charset="0"/>
              </a:rPr>
              <a:t>Ke</a:t>
            </a:r>
            <a:r>
              <a:rPr lang="es-CO" sz="1100" i="1" dirty="0">
                <a:latin typeface="+mn-lt"/>
                <a:cs typeface="Arial" charset="0"/>
              </a:rPr>
              <a:t> = carga a la entrada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kv</a:t>
            </a:r>
            <a:r>
              <a:rPr lang="es-CO" sz="1100" i="1" dirty="0">
                <a:latin typeface="+mn-lt"/>
                <a:cs typeface="Arial" charset="0"/>
              </a:rPr>
              <a:t> = carga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Ks</a:t>
            </a:r>
            <a:r>
              <a:rPr lang="es-CO" sz="1100" i="1" dirty="0">
                <a:latin typeface="+mn-lt"/>
                <a:cs typeface="Arial" charset="0"/>
              </a:rPr>
              <a:t> = carga a la salida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Qe</a:t>
            </a:r>
            <a:r>
              <a:rPr lang="es-CO" sz="1100" i="1" dirty="0">
                <a:latin typeface="+mn-lt"/>
                <a:cs typeface="Arial" charset="0"/>
              </a:rPr>
              <a:t> = caudal a la entrada del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Ce = concentración a la entrada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qv</a:t>
            </a:r>
            <a:r>
              <a:rPr lang="es-CO" sz="1100" i="1" dirty="0">
                <a:latin typeface="+mn-lt"/>
                <a:cs typeface="Arial" charset="0"/>
              </a:rPr>
              <a:t> = caudal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cv = concentración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Qs</a:t>
            </a:r>
            <a:r>
              <a:rPr lang="es-CO" sz="1100" i="1" dirty="0">
                <a:latin typeface="+mn-lt"/>
                <a:cs typeface="Arial" charset="0"/>
              </a:rPr>
              <a:t> = caudal a la salida del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Cs = concentración a la salida del tramo</a:t>
            </a:r>
            <a:endParaRPr lang="es-CO" sz="2400" dirty="0">
              <a:latin typeface="+mn-lt"/>
              <a:cs typeface="+mn-cs"/>
            </a:endParaRPr>
          </a:p>
        </p:txBody>
      </p:sp>
      <p:sp>
        <p:nvSpPr>
          <p:cNvPr id="43014" name="Rectangle 3"/>
          <p:cNvSpPr>
            <a:spLocks noChangeArrowheads="1"/>
          </p:cNvSpPr>
          <p:nvPr/>
        </p:nvSpPr>
        <p:spPr bwMode="auto">
          <a:xfrm>
            <a:off x="1181528" y="430863"/>
            <a:ext cx="6503542" cy="504825"/>
          </a:xfrm>
          <a:prstGeom prst="rect">
            <a:avLst/>
          </a:prstGeom>
          <a:noFill/>
          <a:ln>
            <a:noFill/>
          </a:ln>
          <a:effectLst>
            <a:outerShdw dist="28398" dir="1593903" algn="ctr" rotWithShape="0">
              <a:schemeClr val="bg2">
                <a:alpha val="50000"/>
              </a:scheme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CO" sz="2000" b="1" dirty="0" smtClean="0">
                <a:solidFill>
                  <a:schemeClr val="tx2"/>
                </a:solidFill>
              </a:rPr>
              <a:t>¿Para qué sirve la ecuación del </a:t>
            </a:r>
            <a:r>
              <a:rPr lang="es-CO" altLang="es-CO" sz="2000" b="1" dirty="0">
                <a:solidFill>
                  <a:schemeClr val="tx2"/>
                </a:solidFill>
              </a:rPr>
              <a:t>balance de </a:t>
            </a:r>
            <a:r>
              <a:rPr lang="es-CO" altLang="es-CO" sz="2000" b="1" dirty="0" smtClean="0">
                <a:solidFill>
                  <a:schemeClr val="tx2"/>
                </a:solidFill>
              </a:rPr>
              <a:t>masas ?</a:t>
            </a:r>
            <a:r>
              <a:rPr lang="es-CO" altLang="es-CO" sz="2000" dirty="0">
                <a:solidFill>
                  <a:schemeClr val="tx2"/>
                </a:solidFill>
              </a:rPr>
              <a:t> </a:t>
            </a:r>
            <a:endParaRPr lang="es-ES" altLang="es-CO" sz="2000" dirty="0">
              <a:solidFill>
                <a:schemeClr val="tx2"/>
              </a:solidFill>
            </a:endParaRPr>
          </a:p>
        </p:txBody>
      </p:sp>
    </p:spTree>
    <p:extLst>
      <p:ext uri="{BB962C8B-B14F-4D97-AF65-F5344CB8AC3E}">
        <p14:creationId xmlns:p14="http://schemas.microsoft.com/office/powerpoint/2010/main" val="205738674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p:cNvSpPr txBox="1">
            <a:spLocks noChangeArrowheads="1"/>
          </p:cNvSpPr>
          <p:nvPr/>
        </p:nvSpPr>
        <p:spPr bwMode="auto">
          <a:xfrm>
            <a:off x="0" y="836613"/>
            <a:ext cx="8443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ES" altLang="es-CO" sz="1600" b="1">
              <a:solidFill>
                <a:srgbClr val="FF0000"/>
              </a:solidFill>
              <a:ea typeface="MS PGothic" panose="020B0600070205080204" pitchFamily="34" charset="-128"/>
            </a:endParaRPr>
          </a:p>
        </p:txBody>
      </p:sp>
      <p:sp>
        <p:nvSpPr>
          <p:cNvPr id="44035" name="Rectangle 2"/>
          <p:cNvSpPr>
            <a:spLocks noChangeArrowheads="1"/>
          </p:cNvSpPr>
          <p:nvPr/>
        </p:nvSpPr>
        <p:spPr bwMode="auto">
          <a:xfrm>
            <a:off x="863977" y="1180343"/>
            <a:ext cx="770606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CO" altLang="es-CO" dirty="0"/>
              <a:t>Se presenta un ejemplo de comprobación de dicha adecuación, tomando en cuenta los siguientes datos y aprovechando el grafico de la figura anterior</a:t>
            </a:r>
            <a:r>
              <a:rPr lang="es-CO" altLang="es-CO" dirty="0" smtClean="0"/>
              <a:t>:</a:t>
            </a:r>
          </a:p>
          <a:p>
            <a:pPr algn="just" eaLnBrk="1" hangingPunct="1"/>
            <a:endParaRPr lang="es-CO" altLang="es-CO" dirty="0"/>
          </a:p>
          <a:p>
            <a:pPr eaLnBrk="1" hangingPunct="1"/>
            <a:r>
              <a:rPr lang="es-CO" altLang="es-CO" dirty="0" err="1" smtClean="0"/>
              <a:t>Qe</a:t>
            </a:r>
            <a:r>
              <a:rPr lang="es-CO" altLang="es-CO" dirty="0" smtClean="0"/>
              <a:t> </a:t>
            </a:r>
            <a:r>
              <a:rPr lang="es-CO" altLang="es-CO" dirty="0"/>
              <a:t>= caudal aguas arriba (caudal mínimo estadístico histórico,) = 2,2 m</a:t>
            </a:r>
            <a:r>
              <a:rPr lang="es-CO" altLang="es-CO" baseline="30000" dirty="0"/>
              <a:t>3</a:t>
            </a:r>
            <a:r>
              <a:rPr lang="es-CO" altLang="es-CO" dirty="0"/>
              <a:t>/</a:t>
            </a:r>
            <a:r>
              <a:rPr lang="es-CO" altLang="es-CO" dirty="0" err="1"/>
              <a:t>seg</a:t>
            </a:r>
            <a:endParaRPr lang="es-ES" altLang="es-CO" dirty="0"/>
          </a:p>
          <a:p>
            <a:pPr eaLnBrk="1" hangingPunct="1"/>
            <a:r>
              <a:rPr lang="es-CO" altLang="es-CO" dirty="0" err="1"/>
              <a:t>qv</a:t>
            </a:r>
            <a:r>
              <a:rPr lang="es-CO" altLang="es-CO" dirty="0"/>
              <a:t> = caudal del vertimiento (caudal estadístico, percentil 95) = 0,81 m</a:t>
            </a:r>
            <a:r>
              <a:rPr lang="es-CO" altLang="es-CO" baseline="30000" dirty="0"/>
              <a:t>3</a:t>
            </a:r>
            <a:r>
              <a:rPr lang="es-CO" altLang="es-CO" dirty="0"/>
              <a:t>/</a:t>
            </a:r>
            <a:r>
              <a:rPr lang="es-CO" altLang="es-CO" dirty="0" err="1"/>
              <a:t>seg</a:t>
            </a:r>
            <a:endParaRPr lang="es-ES" altLang="es-CO" dirty="0"/>
          </a:p>
          <a:p>
            <a:pPr eaLnBrk="1" hangingPunct="1"/>
            <a:r>
              <a:rPr lang="es-CO" altLang="es-CO" dirty="0"/>
              <a:t>Ce = concentración aguas arriba (valor estadístico) = 0,9 mg/l</a:t>
            </a:r>
            <a:endParaRPr lang="es-ES" altLang="es-CO" dirty="0"/>
          </a:p>
          <a:p>
            <a:pPr eaLnBrk="1" hangingPunct="1"/>
            <a:r>
              <a:rPr lang="es-CO" altLang="es-CO" dirty="0"/>
              <a:t>cv = concentración en el vertimiento (valor estadístico) = 2,5 mg/l</a:t>
            </a:r>
          </a:p>
          <a:p>
            <a:pPr eaLnBrk="1" hangingPunct="1"/>
            <a:r>
              <a:rPr lang="es-CO" altLang="es-CO" b="1" dirty="0" smtClean="0"/>
              <a:t>NCA </a:t>
            </a:r>
            <a:r>
              <a:rPr lang="es-CO" altLang="es-CO" b="1" dirty="0"/>
              <a:t>= valor más restrictivo entre las normas de calidad ambiental del tramo = 1,0 </a:t>
            </a:r>
            <a:r>
              <a:rPr lang="es-CO" altLang="es-CO" b="1" dirty="0" smtClean="0"/>
              <a:t>mg/l </a:t>
            </a:r>
            <a:r>
              <a:rPr lang="es-CO" altLang="es-CO" b="1" dirty="0" smtClean="0">
                <a:solidFill>
                  <a:srgbClr val="FF0000"/>
                </a:solidFill>
              </a:rPr>
              <a:t>( VER Resolución 0631 DE 2015)</a:t>
            </a:r>
            <a:endParaRPr lang="es-ES" altLang="es-CO" b="1" dirty="0">
              <a:solidFill>
                <a:srgbClr val="FF0000"/>
              </a:solidFill>
            </a:endParaRPr>
          </a:p>
          <a:p>
            <a:pPr eaLnBrk="1" hangingPunct="1"/>
            <a:r>
              <a:rPr lang="es-CO" altLang="es-CO" dirty="0"/>
              <a:t> </a:t>
            </a:r>
            <a:r>
              <a:rPr lang="es-CO" altLang="es-CO" dirty="0" smtClean="0"/>
              <a:t>Cs </a:t>
            </a:r>
            <a:r>
              <a:rPr lang="es-CO" altLang="es-CO" dirty="0"/>
              <a:t>= (</a:t>
            </a:r>
            <a:r>
              <a:rPr lang="es-CO" altLang="es-CO" dirty="0" err="1"/>
              <a:t>Qe</a:t>
            </a:r>
            <a:r>
              <a:rPr lang="es-CO" altLang="es-CO" dirty="0"/>
              <a:t>* Ce +∑ (</a:t>
            </a:r>
            <a:r>
              <a:rPr lang="es-CO" altLang="es-CO" dirty="0" err="1"/>
              <a:t>qv</a:t>
            </a:r>
            <a:r>
              <a:rPr lang="es-CO" altLang="es-CO" dirty="0"/>
              <a:t> *cv ))/ </a:t>
            </a:r>
            <a:r>
              <a:rPr lang="es-CO" altLang="es-CO" dirty="0" err="1"/>
              <a:t>Qe</a:t>
            </a:r>
            <a:r>
              <a:rPr lang="es-CO" altLang="es-CO" dirty="0"/>
              <a:t> + </a:t>
            </a:r>
            <a:r>
              <a:rPr lang="es-CO" altLang="es-CO" dirty="0" err="1"/>
              <a:t>Cv</a:t>
            </a:r>
            <a:r>
              <a:rPr lang="es-CO" altLang="es-CO" dirty="0"/>
              <a:t>= 2,2*0,9+(0,81*2,5) / 2,2+2,5 = (0,85) mg/L</a:t>
            </a:r>
            <a:endParaRPr lang="es-ES" altLang="es-CO" dirty="0"/>
          </a:p>
          <a:p>
            <a:pPr eaLnBrk="1" hangingPunct="1"/>
            <a:r>
              <a:rPr lang="es-CO" altLang="es-CO" dirty="0"/>
              <a:t> </a:t>
            </a:r>
            <a:r>
              <a:rPr lang="es-CO" altLang="es-CO" dirty="0" smtClean="0"/>
              <a:t>En </a:t>
            </a:r>
            <a:r>
              <a:rPr lang="es-CO" altLang="es-CO" dirty="0"/>
              <a:t>este ejemplo el vertimiento  está ajustado al cumplimiento de la norma de calidad ambiental dado que : </a:t>
            </a:r>
            <a:r>
              <a:rPr lang="es-CO" altLang="es-CO" b="1" dirty="0"/>
              <a:t>Cs </a:t>
            </a:r>
            <a:r>
              <a:rPr lang="es-CO" altLang="es-CO" dirty="0"/>
              <a:t>(0,85 mg/l) &lt; (1,0mg/l) </a:t>
            </a:r>
            <a:r>
              <a:rPr lang="es-CO" altLang="es-CO" b="1" dirty="0"/>
              <a:t>NCA</a:t>
            </a:r>
            <a:endParaRPr lang="es-ES" altLang="es-CO" sz="1600" dirty="0"/>
          </a:p>
        </p:txBody>
      </p:sp>
      <p:sp>
        <p:nvSpPr>
          <p:cNvPr id="6" name="Rectangle 3"/>
          <p:cNvSpPr>
            <a:spLocks noChangeArrowheads="1"/>
          </p:cNvSpPr>
          <p:nvPr/>
        </p:nvSpPr>
        <p:spPr bwMode="auto">
          <a:xfrm>
            <a:off x="1397285" y="430863"/>
            <a:ext cx="6965879" cy="504825"/>
          </a:xfrm>
          <a:prstGeom prst="rect">
            <a:avLst/>
          </a:prstGeom>
          <a:noFill/>
          <a:ln>
            <a:noFill/>
          </a:ln>
          <a:effectLst>
            <a:outerShdw dist="28398" dir="1593903" algn="ctr" rotWithShape="0">
              <a:schemeClr val="bg2">
                <a:alpha val="50000"/>
              </a:scheme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CO" sz="2000" b="1" dirty="0" smtClean="0">
                <a:solidFill>
                  <a:schemeClr val="tx2"/>
                </a:solidFill>
              </a:rPr>
              <a:t>Ejemplo de Calculo de la adaptación de un vertimiento al cumplimiento de las normas de calidad y a los ODC </a:t>
            </a:r>
            <a:r>
              <a:rPr lang="es-CO" altLang="es-CO" sz="2000" dirty="0">
                <a:solidFill>
                  <a:schemeClr val="tx2"/>
                </a:solidFill>
              </a:rPr>
              <a:t> </a:t>
            </a:r>
            <a:endParaRPr lang="es-ES" altLang="es-CO" sz="2000" dirty="0">
              <a:solidFill>
                <a:schemeClr val="tx2"/>
              </a:solidFill>
            </a:endParaRPr>
          </a:p>
        </p:txBody>
      </p:sp>
    </p:spTree>
    <p:extLst>
      <p:ext uri="{BB962C8B-B14F-4D97-AF65-F5344CB8AC3E}">
        <p14:creationId xmlns:p14="http://schemas.microsoft.com/office/powerpoint/2010/main" val="8527002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Título"/>
          <p:cNvSpPr>
            <a:spLocks noGrp="1"/>
          </p:cNvSpPr>
          <p:nvPr>
            <p:ph type="title"/>
          </p:nvPr>
        </p:nvSpPr>
        <p:spPr>
          <a:xfrm>
            <a:off x="1397000" y="331788"/>
            <a:ext cx="7726363" cy="720725"/>
          </a:xfrm>
        </p:spPr>
        <p:txBody>
          <a:bodyPr rtlCol="0">
            <a:noAutofit/>
          </a:bodyPr>
          <a:lstStyle/>
          <a:p>
            <a:pPr eaLnBrk="1" fontAlgn="auto" hangingPunct="1">
              <a:spcAft>
                <a:spcPts val="0"/>
              </a:spcAft>
              <a:defRPr/>
            </a:pPr>
            <a:r>
              <a:rPr lang="es-ES" sz="2000" b="1" dirty="0" smtClean="0">
                <a:solidFill>
                  <a:schemeClr val="accent6">
                    <a:lumMod val="75000"/>
                  </a:schemeClr>
                </a:solidFill>
                <a:cs typeface="Arial" pitchFamily="34" charset="0"/>
              </a:rPr>
              <a:t>Perfiles de calidad – Objetivos de calidad: SOPORTE PARA ESTABLECER EL NCA</a:t>
            </a:r>
            <a:endParaRPr lang="es-ES" sz="2000" b="1" dirty="0" smtClean="0">
              <a:solidFill>
                <a:srgbClr val="FF0000"/>
              </a:solidFill>
              <a:cs typeface="Arial" pitchFamily="34" charset="0"/>
            </a:endParaRPr>
          </a:p>
        </p:txBody>
      </p:sp>
      <p:pic>
        <p:nvPicPr>
          <p:cNvPr id="19459" name="Picture 2"/>
          <p:cNvPicPr>
            <a:picLocks noGrp="1" noChangeAspect="1" noChangeArrowheads="1"/>
          </p:cNvPicPr>
          <p:nvPr>
            <p:ph idx="1"/>
          </p:nvPr>
        </p:nvPicPr>
        <p:blipFill rotWithShape="1">
          <a:blip r:embed="rId2"/>
          <a:srcRect t="22267"/>
          <a:stretch/>
        </p:blipFill>
        <p:spPr>
          <a:xfrm>
            <a:off x="1835150" y="1234310"/>
            <a:ext cx="5945188" cy="4176713"/>
          </a:xfrm>
          <a:ln>
            <a:solidFill>
              <a:schemeClr val="bg2">
                <a:lumMod val="10000"/>
                <a:alpha val="97000"/>
              </a:schemeClr>
            </a:solidFill>
          </a:ln>
        </p:spPr>
      </p:pic>
    </p:spTree>
    <p:extLst>
      <p:ext uri="{BB962C8B-B14F-4D97-AF65-F5344CB8AC3E}">
        <p14:creationId xmlns:p14="http://schemas.microsoft.com/office/powerpoint/2010/main" val="340153365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8974" y="402504"/>
            <a:ext cx="7414759" cy="1549586"/>
          </a:xfrm>
        </p:spPr>
        <p:txBody>
          <a:bodyPr rtlCol="0">
            <a:noAutofit/>
          </a:bodyPr>
          <a:lstStyle/>
          <a:p>
            <a:pPr algn="ct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ESTUDIO DE REDES</a:t>
            </a:r>
            <a:endParaRPr lang="es-CO" sz="2000" b="1" dirty="0">
              <a:solidFill>
                <a:schemeClr val="accent6">
                  <a:lumMod val="75000"/>
                </a:schemeClr>
              </a:solidFill>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448026138"/>
              </p:ext>
            </p:extLst>
          </p:nvPr>
        </p:nvGraphicFramePr>
        <p:xfrm>
          <a:off x="585627" y="2054831"/>
          <a:ext cx="3852809" cy="3938170"/>
        </p:xfrm>
        <a:graphic>
          <a:graphicData uri="http://schemas.openxmlformats.org/drawingml/2006/table">
            <a:tbl>
              <a:tblPr firstRow="1" bandRow="1">
                <a:tableStyleId>{9D7B26C5-4107-4FEC-AEDC-1716B250A1EF}</a:tableStyleId>
              </a:tblPr>
              <a:tblGrid>
                <a:gridCol w="682661"/>
                <a:gridCol w="3170148"/>
              </a:tblGrid>
              <a:tr h="916583">
                <a:tc>
                  <a:txBody>
                    <a:bodyPr/>
                    <a:lstStyle/>
                    <a:p>
                      <a:pPr algn="ctr"/>
                      <a:r>
                        <a:rPr lang="es-CO" sz="2000" dirty="0" smtClean="0"/>
                        <a:t>Paso</a:t>
                      </a:r>
                      <a:endParaRPr lang="es-CO" sz="2000" dirty="0"/>
                    </a:p>
                  </a:txBody>
                  <a:tcPr marL="91452" marR="9145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L="91452" marR="91452" marT="45722" marB="45722"/>
                </a:tc>
              </a:tr>
              <a:tr h="723924">
                <a:tc>
                  <a:txBody>
                    <a:bodyPr/>
                    <a:lstStyle/>
                    <a:p>
                      <a:pPr algn="ctr"/>
                      <a:r>
                        <a:rPr lang="es-CO" sz="2000" dirty="0" smtClean="0"/>
                        <a:t>2.</a:t>
                      </a:r>
                      <a:endParaRPr lang="es-CO" sz="2000" dirty="0"/>
                    </a:p>
                  </a:txBody>
                  <a:tcPr marL="91452" marR="91452" marT="45722" marB="45722"/>
                </a:tc>
                <a:tc>
                  <a:txBody>
                    <a:bodyPr/>
                    <a:lstStyle/>
                    <a:p>
                      <a:r>
                        <a:rPr lang="es-CO" sz="2000" dirty="0" smtClean="0"/>
                        <a:t>Evaluación redes de alcantarillado</a:t>
                      </a:r>
                      <a:endParaRPr lang="es-CO" sz="2000" dirty="0"/>
                    </a:p>
                  </a:txBody>
                  <a:tcPr marL="91452" marR="91452" marT="45722" marB="45722"/>
                </a:tc>
              </a:tr>
              <a:tr h="2297663">
                <a:tc gridSpan="2">
                  <a:txBody>
                    <a:bodyPr/>
                    <a:lstStyle/>
                    <a:p>
                      <a:pPr algn="ctr"/>
                      <a:endParaRPr lang="es-CO" sz="2000" dirty="0" smtClean="0"/>
                    </a:p>
                    <a:p>
                      <a:pPr algn="just"/>
                      <a:r>
                        <a:rPr lang="es-CO" sz="2000" dirty="0" smtClean="0"/>
                        <a:t>Identificación de las líneas que definen  la orientación y tipología de las redes de alcantarillado. Determinación de los puntos donde se han de realizar los muestreos de agua</a:t>
                      </a:r>
                      <a:endParaRPr lang="es-CO" sz="2000" b="1" dirty="0"/>
                    </a:p>
                  </a:txBody>
                  <a:tcPr marL="91452" marR="91452" marT="45722" marB="45722"/>
                </a:tc>
                <a:tc hMerge="1">
                  <a:txBody>
                    <a:bodyPr/>
                    <a:lstStyle/>
                    <a:p>
                      <a:endParaRPr lang="es-CO" dirty="0"/>
                    </a:p>
                  </a:txBody>
                  <a:tcPr/>
                </a:tc>
              </a:tr>
            </a:tbl>
          </a:graphicData>
        </a:graphic>
      </p:graphicFrame>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921" y="2054831"/>
            <a:ext cx="3895725" cy="3741773"/>
          </a:xfrm>
          <a:prstGeom prst="rect">
            <a:avLst/>
          </a:prstGeom>
        </p:spPr>
      </p:pic>
    </p:spTree>
    <p:extLst>
      <p:ext uri="{BB962C8B-B14F-4D97-AF65-F5344CB8AC3E}">
        <p14:creationId xmlns:p14="http://schemas.microsoft.com/office/powerpoint/2010/main" val="207632513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2192" y="356499"/>
            <a:ext cx="7127914" cy="1699371"/>
          </a:xfrm>
        </p:spPr>
        <p:txBody>
          <a:bodyPr rtlCol="0">
            <a:noAutofit/>
          </a:bodyPr>
          <a:lstStyle/>
          <a:p>
            <a:pPr algn="ct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ESTUDIO DE COMPORTAMIENTO DE FLUJOS DE AGUAS RESIDUALES</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50692005"/>
              </p:ext>
            </p:extLst>
          </p:nvPr>
        </p:nvGraphicFramePr>
        <p:xfrm>
          <a:off x="485558" y="2055871"/>
          <a:ext cx="3264510" cy="3932316"/>
        </p:xfrm>
        <a:graphic>
          <a:graphicData uri="http://schemas.openxmlformats.org/drawingml/2006/table">
            <a:tbl>
              <a:tblPr firstRow="1" bandRow="1">
                <a:tableStyleId>{9D7B26C5-4107-4FEC-AEDC-1716B250A1EF}</a:tableStyleId>
              </a:tblPr>
              <a:tblGrid>
                <a:gridCol w="578423"/>
                <a:gridCol w="2686087"/>
              </a:tblGrid>
              <a:tr h="701274">
                <a:tc>
                  <a:txBody>
                    <a:bodyPr/>
                    <a:lstStyle/>
                    <a:p>
                      <a:pPr algn="ctr"/>
                      <a:r>
                        <a:rPr lang="es-CO" sz="2000" dirty="0" smtClean="0"/>
                        <a:t>Paso</a:t>
                      </a:r>
                      <a:endParaRPr lang="es-CO" sz="2000" dirty="0"/>
                    </a:p>
                  </a:txBody>
                  <a:tcPr marL="91434" marR="91434"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L="91434" marR="91434" marT="45735" marB="45735"/>
                </a:tc>
              </a:tr>
              <a:tr h="396372">
                <a:tc>
                  <a:txBody>
                    <a:bodyPr/>
                    <a:lstStyle/>
                    <a:p>
                      <a:pPr algn="ctr"/>
                      <a:r>
                        <a:rPr lang="es-CO" sz="2000" dirty="0" smtClean="0"/>
                        <a:t>3.</a:t>
                      </a:r>
                      <a:endParaRPr lang="es-CO" sz="2000" dirty="0"/>
                    </a:p>
                  </a:txBody>
                  <a:tcPr marL="91434" marR="91434" marT="45735" marB="45735"/>
                </a:tc>
                <a:tc>
                  <a:txBody>
                    <a:bodyPr/>
                    <a:lstStyle/>
                    <a:p>
                      <a:r>
                        <a:rPr lang="es-CO" sz="2000" dirty="0" smtClean="0"/>
                        <a:t>Estudio de caudales</a:t>
                      </a:r>
                      <a:endParaRPr lang="es-CO" sz="2000" dirty="0"/>
                    </a:p>
                  </a:txBody>
                  <a:tcPr marL="91434" marR="91434" marT="45735" marB="45735"/>
                </a:tc>
              </a:tr>
              <a:tr h="1423304">
                <a:tc gridSpan="2">
                  <a:txBody>
                    <a:bodyPr/>
                    <a:lstStyle/>
                    <a:p>
                      <a:pPr algn="just"/>
                      <a:endParaRPr lang="es-CO" sz="2000" dirty="0" smtClean="0"/>
                    </a:p>
                    <a:p>
                      <a:pPr algn="just"/>
                      <a:r>
                        <a:rPr lang="es-CO" sz="2000" dirty="0" smtClean="0"/>
                        <a:t>La forma mas expedita para conocer con antelación, como se comportan las aguas de la empresa o del alcantarillado como respuesta  a las actividades o procesos que allí se adelantan.</a:t>
                      </a:r>
                      <a:endParaRPr lang="es-CO" sz="2000" b="1" dirty="0"/>
                    </a:p>
                  </a:txBody>
                  <a:tcPr marL="91434" marR="91434" marT="45735" marB="45735"/>
                </a:tc>
                <a:tc hMerge="1">
                  <a:txBody>
                    <a:bodyPr/>
                    <a:lstStyle/>
                    <a:p>
                      <a:endParaRPr lang="es-CO" dirty="0"/>
                    </a:p>
                  </a:txBody>
                  <a:tcPr/>
                </a:tc>
              </a:tr>
            </a:tbl>
          </a:graphicData>
        </a:graphic>
      </p:graphicFrame>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728" y="2680164"/>
            <a:ext cx="4762500" cy="2381250"/>
          </a:xfrm>
          <a:prstGeom prst="rect">
            <a:avLst/>
          </a:prstGeom>
        </p:spPr>
      </p:pic>
    </p:spTree>
    <p:extLst>
      <p:ext uri="{BB962C8B-B14F-4D97-AF65-F5344CB8AC3E}">
        <p14:creationId xmlns:p14="http://schemas.microsoft.com/office/powerpoint/2010/main" val="76326317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
          <p:cNvGraphicFramePr>
            <a:graphicFrameLocks noGrp="1"/>
          </p:cNvGraphicFramePr>
          <p:nvPr/>
        </p:nvGraphicFramePr>
        <p:xfrm>
          <a:off x="827088" y="1989138"/>
          <a:ext cx="7705725" cy="3617913"/>
        </p:xfrm>
        <a:graphic>
          <a:graphicData uri="http://schemas.openxmlformats.org/drawingml/2006/table">
            <a:tbl>
              <a:tblPr>
                <a:tableStyleId>{793D81CF-94F2-401A-BA57-92F5A7B2D0C5}</a:tableStyleId>
              </a:tblPr>
              <a:tblGrid>
                <a:gridCol w="2455320"/>
                <a:gridCol w="5250405"/>
              </a:tblGrid>
              <a:tr h="3963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effectLst/>
                        </a:rPr>
                        <a:t>Hora </a:t>
                      </a:r>
                      <a:endParaRPr kumimoji="0" lang="es-CO" sz="1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effectLst/>
                        </a:rPr>
                        <a:t>Tema</a:t>
                      </a:r>
                      <a:endParaRPr kumimoji="0" lang="es-CO" sz="1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r>
              <a:tr h="4487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solidFill>
                            <a:schemeClr val="tx1"/>
                          </a:solidFill>
                          <a:effectLst/>
                        </a:rPr>
                        <a:t>8:00  am – 8:30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effectLst/>
                        </a:rPr>
                        <a:t>Instalación</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r>
              <a:tr h="6481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solidFill>
                            <a:schemeClr val="tx1"/>
                          </a:solidFill>
                          <a:effectLst/>
                        </a:rPr>
                        <a:t>8:30 am –  9:00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c>
                  <a:txBody>
                    <a:bodyPr/>
                    <a:lstStyle/>
                    <a:p>
                      <a:pPr marL="0" lvl="0" indent="0" algn="just">
                        <a:spcAft>
                          <a:spcPts val="0"/>
                        </a:spcAft>
                        <a:buFont typeface="+mj-lt"/>
                        <a:buNone/>
                      </a:pPr>
                      <a:r>
                        <a:rPr lang="es-CO" sz="1600" dirty="0" smtClean="0">
                          <a:effectLst/>
                          <a:latin typeface="Arial" panose="020B0604020202020204" pitchFamily="34" charset="0"/>
                          <a:ea typeface="Times New Roman" panose="02020603050405020304" pitchFamily="18" charset="0"/>
                          <a:cs typeface="Times New Roman" panose="02020603050405020304" pitchFamily="18" charset="0"/>
                        </a:rPr>
                        <a:t>Metodología</a:t>
                      </a:r>
                      <a:r>
                        <a:rPr lang="es-CO" sz="1600" baseline="0" dirty="0" smtClean="0">
                          <a:effectLst/>
                          <a:latin typeface="Arial" panose="020B0604020202020204" pitchFamily="34" charset="0"/>
                          <a:ea typeface="Times New Roman" panose="02020603050405020304" pitchFamily="18" charset="0"/>
                          <a:cs typeface="Times New Roman" panose="02020603050405020304" pitchFamily="18" charset="0"/>
                        </a:rPr>
                        <a:t> para el diseño y sustentación de las propuesta de metas de cargas de DBO5 y SST</a:t>
                      </a:r>
                      <a:endParaRPr lang="es-CO" sz="16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91445" marR="91445" marT="45730" marB="45730" horzOverflow="overflow"/>
                </a:tc>
              </a:tr>
              <a:tr h="37906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9:00 a.m. – 9:30 a.m.</a:t>
                      </a:r>
                    </a:p>
                  </a:txBody>
                  <a:tcPr marL="91445" marR="91445" marT="45730" marB="45730"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Objetivos de Calidad</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r>
              <a:tr h="432065">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09:30 a.m. – 10:00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Refrigerio</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r>
              <a:tr h="35959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10:00 a.m. – 10:20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effectLst/>
                        </a:rPr>
                        <a:t>Perfiles de Calidad</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r>
              <a:tr h="37481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10:20 a.m. – 11:40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dk1"/>
                          </a:solidFill>
                          <a:effectLst/>
                          <a:latin typeface="+mn-lt"/>
                          <a:ea typeface="+mn-ea"/>
                          <a:cs typeface="+mn-cs"/>
                        </a:rPr>
                        <a:t>LINEA BASE de usuarios y cargas de DBO5 y SST</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r>
              <a:tr h="57915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11:40 m – 12:00 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effectLst/>
                        </a:rPr>
                        <a:t>Espacio para discusión e inquietudes </a:t>
                      </a:r>
                      <a:endParaRPr kumimoji="0" lang="es-ES" sz="160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30" marB="45730" horzOverflow="overflow"/>
                </a:tc>
              </a:tr>
            </a:tbl>
          </a:graphicData>
        </a:graphic>
      </p:graphicFrame>
      <p:sp>
        <p:nvSpPr>
          <p:cNvPr id="7" name="1 CuadroTexto"/>
          <p:cNvSpPr txBox="1">
            <a:spLocks noChangeArrowheads="1"/>
          </p:cNvSpPr>
          <p:nvPr/>
        </p:nvSpPr>
        <p:spPr bwMode="auto">
          <a:xfrm>
            <a:off x="1835150" y="1106488"/>
            <a:ext cx="6913563" cy="523875"/>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sz="2800" b="1" dirty="0" smtClean="0">
                <a:solidFill>
                  <a:schemeClr val="accent1">
                    <a:lumMod val="50000"/>
                  </a:schemeClr>
                </a:solidFill>
                <a:cs typeface="+mn-cs"/>
              </a:rPr>
              <a:t>PROGRAMA DE TRABAJO</a:t>
            </a:r>
          </a:p>
        </p:txBody>
      </p:sp>
    </p:spTree>
    <p:extLst>
      <p:ext uri="{BB962C8B-B14F-4D97-AF65-F5344CB8AC3E}">
        <p14:creationId xmlns:p14="http://schemas.microsoft.com/office/powerpoint/2010/main" val="28503124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3041" y="349574"/>
            <a:ext cx="7370284" cy="1232645"/>
          </a:xfrm>
        </p:spPr>
        <p:txBody>
          <a:bodyPr rtlCol="0">
            <a:noAutofit/>
          </a:bodyPr>
          <a:lstStyle/>
          <a:p>
            <a:pPr algn="ct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GRAFICOS DE LINEAS DE FLUJO Y NIVELES</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178017912"/>
              </p:ext>
            </p:extLst>
          </p:nvPr>
        </p:nvGraphicFramePr>
        <p:xfrm>
          <a:off x="693524" y="1795043"/>
          <a:ext cx="3662719" cy="3931855"/>
        </p:xfrm>
        <a:graphic>
          <a:graphicData uri="http://schemas.openxmlformats.org/drawingml/2006/table">
            <a:tbl>
              <a:tblPr firstRow="1" bandRow="1">
                <a:tableStyleId>{9D7B26C5-4107-4FEC-AEDC-1716B250A1EF}</a:tableStyleId>
              </a:tblPr>
              <a:tblGrid>
                <a:gridCol w="827051"/>
                <a:gridCol w="2835668"/>
              </a:tblGrid>
              <a:tr h="701091">
                <a:tc>
                  <a:txBody>
                    <a:bodyPr/>
                    <a:lstStyle/>
                    <a:p>
                      <a:pPr algn="ctr"/>
                      <a:r>
                        <a:rPr lang="es-CO" sz="2000" dirty="0" smtClean="0"/>
                        <a:t>Paso</a:t>
                      </a:r>
                      <a:endParaRPr lang="es-CO" sz="2000" dirty="0"/>
                    </a:p>
                  </a:txBody>
                  <a:tcPr marL="91445" marR="91445" marT="45691" marB="4569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L="91445" marR="91445" marT="45691" marB="45691"/>
                </a:tc>
              </a:tr>
              <a:tr h="701091">
                <a:tc>
                  <a:txBody>
                    <a:bodyPr/>
                    <a:lstStyle/>
                    <a:p>
                      <a:pPr algn="ctr"/>
                      <a:r>
                        <a:rPr lang="es-CO" sz="2000" dirty="0" smtClean="0"/>
                        <a:t>4.</a:t>
                      </a:r>
                      <a:endParaRPr lang="es-CO" sz="2000" dirty="0"/>
                    </a:p>
                  </a:txBody>
                  <a:tcPr marL="91445" marR="91445" marT="45691" marB="45691"/>
                </a:tc>
                <a:tc>
                  <a:txBody>
                    <a:bodyPr/>
                    <a:lstStyle/>
                    <a:p>
                      <a:r>
                        <a:rPr lang="es-CO" sz="2000" dirty="0" smtClean="0"/>
                        <a:t>Construye  líneas de flujos y caudales por proceso tipo  </a:t>
                      </a:r>
                      <a:endParaRPr lang="es-CO" sz="2000" dirty="0"/>
                    </a:p>
                  </a:txBody>
                  <a:tcPr marL="91445" marR="91445" marT="45691" marB="45691"/>
                </a:tc>
              </a:tr>
              <a:tr h="1615655">
                <a:tc gridSpan="2">
                  <a:txBody>
                    <a:bodyPr/>
                    <a:lstStyle/>
                    <a:p>
                      <a:pPr algn="ctr"/>
                      <a:endParaRPr lang="es-CO" sz="2000" dirty="0" smtClean="0"/>
                    </a:p>
                    <a:p>
                      <a:pPr algn="just"/>
                      <a:r>
                        <a:rPr lang="es-CO" sz="2000" dirty="0" smtClean="0"/>
                        <a:t>Se establecen las curvas de caudales y se determina  la forma como se construyen las muestras compuestas de aguas residuales que han de llevarse al laboratorio</a:t>
                      </a:r>
                    </a:p>
                    <a:p>
                      <a:pPr algn="just"/>
                      <a:endParaRPr lang="es-CO" sz="2000" b="1" dirty="0"/>
                    </a:p>
                  </a:txBody>
                  <a:tcPr marL="91445" marR="91445" marT="45691" marB="45691"/>
                </a:tc>
                <a:tc hMerge="1">
                  <a:txBody>
                    <a:bodyPr/>
                    <a:lstStyle/>
                    <a:p>
                      <a:endParaRPr lang="es-CO" dirty="0"/>
                    </a:p>
                  </a:txBody>
                  <a:tcPr/>
                </a:tc>
              </a:tr>
            </a:tbl>
          </a:graphicData>
        </a:graphic>
      </p:graphicFrame>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192" y="1726398"/>
            <a:ext cx="4076700" cy="4000500"/>
          </a:xfrm>
          <a:prstGeom prst="rect">
            <a:avLst/>
          </a:prstGeom>
        </p:spPr>
      </p:pic>
    </p:spTree>
    <p:extLst>
      <p:ext uri="{BB962C8B-B14F-4D97-AF65-F5344CB8AC3E}">
        <p14:creationId xmlns:p14="http://schemas.microsoft.com/office/powerpoint/2010/main" val="260619588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60" y="389550"/>
            <a:ext cx="7256998"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216340661"/>
              </p:ext>
            </p:extLst>
          </p:nvPr>
        </p:nvGraphicFramePr>
        <p:xfrm>
          <a:off x="1668998" y="2399994"/>
          <a:ext cx="6096000" cy="2813061"/>
        </p:xfrm>
        <a:graphic>
          <a:graphicData uri="http://schemas.openxmlformats.org/drawingml/2006/table">
            <a:tbl>
              <a:tblPr firstRow="1" bandRow="1">
                <a:tableStyleId>{9D7B26C5-4107-4FEC-AEDC-1716B250A1EF}</a:tableStyleId>
              </a:tblPr>
              <a:tblGrid>
                <a:gridCol w="1080120"/>
                <a:gridCol w="5015880"/>
              </a:tblGrid>
              <a:tr h="700984">
                <a:tc>
                  <a:txBody>
                    <a:bodyPr/>
                    <a:lstStyle/>
                    <a:p>
                      <a:pPr algn="ctr"/>
                      <a:r>
                        <a:rPr lang="es-CO" sz="2000" dirty="0" smtClean="0"/>
                        <a:t>Paso</a:t>
                      </a:r>
                      <a:endParaRPr lang="es-CO" sz="2000" dirty="0"/>
                    </a:p>
                  </a:txBody>
                  <a:tcPr marT="45695" marB="4569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T="45695" marB="45695"/>
                </a:tc>
              </a:tr>
              <a:tr h="700984">
                <a:tc>
                  <a:txBody>
                    <a:bodyPr/>
                    <a:lstStyle/>
                    <a:p>
                      <a:pPr algn="ctr"/>
                      <a:r>
                        <a:rPr lang="es-CO" sz="2000" dirty="0" smtClean="0"/>
                        <a:t>6.</a:t>
                      </a:r>
                      <a:endParaRPr lang="es-CO" sz="2000" dirty="0"/>
                    </a:p>
                  </a:txBody>
                  <a:tcPr marT="45695" marB="45695"/>
                </a:tc>
                <a:tc>
                  <a:txBody>
                    <a:bodyPr/>
                    <a:lstStyle/>
                    <a:p>
                      <a:r>
                        <a:rPr lang="es-CO" sz="2000" dirty="0" smtClean="0"/>
                        <a:t>Procesa la información de caudales y calidad de aguas</a:t>
                      </a:r>
                      <a:endParaRPr lang="es-CO" sz="2000" dirty="0"/>
                    </a:p>
                  </a:txBody>
                  <a:tcPr marT="45695" marB="45695"/>
                </a:tc>
              </a:tr>
              <a:tr h="1411081">
                <a:tc gridSpan="2">
                  <a:txBody>
                    <a:bodyPr/>
                    <a:lstStyle/>
                    <a:p>
                      <a:pPr algn="ctr"/>
                      <a:endParaRPr lang="es-CO" sz="2000" dirty="0" smtClean="0"/>
                    </a:p>
                    <a:p>
                      <a:pPr algn="just"/>
                      <a:r>
                        <a:rPr lang="es-CO" sz="2000" dirty="0" smtClean="0"/>
                        <a:t>Informe</a:t>
                      </a:r>
                      <a:r>
                        <a:rPr lang="es-CO" sz="2000" baseline="0" dirty="0" smtClean="0"/>
                        <a:t> </a:t>
                      </a:r>
                      <a:r>
                        <a:rPr lang="es-CO" sz="2000" dirty="0" smtClean="0"/>
                        <a:t>periódico del</a:t>
                      </a:r>
                      <a:r>
                        <a:rPr lang="es-CO" sz="2000" baseline="0" dirty="0" smtClean="0"/>
                        <a:t> estudio de calidad  de aguas y comportamiento de las cargas de DBO5, SST y demás requisitos de la AAC.</a:t>
                      </a:r>
                      <a:endParaRPr lang="es-CO" sz="2000" b="1" dirty="0"/>
                    </a:p>
                  </a:txBody>
                  <a:tcPr marT="45695" marB="45695"/>
                </a:tc>
                <a:tc hMerge="1">
                  <a:txBody>
                    <a:bodyPr/>
                    <a:lstStyle/>
                    <a:p>
                      <a:endParaRPr lang="es-CO" dirty="0"/>
                    </a:p>
                  </a:txBody>
                  <a:tcPr/>
                </a:tc>
              </a:tr>
            </a:tbl>
          </a:graphicData>
        </a:graphic>
      </p:graphicFrame>
    </p:spTree>
    <p:extLst>
      <p:ext uri="{BB962C8B-B14F-4D97-AF65-F5344CB8AC3E}">
        <p14:creationId xmlns:p14="http://schemas.microsoft.com/office/powerpoint/2010/main" val="34162790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80227" y="389206"/>
            <a:ext cx="7003609"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167421197"/>
              </p:ext>
            </p:extLst>
          </p:nvPr>
        </p:nvGraphicFramePr>
        <p:xfrm>
          <a:off x="969080" y="2566391"/>
          <a:ext cx="3531001" cy="2011540"/>
        </p:xfrm>
        <a:graphic>
          <a:graphicData uri="http://schemas.openxmlformats.org/drawingml/2006/table">
            <a:tbl>
              <a:tblPr firstRow="1" bandRow="1">
                <a:tableStyleId>{9D7B26C5-4107-4FEC-AEDC-1716B250A1EF}</a:tableStyleId>
              </a:tblPr>
              <a:tblGrid>
                <a:gridCol w="880268"/>
                <a:gridCol w="2650733"/>
              </a:tblGrid>
              <a:tr h="700899">
                <a:tc>
                  <a:txBody>
                    <a:bodyPr/>
                    <a:lstStyle/>
                    <a:p>
                      <a:pPr algn="ctr"/>
                      <a:r>
                        <a:rPr lang="es-CO" sz="2000" dirty="0" smtClean="0"/>
                        <a:t>Paso</a:t>
                      </a:r>
                      <a:endParaRPr lang="es-CO" sz="2000" dirty="0"/>
                    </a:p>
                  </a:txBody>
                  <a:tcPr marT="45685" marB="456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T="45685" marB="45685"/>
                </a:tc>
              </a:tr>
              <a:tr h="1005664">
                <a:tc>
                  <a:txBody>
                    <a:bodyPr/>
                    <a:lstStyle/>
                    <a:p>
                      <a:pPr algn="ctr"/>
                      <a:r>
                        <a:rPr lang="es-CO" sz="2000" dirty="0" smtClean="0"/>
                        <a:t>7.</a:t>
                      </a:r>
                      <a:endParaRPr lang="es-CO" sz="2000" b="1" dirty="0"/>
                    </a:p>
                  </a:txBody>
                  <a:tcPr marT="45685" marB="45685"/>
                </a:tc>
                <a:tc>
                  <a:txBody>
                    <a:bodyPr/>
                    <a:lstStyle/>
                    <a:p>
                      <a:r>
                        <a:rPr lang="es-CO" sz="2000" dirty="0" smtClean="0"/>
                        <a:t>Diligencia formatos de sustentación de propuestas de metas de cargas y cronograma</a:t>
                      </a:r>
                      <a:endParaRPr lang="es-CO" sz="2000" b="1" dirty="0"/>
                    </a:p>
                  </a:txBody>
                  <a:tcPr marT="45685" marB="45685"/>
                </a:tc>
              </a:tr>
            </a:tbl>
          </a:graphicData>
        </a:graphic>
      </p:graphicFrame>
      <p:sp>
        <p:nvSpPr>
          <p:cNvPr id="4" name="CuadroTexto 3"/>
          <p:cNvSpPr txBox="1"/>
          <p:nvPr/>
        </p:nvSpPr>
        <p:spPr>
          <a:xfrm>
            <a:off x="4756935" y="2862226"/>
            <a:ext cx="4095289" cy="1200329"/>
          </a:xfrm>
          <a:prstGeom prst="rect">
            <a:avLst/>
          </a:prstGeom>
          <a:noFill/>
        </p:spPr>
        <p:txBody>
          <a:bodyPr wrap="square" rtlCol="0">
            <a:spAutoFit/>
          </a:bodyPr>
          <a:lstStyle/>
          <a:p>
            <a:r>
              <a:rPr lang="es-CO" dirty="0" smtClean="0">
                <a:solidFill>
                  <a:srgbClr val="FF0000"/>
                </a:solidFill>
              </a:rPr>
              <a:t>VER FORMATO </a:t>
            </a:r>
          </a:p>
          <a:p>
            <a:endParaRPr lang="es-CO" dirty="0" smtClean="0">
              <a:solidFill>
                <a:srgbClr val="FF0000"/>
              </a:solidFill>
            </a:endParaRPr>
          </a:p>
          <a:p>
            <a:pPr marL="342900" indent="-342900">
              <a:buAutoNum type="arabicPeriod"/>
            </a:pPr>
            <a:r>
              <a:rPr lang="es-CO" dirty="0" smtClean="0"/>
              <a:t>METAS  CARGAS TR</a:t>
            </a:r>
          </a:p>
          <a:p>
            <a:pPr marL="342900" indent="-342900">
              <a:buAutoNum type="arabicPeriod"/>
            </a:pPr>
            <a:r>
              <a:rPr lang="es-CO" dirty="0" smtClean="0"/>
              <a:t> AUTODECLARACION</a:t>
            </a:r>
            <a:endParaRPr lang="es-CO" dirty="0"/>
          </a:p>
        </p:txBody>
      </p:sp>
    </p:spTree>
    <p:extLst>
      <p:ext uri="{BB962C8B-B14F-4D97-AF65-F5344CB8AC3E}">
        <p14:creationId xmlns:p14="http://schemas.microsoft.com/office/powerpoint/2010/main" val="346562428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9808" y="1355834"/>
            <a:ext cx="7583214" cy="4225433"/>
          </a:xfrm>
          <a:ln>
            <a:solidFill>
              <a:srgbClr val="FFFF00"/>
            </a:solidFill>
          </a:ln>
        </p:spPr>
        <p:txBody>
          <a:bodyPr rtlCol="0">
            <a:normAutofit fontScale="90000"/>
          </a:bodyPr>
          <a:lstStyle/>
          <a:p>
            <a:pPr>
              <a:defRPr/>
            </a:pPr>
            <a:r>
              <a:rPr lang="es-CO" sz="3100" b="1" dirty="0" smtClean="0">
                <a:solidFill>
                  <a:schemeClr val="accent3">
                    <a:lumMod val="50000"/>
                  </a:schemeClr>
                </a:solidFill>
                <a:cs typeface="Arial" pitchFamily="34" charset="0"/>
              </a:rPr>
              <a:t>¿Cómo y a quien se le entregan las propuestas?</a:t>
            </a:r>
            <a:r>
              <a:rPr lang="es-CO" sz="3100" dirty="0" smtClean="0"/>
              <a:t/>
            </a:r>
            <a:br>
              <a:rPr lang="es-CO" sz="3100" dirty="0" smtClean="0"/>
            </a:br>
            <a:r>
              <a:rPr lang="es-CO" sz="2800" dirty="0" smtClean="0"/>
              <a:t/>
            </a:r>
            <a:br>
              <a:rPr lang="es-CO" sz="2800" dirty="0" smtClean="0"/>
            </a:br>
            <a:r>
              <a:rPr lang="es-CO" sz="2400" dirty="0" smtClean="0"/>
              <a:t>Se debe entregar documento físico y magnético con la propuesta de metas y los respectivos soportes</a:t>
            </a:r>
            <a:br>
              <a:rPr lang="es-CO" sz="2400" dirty="0" smtClean="0"/>
            </a:br>
            <a:r>
              <a:rPr lang="es-CO" sz="2400" b="1" dirty="0" smtClean="0"/>
              <a:t>Contacto institucional- </a:t>
            </a:r>
            <a:r>
              <a:rPr lang="es-CO" sz="2400" dirty="0" smtClean="0"/>
              <a:t>AMB</a:t>
            </a:r>
            <a:r>
              <a:rPr lang="es-CO" sz="2400" b="1" dirty="0" smtClean="0"/>
              <a:t/>
            </a:r>
            <a:br>
              <a:rPr lang="es-CO" sz="2400" b="1" dirty="0" smtClean="0"/>
            </a:br>
            <a:r>
              <a:rPr lang="es-CO" sz="2400" b="1" u="sng" dirty="0" smtClean="0"/>
              <a:t>Radicados : </a:t>
            </a:r>
            <a:r>
              <a:rPr lang="es-CO" sz="2400" b="1" dirty="0" smtClean="0"/>
              <a:t>Marta Isabel </a:t>
            </a:r>
            <a:r>
              <a:rPr lang="es-CO" sz="2400" dirty="0" smtClean="0"/>
              <a:t>Sánchez</a:t>
            </a:r>
            <a:r>
              <a:rPr lang="es-CO" sz="2800" b="1" u="sng" dirty="0" smtClean="0"/>
              <a:t/>
            </a:r>
            <a:br>
              <a:rPr lang="es-CO" sz="2800" b="1" u="sng" dirty="0" smtClean="0"/>
            </a:br>
            <a:r>
              <a:rPr lang="es-CO" sz="2800" b="1" dirty="0" smtClean="0">
                <a:solidFill>
                  <a:schemeClr val="tx2">
                    <a:lumMod val="60000"/>
                    <a:lumOff val="40000"/>
                  </a:schemeClr>
                </a:solidFill>
              </a:rPr>
              <a:t>Isabel.sanchez@amb.gov.co</a:t>
            </a:r>
            <a:r>
              <a:rPr lang="es-CO" sz="2800" b="1" dirty="0" smtClean="0">
                <a:solidFill>
                  <a:schemeClr val="accent1">
                    <a:lumMod val="75000"/>
                  </a:schemeClr>
                </a:solidFill>
              </a:rPr>
              <a:t/>
            </a:r>
            <a:br>
              <a:rPr lang="es-CO" sz="2800" b="1" dirty="0" smtClean="0">
                <a:solidFill>
                  <a:schemeClr val="accent1">
                    <a:lumMod val="75000"/>
                  </a:schemeClr>
                </a:solidFill>
              </a:rPr>
            </a:br>
            <a:r>
              <a:rPr lang="es-CO" sz="2800" b="1" dirty="0" smtClean="0">
                <a:solidFill>
                  <a:schemeClr val="accent1">
                    <a:lumMod val="75000"/>
                  </a:schemeClr>
                </a:solidFill>
              </a:rPr>
              <a:t/>
            </a:r>
            <a:br>
              <a:rPr lang="es-CO" sz="2800" b="1" dirty="0" smtClean="0">
                <a:solidFill>
                  <a:schemeClr val="accent1">
                    <a:lumMod val="75000"/>
                  </a:schemeClr>
                </a:solidFill>
              </a:rPr>
            </a:br>
            <a:r>
              <a:rPr lang="es-CO" sz="2400" dirty="0" smtClean="0"/>
              <a:t>La propuesta debe ir refrendada con la firma del representante legal o el apoderado</a:t>
            </a:r>
            <a:br>
              <a:rPr lang="es-CO" sz="2400" dirty="0" smtClean="0"/>
            </a:br>
            <a:r>
              <a:rPr lang="es-CO" sz="2400" b="1" dirty="0" smtClean="0"/>
              <a:t>FECHA: XXXXX de 2015</a:t>
            </a:r>
            <a:endParaRPr lang="es-CO" sz="2400" b="1" dirty="0"/>
          </a:p>
        </p:txBody>
      </p:sp>
    </p:spTree>
    <p:extLst>
      <p:ext uri="{BB962C8B-B14F-4D97-AF65-F5344CB8AC3E}">
        <p14:creationId xmlns:p14="http://schemas.microsoft.com/office/powerpoint/2010/main" val="141344436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1261241" y="292976"/>
            <a:ext cx="7425559" cy="1065212"/>
          </a:xfrm>
        </p:spPr>
        <p:txBody>
          <a:bodyPr rtlCol="0" anchor="t">
            <a:noAutofit/>
          </a:bodyPr>
          <a:lstStyle/>
          <a:p>
            <a:pPr eaLnBrk="1" fontAlgn="auto" hangingPunct="1">
              <a:spcAft>
                <a:spcPts val="0"/>
              </a:spcAft>
              <a:defRPr/>
            </a:pPr>
            <a:r>
              <a:rPr lang="es-CO" sz="2400" b="1" dirty="0" smtClean="0">
                <a:solidFill>
                  <a:schemeClr val="accent1">
                    <a:lumMod val="50000"/>
                  </a:schemeClr>
                </a:solidFill>
                <a:cs typeface="Arial" pitchFamily="34" charset="0"/>
              </a:rPr>
              <a:t>METODOLOGIA PARA LA EVALUACION DE LAS PROPUESTAS DE METAS</a:t>
            </a:r>
          </a:p>
        </p:txBody>
      </p:sp>
      <p:sp>
        <p:nvSpPr>
          <p:cNvPr id="26627" name="Marcador de contenido 1"/>
          <p:cNvSpPr>
            <a:spLocks noGrp="1"/>
          </p:cNvSpPr>
          <p:nvPr>
            <p:ph idx="1"/>
          </p:nvPr>
        </p:nvSpPr>
        <p:spPr bwMode="auto">
          <a:xfrm>
            <a:off x="614855" y="1655835"/>
            <a:ext cx="7756635"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Tx/>
              <a:buAutoNum type="arabicPeriod"/>
            </a:pPr>
            <a:endParaRPr lang="es-CO" altLang="es-CO" sz="2400" dirty="0" smtClean="0"/>
          </a:p>
          <a:p>
            <a:pPr eaLnBrk="1" hangingPunct="1"/>
            <a:endParaRPr lang="es-CO" altLang="es-CO" sz="2400" dirty="0" smtClean="0"/>
          </a:p>
          <a:p>
            <a:pPr algn="ctr" eaLnBrk="1" hangingPunct="1"/>
            <a:r>
              <a:rPr lang="es-CO" altLang="es-CO" sz="3200" b="1" dirty="0" smtClean="0">
                <a:solidFill>
                  <a:srgbClr val="FF0000"/>
                </a:solidFill>
              </a:rPr>
              <a:t>¿Cómo se evaluarán las propuestas de metas de cargas?</a:t>
            </a:r>
          </a:p>
        </p:txBody>
      </p:sp>
    </p:spTree>
    <p:extLst>
      <p:ext uri="{BB962C8B-B14F-4D97-AF65-F5344CB8AC3E}">
        <p14:creationId xmlns:p14="http://schemas.microsoft.com/office/powerpoint/2010/main" val="87316746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1181" y="492453"/>
            <a:ext cx="8229600" cy="642664"/>
          </a:xfrm>
        </p:spPr>
        <p:txBody>
          <a:bodyPr/>
          <a:lstStyle/>
          <a:p>
            <a:pPr eaLnBrk="1" fontAlgn="auto" hangingPunct="1">
              <a:spcAft>
                <a:spcPts val="0"/>
              </a:spcAft>
              <a:defRPr/>
            </a:pPr>
            <a:r>
              <a:rPr lang="es-CO" sz="2800" b="1" dirty="0">
                <a:solidFill>
                  <a:schemeClr val="accent1">
                    <a:lumMod val="50000"/>
                  </a:schemeClr>
                </a:solidFill>
                <a:cs typeface="Arial" pitchFamily="34" charset="0"/>
              </a:rPr>
              <a:t>FACTORES Y VARIABLES PARA LA EVALUACION</a:t>
            </a:r>
          </a:p>
        </p:txBody>
      </p:sp>
      <p:graphicFrame>
        <p:nvGraphicFramePr>
          <p:cNvPr id="4" name="Tabla 5"/>
          <p:cNvGraphicFramePr>
            <a:graphicFrameLocks noGrp="1"/>
          </p:cNvGraphicFramePr>
          <p:nvPr>
            <p:extLst>
              <p:ext uri="{D42A27DB-BD31-4B8C-83A1-F6EECF244321}">
                <p14:modId xmlns:p14="http://schemas.microsoft.com/office/powerpoint/2010/main" val="3145069903"/>
              </p:ext>
            </p:extLst>
          </p:nvPr>
        </p:nvGraphicFramePr>
        <p:xfrm>
          <a:off x="725213" y="1589690"/>
          <a:ext cx="7788166" cy="3674754"/>
        </p:xfrm>
        <a:graphic>
          <a:graphicData uri="http://schemas.openxmlformats.org/drawingml/2006/table">
            <a:tbl>
              <a:tblPr firstRow="1" bandRow="1">
                <a:tableStyleId>{073A0DAA-6AF3-43AB-8588-CEC1D06C72B9}</a:tableStyleId>
              </a:tblPr>
              <a:tblGrid>
                <a:gridCol w="3894083"/>
                <a:gridCol w="3894083"/>
              </a:tblGrid>
              <a:tr h="405962">
                <a:tc>
                  <a:txBody>
                    <a:bodyPr/>
                    <a:lstStyle/>
                    <a:p>
                      <a:pPr algn="ctr"/>
                      <a:r>
                        <a:rPr lang="es-CO" sz="1800" dirty="0" smtClean="0"/>
                        <a:t>Factor</a:t>
                      </a:r>
                      <a:endParaRPr lang="es-CO" sz="1800" b="1" dirty="0"/>
                    </a:p>
                  </a:txBody>
                  <a:tcPr marL="91434" marR="91434" marT="45725" marB="45725"/>
                </a:tc>
                <a:tc>
                  <a:txBody>
                    <a:bodyPr/>
                    <a:lstStyle/>
                    <a:p>
                      <a:pPr algn="ctr"/>
                      <a:r>
                        <a:rPr lang="es-CO" sz="1800" dirty="0" smtClean="0"/>
                        <a:t>Criterio</a:t>
                      </a:r>
                      <a:endParaRPr lang="es-CO" sz="1800" b="1" dirty="0"/>
                    </a:p>
                  </a:txBody>
                  <a:tcPr marL="91434" marR="91434" marT="45725" marB="45725"/>
                </a:tc>
              </a:tr>
              <a:tr h="575113">
                <a:tc>
                  <a:txBody>
                    <a:bodyPr/>
                    <a:lstStyle/>
                    <a:p>
                      <a:r>
                        <a:rPr lang="es-CO" sz="1400" dirty="0" smtClean="0"/>
                        <a:t>Estado del</a:t>
                      </a:r>
                      <a:r>
                        <a:rPr lang="es-CO" sz="1400" baseline="0" dirty="0" smtClean="0"/>
                        <a:t> tramo con respecto a los objetivos de calidad- (Adoptados los del Acuerdo 1075 de 2006 de la CDMB)</a:t>
                      </a:r>
                      <a:endParaRPr lang="es-CO" sz="1400" dirty="0"/>
                    </a:p>
                  </a:txBody>
                  <a:tcPr marL="91434" marR="91434" marT="45725" marB="45725"/>
                </a:tc>
                <a:tc>
                  <a:txBody>
                    <a:bodyPr/>
                    <a:lstStyle/>
                    <a:p>
                      <a:r>
                        <a:rPr lang="es-CO" sz="1400" dirty="0" smtClean="0"/>
                        <a:t>Entre mas lejos se esté del cumplimiento,  mas exigente es la meta </a:t>
                      </a:r>
                      <a:endParaRPr lang="es-CO" sz="1400" dirty="0"/>
                    </a:p>
                  </a:txBody>
                  <a:tcPr marL="91434" marR="91434" marT="45725" marB="45725"/>
                </a:tc>
              </a:tr>
              <a:tr h="575113">
                <a:tc>
                  <a:txBody>
                    <a:bodyPr/>
                    <a:lstStyle/>
                    <a:p>
                      <a:r>
                        <a:rPr lang="es-CO" sz="1400" dirty="0" smtClean="0"/>
                        <a:t>Relación de la carga total del proponente con respecto a la carga total del tramo</a:t>
                      </a:r>
                      <a:endParaRPr lang="es-CO" sz="1400" dirty="0"/>
                    </a:p>
                  </a:txBody>
                  <a:tcPr marL="91434" marR="91434" marT="45725" marB="45725"/>
                </a:tc>
                <a:tc>
                  <a:txBody>
                    <a:bodyPr/>
                    <a:lstStyle/>
                    <a:p>
                      <a:r>
                        <a:rPr lang="es-CO" sz="1400" dirty="0" smtClean="0"/>
                        <a:t>A mayores cargas  implica mayores reducciones</a:t>
                      </a:r>
                      <a:r>
                        <a:rPr lang="es-CO" sz="1400" baseline="0" dirty="0" smtClean="0"/>
                        <a:t> requeridas</a:t>
                      </a:r>
                      <a:endParaRPr lang="es-CO" sz="1400" dirty="0"/>
                    </a:p>
                  </a:txBody>
                  <a:tcPr marL="91434" marR="91434" marT="45725" marB="45725"/>
                </a:tc>
              </a:tr>
              <a:tr h="811923">
                <a:tc>
                  <a:txBody>
                    <a:bodyPr/>
                    <a:lstStyle/>
                    <a:p>
                      <a:r>
                        <a:rPr lang="es-CO" sz="1400" dirty="0" smtClean="0"/>
                        <a:t>Nivel de tratamiento y manejo actual de las cargas contaminantes</a:t>
                      </a:r>
                      <a:endParaRPr lang="es-CO" sz="1400" dirty="0"/>
                    </a:p>
                  </a:txBody>
                  <a:tcPr marL="91434" marR="91434" marT="45725" marB="45725"/>
                </a:tc>
                <a:tc>
                  <a:txBody>
                    <a:bodyPr/>
                    <a:lstStyle/>
                    <a:p>
                      <a:r>
                        <a:rPr lang="es-CO" sz="1400" dirty="0" smtClean="0"/>
                        <a:t>A mayores inversiones y tratamiento y manejo, se requieren menos reducciones – ( si no hay incrementos considerables en la producción)</a:t>
                      </a:r>
                      <a:endParaRPr lang="es-CO" sz="1400" dirty="0"/>
                    </a:p>
                  </a:txBody>
                  <a:tcPr marL="91434" marR="91434" marT="45725" marB="45725"/>
                </a:tc>
              </a:tr>
              <a:tr h="575113">
                <a:tc>
                  <a:txBody>
                    <a:bodyPr/>
                    <a:lstStyle/>
                    <a:p>
                      <a:r>
                        <a:rPr lang="es-CO" sz="1400" dirty="0" smtClean="0"/>
                        <a:t>Relación entre las cargas proyectadas y la capacidad actual de tratamiento</a:t>
                      </a:r>
                      <a:endParaRPr lang="es-CO" sz="1400" dirty="0"/>
                    </a:p>
                  </a:txBody>
                  <a:tcPr marL="91434" marR="91434" marT="45725" marB="45725"/>
                </a:tc>
                <a:tc>
                  <a:txBody>
                    <a:bodyPr/>
                    <a:lstStyle/>
                    <a:p>
                      <a:r>
                        <a:rPr lang="es-CO" sz="1400" dirty="0" smtClean="0"/>
                        <a:t>Capacidad</a:t>
                      </a:r>
                      <a:r>
                        <a:rPr lang="es-CO" sz="1400" baseline="0" dirty="0" smtClean="0"/>
                        <a:t> instalada vs  cargas proyectadas</a:t>
                      </a:r>
                      <a:endParaRPr lang="es-CO" sz="1400" dirty="0"/>
                    </a:p>
                  </a:txBody>
                  <a:tcPr marL="91434" marR="91434" marT="45725" marB="45725"/>
                </a:tc>
              </a:tr>
              <a:tr h="575113">
                <a:tc>
                  <a:txBody>
                    <a:bodyPr/>
                    <a:lstStyle/>
                    <a:p>
                      <a:r>
                        <a:rPr lang="es-CO" sz="1400" dirty="0" smtClean="0"/>
                        <a:t>Viabilidad</a:t>
                      </a:r>
                      <a:r>
                        <a:rPr lang="es-CO" sz="1400" baseline="0" dirty="0" smtClean="0"/>
                        <a:t> financiera</a:t>
                      </a:r>
                      <a:endParaRPr lang="es-CO" sz="1400" dirty="0"/>
                    </a:p>
                  </a:txBody>
                  <a:tcPr marL="91434" marR="91434" marT="45725" marB="45725"/>
                </a:tc>
                <a:tc>
                  <a:txBody>
                    <a:bodyPr/>
                    <a:lstStyle/>
                    <a:p>
                      <a:r>
                        <a:rPr lang="es-CO" sz="1400" dirty="0" smtClean="0"/>
                        <a:t>Evaluación de los Históricos de las inversiones realizadas y desempeño ambiental</a:t>
                      </a:r>
                      <a:endParaRPr lang="es-CO" sz="1400" dirty="0"/>
                    </a:p>
                  </a:txBody>
                  <a:tcPr marL="91434" marR="91434" marT="45725" marB="45725"/>
                </a:tc>
              </a:tr>
            </a:tbl>
          </a:graphicData>
        </a:graphic>
      </p:graphicFrame>
    </p:spTree>
    <p:extLst>
      <p:ext uri="{BB962C8B-B14F-4D97-AF65-F5344CB8AC3E}">
        <p14:creationId xmlns:p14="http://schemas.microsoft.com/office/powerpoint/2010/main" val="1202861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08538" y="377989"/>
            <a:ext cx="7419537" cy="1274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defRPr/>
            </a:pPr>
            <a:r>
              <a:rPr lang="es-CO" sz="2000" b="1" dirty="0" smtClean="0">
                <a:solidFill>
                  <a:schemeClr val="accent1">
                    <a:lumMod val="50000"/>
                  </a:schemeClr>
                </a:solidFill>
                <a:cs typeface="Arial" pitchFamily="34" charset="0"/>
              </a:rPr>
              <a:t>METODOLOGIA  </a:t>
            </a:r>
            <a:r>
              <a:rPr lang="es-CO" sz="2000" b="1" dirty="0">
                <a:solidFill>
                  <a:schemeClr val="accent1">
                    <a:lumMod val="50000"/>
                  </a:schemeClr>
                </a:solidFill>
                <a:cs typeface="Arial" pitchFamily="34" charset="0"/>
              </a:rPr>
              <a:t>PARA LA SUSTENTACION DE LAS PROPUESTAS DE CARGAS DE DBO5 Y SST PRESENTADAS</a:t>
            </a:r>
            <a:br>
              <a:rPr lang="es-CO" sz="2000" b="1" dirty="0">
                <a:solidFill>
                  <a:schemeClr val="accent1">
                    <a:lumMod val="50000"/>
                  </a:schemeClr>
                </a:solidFill>
                <a:cs typeface="Arial" pitchFamily="34" charset="0"/>
              </a:rPr>
            </a:br>
            <a:r>
              <a:rPr lang="es-CO" sz="1800" b="1" dirty="0" smtClean="0">
                <a:solidFill>
                  <a:schemeClr val="accent3">
                    <a:lumMod val="50000"/>
                  </a:schemeClr>
                </a:solidFill>
                <a:cs typeface="Arial" pitchFamily="34" charset="0"/>
              </a:rPr>
              <a:t>GUIA DE DESARROLLO DEL TEMA EN POWER POINT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endParaRPr lang="es-CO" sz="2000" b="1" dirty="0">
              <a:solidFill>
                <a:schemeClr val="accent3">
                  <a:lumMod val="50000"/>
                </a:schemeClr>
              </a:solidFill>
              <a:cs typeface="Arial" pitchFamily="34" charset="0"/>
            </a:endParaRPr>
          </a:p>
        </p:txBody>
      </p:sp>
      <p:sp>
        <p:nvSpPr>
          <p:cNvPr id="5" name="CuadroTexto 2"/>
          <p:cNvSpPr txBox="1"/>
          <p:nvPr/>
        </p:nvSpPr>
        <p:spPr>
          <a:xfrm>
            <a:off x="719138" y="1425466"/>
            <a:ext cx="7668117" cy="3416300"/>
          </a:xfrm>
          <a:prstGeom prst="rect">
            <a:avLst/>
          </a:prstGeom>
          <a:noFill/>
        </p:spPr>
        <p:txBody>
          <a:bodyPr wrap="square">
            <a:spAutoFit/>
          </a:bodyPr>
          <a:lstStyle/>
          <a:p>
            <a:pPr>
              <a:defRPr/>
            </a:pPr>
            <a:r>
              <a:rPr lang="es-CO" dirty="0"/>
              <a:t>Cada usuario generador de descargas contará con 15 minutos (ampliables a 20) para exponer:</a:t>
            </a:r>
          </a:p>
          <a:p>
            <a:pPr>
              <a:defRPr/>
            </a:pPr>
            <a:endParaRPr lang="es-CO" dirty="0"/>
          </a:p>
          <a:p>
            <a:pPr marL="342900" indent="-342900">
              <a:buFontTx/>
              <a:buAutoNum type="arabicPeriod"/>
              <a:defRPr/>
            </a:pPr>
            <a:r>
              <a:rPr lang="es-CO" dirty="0"/>
              <a:t>Descripción del proyecto</a:t>
            </a:r>
          </a:p>
          <a:p>
            <a:pPr marL="342900" indent="-342900">
              <a:buFontTx/>
              <a:buAutoNum type="arabicPeriod"/>
              <a:defRPr/>
            </a:pPr>
            <a:r>
              <a:rPr lang="es-CO" dirty="0"/>
              <a:t>Línea base de cargas de DBO5 Y SST a 2013 – 2014</a:t>
            </a:r>
          </a:p>
          <a:p>
            <a:pPr marL="342900" indent="-342900">
              <a:buFontTx/>
              <a:buAutoNum type="arabicPeriod"/>
              <a:defRPr/>
            </a:pPr>
            <a:r>
              <a:rPr lang="es-CO" dirty="0"/>
              <a:t>Resumen del Formato de metas diligenciado con el respectivo Cronograma</a:t>
            </a:r>
          </a:p>
          <a:p>
            <a:pPr>
              <a:defRPr/>
            </a:pPr>
            <a:endParaRPr lang="es-CO" dirty="0"/>
          </a:p>
          <a:p>
            <a:pPr>
              <a:defRPr/>
            </a:pPr>
            <a:r>
              <a:rPr lang="es-CO" b="1" dirty="0"/>
              <a:t>FECHAS DE SUSTENTACION DE METAS</a:t>
            </a:r>
            <a:endParaRPr lang="es-CO" dirty="0"/>
          </a:p>
          <a:p>
            <a:pPr>
              <a:defRPr/>
            </a:pPr>
            <a:endParaRPr lang="es-CO" dirty="0"/>
          </a:p>
          <a:p>
            <a:pPr>
              <a:defRPr/>
            </a:pPr>
            <a:endParaRPr lang="es-CO" dirty="0"/>
          </a:p>
          <a:p>
            <a:pPr>
              <a:defRPr/>
            </a:pPr>
            <a:endParaRPr lang="es-CO" dirty="0"/>
          </a:p>
          <a:p>
            <a:pPr>
              <a:defRPr/>
            </a:pPr>
            <a:endParaRPr lang="es-CO" dirty="0"/>
          </a:p>
        </p:txBody>
      </p:sp>
      <p:graphicFrame>
        <p:nvGraphicFramePr>
          <p:cNvPr id="7" name="Tabla 5"/>
          <p:cNvGraphicFramePr>
            <a:graphicFrameLocks noGrp="1"/>
          </p:cNvGraphicFramePr>
          <p:nvPr>
            <p:extLst>
              <p:ext uri="{D42A27DB-BD31-4B8C-83A1-F6EECF244321}">
                <p14:modId xmlns:p14="http://schemas.microsoft.com/office/powerpoint/2010/main" val="2635408502"/>
              </p:ext>
            </p:extLst>
          </p:nvPr>
        </p:nvGraphicFramePr>
        <p:xfrm>
          <a:off x="1671692" y="4046811"/>
          <a:ext cx="6096000" cy="1050925"/>
        </p:xfrm>
        <a:graphic>
          <a:graphicData uri="http://schemas.openxmlformats.org/drawingml/2006/table">
            <a:tbl>
              <a:tblPr firstRow="1" bandRow="1">
                <a:tableStyleId>{073A0DAA-6AF3-43AB-8588-CEC1D06C72B9}</a:tableStyleId>
              </a:tblPr>
              <a:tblGrid>
                <a:gridCol w="2304256"/>
                <a:gridCol w="3791744"/>
              </a:tblGrid>
              <a:tr h="338700">
                <a:tc>
                  <a:txBody>
                    <a:bodyPr/>
                    <a:lstStyle/>
                    <a:p>
                      <a:pPr algn="ctr"/>
                      <a:r>
                        <a:rPr lang="es-CO" sz="1600" dirty="0" smtClean="0"/>
                        <a:t>Usuarios</a:t>
                      </a:r>
                      <a:endParaRPr lang="es-CO" sz="1600" dirty="0"/>
                    </a:p>
                  </a:txBody>
                  <a:tcPr marT="45748" marB="45748"/>
                </a:tc>
                <a:tc>
                  <a:txBody>
                    <a:bodyPr/>
                    <a:lstStyle/>
                    <a:p>
                      <a:pPr algn="ctr"/>
                      <a:r>
                        <a:rPr lang="es-CO" sz="1600" dirty="0" smtClean="0"/>
                        <a:t>Fecha y hora</a:t>
                      </a:r>
                      <a:endParaRPr lang="es-CO" sz="1600" dirty="0"/>
                    </a:p>
                  </a:txBody>
                  <a:tcPr marT="45748" marB="45748"/>
                </a:tc>
              </a:tr>
              <a:tr h="376739">
                <a:tc>
                  <a:txBody>
                    <a:bodyPr/>
                    <a:lstStyle/>
                    <a:p>
                      <a:r>
                        <a:rPr lang="es-CO" sz="1600" dirty="0" smtClean="0"/>
                        <a:t>Industria y similares</a:t>
                      </a:r>
                      <a:endParaRPr lang="es-CO" sz="1600" dirty="0"/>
                    </a:p>
                  </a:txBody>
                  <a:tcPr marT="45748" marB="45748"/>
                </a:tc>
                <a:tc>
                  <a:txBody>
                    <a:bodyPr/>
                    <a:lstStyle/>
                    <a:p>
                      <a:r>
                        <a:rPr lang="es-CO" sz="1600" dirty="0" smtClean="0"/>
                        <a:t>Mayo</a:t>
                      </a:r>
                      <a:r>
                        <a:rPr lang="es-CO" sz="1600" baseline="0" dirty="0" smtClean="0"/>
                        <a:t> 10 </a:t>
                      </a:r>
                      <a:r>
                        <a:rPr lang="es-CO" sz="1600" dirty="0" smtClean="0"/>
                        <a:t> de 2015</a:t>
                      </a:r>
                      <a:r>
                        <a:rPr lang="es-CO" sz="1600" baseline="0" dirty="0" smtClean="0"/>
                        <a:t> </a:t>
                      </a:r>
                      <a:r>
                        <a:rPr lang="es-CO" sz="1600" dirty="0" smtClean="0"/>
                        <a:t>de 8 – 10 m</a:t>
                      </a:r>
                      <a:endParaRPr lang="es-CO" sz="1600" dirty="0"/>
                    </a:p>
                  </a:txBody>
                  <a:tcPr marT="45748" marB="45748"/>
                </a:tc>
              </a:tr>
              <a:tr h="335486">
                <a:tc>
                  <a:txBody>
                    <a:bodyPr/>
                    <a:lstStyle/>
                    <a:p>
                      <a:r>
                        <a:rPr lang="es-CO" sz="1600" dirty="0" smtClean="0"/>
                        <a:t>Municipios y ESP´S</a:t>
                      </a:r>
                      <a:endParaRPr lang="es-CO" sz="1600" dirty="0"/>
                    </a:p>
                  </a:txBody>
                  <a:tcPr marT="45748" marB="45748"/>
                </a:tc>
                <a:tc>
                  <a:txBody>
                    <a:bodyPr/>
                    <a:lstStyle/>
                    <a:p>
                      <a:r>
                        <a:rPr lang="es-CO" sz="1600" dirty="0" smtClean="0"/>
                        <a:t>XXX de 2015</a:t>
                      </a:r>
                      <a:r>
                        <a:rPr lang="es-CO" sz="1600" baseline="0" dirty="0" smtClean="0"/>
                        <a:t> </a:t>
                      </a:r>
                      <a:r>
                        <a:rPr lang="es-CO" sz="1600" dirty="0" smtClean="0"/>
                        <a:t>de</a:t>
                      </a:r>
                      <a:r>
                        <a:rPr lang="es-CO" sz="1600" baseline="0" dirty="0" smtClean="0"/>
                        <a:t> 10 – 12:00 </a:t>
                      </a:r>
                      <a:r>
                        <a:rPr lang="es-CO" sz="1600" dirty="0" smtClean="0"/>
                        <a:t>m</a:t>
                      </a:r>
                      <a:endParaRPr lang="es-CO" sz="1600" dirty="0"/>
                    </a:p>
                  </a:txBody>
                  <a:tcPr marT="45748" marB="45748"/>
                </a:tc>
              </a:tr>
            </a:tbl>
          </a:graphicData>
        </a:graphic>
      </p:graphicFrame>
    </p:spTree>
    <p:extLst>
      <p:ext uri="{BB962C8B-B14F-4D97-AF65-F5344CB8AC3E}">
        <p14:creationId xmlns:p14="http://schemas.microsoft.com/office/powerpoint/2010/main" val="198673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03131" y="644862"/>
            <a:ext cx="7604125" cy="5375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defRPr/>
            </a:pPr>
            <a:r>
              <a:rPr lang="es-CO" sz="2000" b="1" dirty="0" smtClean="0">
                <a:solidFill>
                  <a:schemeClr val="accent1">
                    <a:lumMod val="50000"/>
                  </a:schemeClr>
                </a:solidFill>
                <a:cs typeface="Arial" pitchFamily="34" charset="0"/>
              </a:rPr>
              <a:t>OBJETIVOS DE CALIDAD PARA LOS CUERPOS DE AGUA DE AMB</a:t>
            </a:r>
          </a:p>
          <a:p>
            <a:pPr algn="l">
              <a:defRPr/>
            </a:pPr>
            <a:r>
              <a:rPr lang="es-CO" sz="2000" b="1" dirty="0" smtClean="0">
                <a:solidFill>
                  <a:schemeClr val="tx1"/>
                </a:solidFill>
                <a:cs typeface="Arial" pitchFamily="34" charset="0"/>
              </a:rPr>
              <a:t>Se adopta para los objetivos de Corto y mediano Plazo los establecidos por el Acuerdo 1075 de Diciembre de 2006 por la CDMB</a:t>
            </a:r>
            <a:endParaRPr lang="es-CO" sz="2000" b="1" dirty="0">
              <a:solidFill>
                <a:schemeClr val="tx1"/>
              </a:solidFill>
              <a:cs typeface="Arial" pitchFamily="34" charset="0"/>
            </a:endParaRPr>
          </a:p>
        </p:txBody>
      </p:sp>
      <p:pic>
        <p:nvPicPr>
          <p:cNvPr id="12290" name="Picture 2" descr="http://www.concejodebucaramanga.gov.co/articulos/image15112013.png"/>
          <p:cNvPicPr>
            <a:picLocks noChangeAspect="1" noChangeArrowheads="1"/>
          </p:cNvPicPr>
          <p:nvPr/>
        </p:nvPicPr>
        <p:blipFill rotWithShape="1">
          <a:blip r:embed="rId2">
            <a:extLst>
              <a:ext uri="{28A0092B-C50C-407E-A947-70E740481C1C}">
                <a14:useLocalDpi xmlns:a14="http://schemas.microsoft.com/office/drawing/2010/main" val="0"/>
              </a:ext>
            </a:extLst>
          </a:blip>
          <a:srcRect l="2696" t="28619" r="3187" b="2656"/>
          <a:stretch/>
        </p:blipFill>
        <p:spPr bwMode="auto">
          <a:xfrm>
            <a:off x="2333297" y="1744170"/>
            <a:ext cx="4493172" cy="393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60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1 Título"/>
          <p:cNvSpPr>
            <a:spLocks noGrp="1"/>
          </p:cNvSpPr>
          <p:nvPr>
            <p:ph type="title"/>
          </p:nvPr>
        </p:nvSpPr>
        <p:spPr bwMode="auto">
          <a:xfrm>
            <a:off x="1370806" y="553900"/>
            <a:ext cx="7063746" cy="4372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sz="2400" b="1" dirty="0" smtClean="0">
                <a:solidFill>
                  <a:schemeClr val="accent2"/>
                </a:solidFill>
                <a:cs typeface="Arial" pitchFamily="34" charset="0"/>
              </a:rPr>
              <a:t>ODC POR CUENCAS  Y TRAMOS EN AMB</a:t>
            </a:r>
          </a:p>
        </p:txBody>
      </p:sp>
      <p:graphicFrame>
        <p:nvGraphicFramePr>
          <p:cNvPr id="2" name="1 Tabla"/>
          <p:cNvGraphicFramePr>
            <a:graphicFrameLocks noGrp="1"/>
          </p:cNvGraphicFramePr>
          <p:nvPr>
            <p:extLst>
              <p:ext uri="{D42A27DB-BD31-4B8C-83A1-F6EECF244321}">
                <p14:modId xmlns:p14="http://schemas.microsoft.com/office/powerpoint/2010/main" val="3313370179"/>
              </p:ext>
            </p:extLst>
          </p:nvPr>
        </p:nvGraphicFramePr>
        <p:xfrm>
          <a:off x="1546828" y="1227602"/>
          <a:ext cx="6335592" cy="4530910"/>
        </p:xfrm>
        <a:graphic>
          <a:graphicData uri="http://schemas.openxmlformats.org/drawingml/2006/table">
            <a:tbl>
              <a:tblPr>
                <a:tableStyleId>{5940675A-B579-460E-94D1-54222C63F5DA}</a:tableStyleId>
              </a:tblPr>
              <a:tblGrid>
                <a:gridCol w="1165871"/>
                <a:gridCol w="1168939"/>
                <a:gridCol w="981786"/>
                <a:gridCol w="503166"/>
                <a:gridCol w="503166"/>
                <a:gridCol w="503166"/>
                <a:gridCol w="503166"/>
                <a:gridCol w="503166"/>
                <a:gridCol w="503166"/>
              </a:tblGrid>
              <a:tr h="666442">
                <a:tc rowSpan="2">
                  <a:txBody>
                    <a:bodyPr/>
                    <a:lstStyle/>
                    <a:p>
                      <a:pPr algn="ctr" fontAlgn="ctr"/>
                      <a:r>
                        <a:rPr lang="es-CO" sz="900" b="1" u="none" strike="noStrike" dirty="0">
                          <a:effectLst/>
                        </a:rPr>
                        <a:t>Tramo CDMB</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c rowSpan="2">
                  <a:txBody>
                    <a:bodyPr/>
                    <a:lstStyle/>
                    <a:p>
                      <a:pPr algn="ctr" fontAlgn="ctr"/>
                      <a:r>
                        <a:rPr lang="es-CO" sz="900" b="1" u="none" strike="noStrike" dirty="0">
                          <a:effectLst/>
                        </a:rPr>
                        <a:t>Tramo AMB</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c rowSpan="2">
                  <a:txBody>
                    <a:bodyPr/>
                    <a:lstStyle/>
                    <a:p>
                      <a:pPr algn="ctr" fontAlgn="ctr"/>
                      <a:r>
                        <a:rPr lang="es-CO" sz="900" b="1" u="none" strike="noStrike" dirty="0">
                          <a:effectLst/>
                        </a:rPr>
                        <a:t>Uso Deseado</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dirty="0">
                          <a:effectLst/>
                        </a:rPr>
                        <a:t>DBO</a:t>
                      </a:r>
                      <a:r>
                        <a:rPr lang="es-CO" sz="900" b="1" u="none" strike="noStrike" baseline="-25000" dirty="0">
                          <a:effectLst/>
                        </a:rPr>
                        <a:t>5 </a:t>
                      </a:r>
                      <a:r>
                        <a:rPr lang="es-CO" sz="900" b="1" u="none" strike="noStrike" dirty="0">
                          <a:effectLst/>
                        </a:rPr>
                        <a:t> (mg/L)</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a:effectLst/>
                        </a:rPr>
                        <a:t>SST (mg/L)</a:t>
                      </a:r>
                      <a:endParaRPr lang="es-CO" sz="900" b="1" i="0" u="none" strike="noStrike">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dirty="0">
                          <a:effectLst/>
                        </a:rPr>
                        <a:t>OXÍGENO DISUELTO (mg/L)</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a:effectLst/>
                        </a:rPr>
                        <a:t>COLIFORMES FECALES (NMP/100mL)</a:t>
                      </a:r>
                      <a:endParaRPr lang="es-CO" sz="900" b="1" i="0" u="none" strike="noStrike">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a:effectLst/>
                        </a:rPr>
                        <a:t>COLIFORMES TOTALES (NMP/100mL)</a:t>
                      </a:r>
                      <a:endParaRPr lang="es-CO" sz="900" b="1" i="0" u="none" strike="noStrike">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dirty="0">
                          <a:effectLst/>
                        </a:rPr>
                        <a:t>pH (Unidades de pH)</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r>
              <a:tr h="153697">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u="none" strike="noStrike" dirty="0">
                          <a:effectLst/>
                        </a:rPr>
                        <a:t>Deseado</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dirty="0">
                          <a:effectLst/>
                        </a:rPr>
                        <a:t>Deseado</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a:effectLst/>
                        </a:rPr>
                        <a:t>Deseado</a:t>
                      </a:r>
                      <a:endParaRPr lang="es-CO" sz="900" b="1" i="0" u="none" strike="noStrike">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a:effectLst/>
                        </a:rPr>
                        <a:t>Deseado</a:t>
                      </a:r>
                      <a:endParaRPr lang="es-CO" sz="900" b="1" i="0" u="none" strike="noStrike">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a:effectLst/>
                        </a:rPr>
                        <a:t>Deseado</a:t>
                      </a:r>
                      <a:endParaRPr lang="es-CO" sz="900" b="1" i="0" u="none" strike="noStrike">
                        <a:solidFill>
                          <a:srgbClr val="000000"/>
                        </a:solidFill>
                        <a:effectLst/>
                        <a:latin typeface="Arial Narrow"/>
                      </a:endParaRPr>
                    </a:p>
                  </a:txBody>
                  <a:tcPr marL="9484" marR="9484" marT="9484" marB="0" anchor="ctr">
                    <a:solidFill>
                      <a:schemeClr val="bg1">
                        <a:lumMod val="85000"/>
                      </a:schemeClr>
                    </a:solidFill>
                  </a:tcPr>
                </a:tc>
                <a:tc>
                  <a:txBody>
                    <a:bodyPr/>
                    <a:lstStyle/>
                    <a:p>
                      <a:pPr algn="ctr" fontAlgn="ctr"/>
                      <a:r>
                        <a:rPr lang="es-CO" sz="900" b="1" u="none" strike="noStrike" dirty="0">
                          <a:effectLst/>
                        </a:rPr>
                        <a:t>Deseado</a:t>
                      </a:r>
                      <a:endParaRPr lang="es-CO" sz="900" b="1" i="0" u="none" strike="noStrike" dirty="0">
                        <a:solidFill>
                          <a:srgbClr val="000000"/>
                        </a:solidFill>
                        <a:effectLst/>
                        <a:latin typeface="Arial Narrow"/>
                      </a:endParaRPr>
                    </a:p>
                  </a:txBody>
                  <a:tcPr marL="9484" marR="9484" marT="9484" marB="0" anchor="ctr">
                    <a:solidFill>
                      <a:schemeClr val="bg1">
                        <a:lumMod val="85000"/>
                      </a:schemeClr>
                    </a:solidFill>
                  </a:tcPr>
                </a:tc>
              </a:tr>
              <a:tr h="403502">
                <a:tc rowSpan="2">
                  <a:txBody>
                    <a:bodyPr/>
                    <a:lstStyle/>
                    <a:p>
                      <a:pPr algn="ctr" fontAlgn="ctr"/>
                      <a:r>
                        <a:rPr lang="pt-BR" sz="900" u="none" strike="noStrike">
                          <a:effectLst/>
                        </a:rPr>
                        <a:t>Tramo 2. Rio de Oro </a:t>
                      </a:r>
                      <a:br>
                        <a:rPr lang="pt-BR" sz="900" u="none" strike="noStrike">
                          <a:effectLst/>
                        </a:rPr>
                      </a:br>
                      <a:r>
                        <a:rPr lang="pt-BR" sz="900" u="none" strike="noStrike">
                          <a:effectLst/>
                        </a:rPr>
                        <a:t>RO-05 - RO-4A</a:t>
                      </a:r>
                      <a:endParaRPr lang="pt-BR" sz="900" b="0" i="0" u="none" strike="noStrike">
                        <a:solidFill>
                          <a:srgbClr val="000000"/>
                        </a:solidFill>
                        <a:effectLst/>
                        <a:latin typeface="Arial Narrow"/>
                      </a:endParaRPr>
                    </a:p>
                  </a:txBody>
                  <a:tcPr marL="9484" marR="9484" marT="9484" marB="0" anchor="ctr"/>
                </a:tc>
                <a:tc>
                  <a:txBody>
                    <a:bodyPr/>
                    <a:lstStyle/>
                    <a:p>
                      <a:pPr algn="ctr" fontAlgn="ctr"/>
                      <a:r>
                        <a:rPr lang="pt-BR" sz="900" u="none" strike="noStrike">
                          <a:effectLst/>
                        </a:rPr>
                        <a:t>Primer Tramo Rio de Oro (RO-05 - RO-CM-AMB)</a:t>
                      </a:r>
                      <a:endParaRPr lang="pt-BR" sz="900" b="0" i="0" u="none" strike="noStrike">
                        <a:solidFill>
                          <a:srgbClr val="000000"/>
                        </a:solidFill>
                        <a:effectLst/>
                        <a:latin typeface="Arial Narrow"/>
                      </a:endParaRPr>
                    </a:p>
                  </a:txBody>
                  <a:tcPr marL="9484" marR="9484" marT="9484" marB="0" anchor="ctr"/>
                </a:tc>
                <a:tc rowSpan="2">
                  <a:txBody>
                    <a:bodyPr/>
                    <a:lstStyle/>
                    <a:p>
                      <a:pPr algn="ctr" fontAlgn="ctr"/>
                      <a:r>
                        <a:rPr lang="es-CO" sz="900" u="none" strike="noStrike">
                          <a:effectLst/>
                        </a:rPr>
                        <a:t>Agrícola (Riego)</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=20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&gt;5</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&lt;1000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&lt;5000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4,5-9</a:t>
                      </a:r>
                      <a:endParaRPr lang="es-CO" sz="900" b="0" i="0" u="none" strike="noStrike">
                        <a:solidFill>
                          <a:srgbClr val="000000"/>
                        </a:solidFill>
                        <a:effectLst/>
                        <a:latin typeface="Arial Narrow"/>
                      </a:endParaRPr>
                    </a:p>
                  </a:txBody>
                  <a:tcPr marL="9484" marR="9484" marT="9484" marB="0" anchor="ctr"/>
                </a:tc>
              </a:tr>
              <a:tr h="403502">
                <a:tc vMerge="1">
                  <a:txBody>
                    <a:bodyPr/>
                    <a:lstStyle/>
                    <a:p>
                      <a:endParaRPr lang="es-CO"/>
                    </a:p>
                  </a:txBody>
                  <a:tcPr/>
                </a:tc>
                <a:tc>
                  <a:txBody>
                    <a:bodyPr/>
                    <a:lstStyle/>
                    <a:p>
                      <a:pPr algn="ctr" fontAlgn="ctr"/>
                      <a:r>
                        <a:rPr lang="pt-BR" sz="900" u="none" strike="noStrike">
                          <a:effectLst/>
                        </a:rPr>
                        <a:t>Segundo Tramo Rio de Oro (RO-CNG-AMB - RO-4A)</a:t>
                      </a:r>
                      <a:endParaRPr lang="pt-BR" sz="900" b="0" i="0" u="none" strike="noStrike">
                        <a:solidFill>
                          <a:srgbClr val="000000"/>
                        </a:solidFill>
                        <a:effectLst/>
                        <a:latin typeface="Arial Narrow"/>
                      </a:endParaRPr>
                    </a:p>
                  </a:txBody>
                  <a:tcPr marL="9484" marR="9484" marT="9484" marB="0" anchor="ctr"/>
                </a:tc>
                <a:tc vMerge="1">
                  <a:txBody>
                    <a:bodyPr/>
                    <a:lstStyle/>
                    <a:p>
                      <a:endParaRPr lang="es-CO"/>
                    </a:p>
                  </a:txBody>
                  <a:tcPr/>
                </a:tc>
                <a:tc>
                  <a:txBody>
                    <a:bodyPr/>
                    <a:lstStyle/>
                    <a:p>
                      <a:pPr algn="ctr" fontAlgn="ctr"/>
                      <a:r>
                        <a:rPr lang="es-CO" sz="900" u="none" strike="noStrike">
                          <a:effectLst/>
                        </a:rPr>
                        <a:t>=20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&gt;5</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&lt;1000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&lt;5000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4,5-9</a:t>
                      </a:r>
                      <a:endParaRPr lang="es-CO" sz="900" b="0" i="0" u="none" strike="noStrike">
                        <a:solidFill>
                          <a:srgbClr val="000000"/>
                        </a:solidFill>
                        <a:effectLst/>
                        <a:latin typeface="Arial Narrow"/>
                      </a:endParaRPr>
                    </a:p>
                  </a:txBody>
                  <a:tcPr marL="9484" marR="9484" marT="9484" marB="0" anchor="ctr"/>
                </a:tc>
              </a:tr>
              <a:tr h="307396">
                <a:tc rowSpan="4">
                  <a:txBody>
                    <a:bodyPr/>
                    <a:lstStyle/>
                    <a:p>
                      <a:pPr algn="ctr" fontAlgn="ctr"/>
                      <a:r>
                        <a:rPr lang="pt-BR" sz="900" u="none" strike="noStrike" dirty="0">
                          <a:effectLst/>
                        </a:rPr>
                        <a:t>Tramo 5. Rio de Oro </a:t>
                      </a:r>
                      <a:br>
                        <a:rPr lang="pt-BR" sz="900" u="none" strike="noStrike" dirty="0">
                          <a:effectLst/>
                        </a:rPr>
                      </a:br>
                      <a:r>
                        <a:rPr lang="pt-BR" sz="900" u="none" strike="noStrike" dirty="0">
                          <a:effectLst/>
                        </a:rPr>
                        <a:t>RO-4A - RO-01</a:t>
                      </a:r>
                      <a:endParaRPr lang="pt-BR" sz="900" b="0" i="0" u="none" strike="noStrike" dirty="0">
                        <a:solidFill>
                          <a:srgbClr val="000000"/>
                        </a:solidFill>
                        <a:effectLst/>
                        <a:latin typeface="Arial Narrow"/>
                      </a:endParaRPr>
                    </a:p>
                  </a:txBody>
                  <a:tcPr marL="9484" marR="9484" marT="9484" marB="0" anchor="ctr"/>
                </a:tc>
                <a:tc>
                  <a:txBody>
                    <a:bodyPr/>
                    <a:lstStyle/>
                    <a:p>
                      <a:pPr algn="ctr" fontAlgn="ctr"/>
                      <a:r>
                        <a:rPr lang="pt-BR" sz="900" u="none" strike="noStrike" dirty="0" err="1">
                          <a:effectLst/>
                        </a:rPr>
                        <a:t>Tercer</a:t>
                      </a:r>
                      <a:r>
                        <a:rPr lang="pt-BR" sz="900" u="none" strike="noStrike" dirty="0">
                          <a:effectLst/>
                        </a:rPr>
                        <a:t> Tramo Rio de Oro  (RO-4A - RO-02-AMB)</a:t>
                      </a:r>
                      <a:endParaRPr lang="pt-BR" sz="900" b="0" i="0" u="none" strike="noStrike" dirty="0">
                        <a:solidFill>
                          <a:srgbClr val="000000"/>
                        </a:solidFill>
                        <a:effectLst/>
                        <a:latin typeface="Arial Narrow"/>
                      </a:endParaRPr>
                    </a:p>
                  </a:txBody>
                  <a:tcPr marL="9484" marR="9484" marT="9484" marB="0" anchor="ctr"/>
                </a:tc>
                <a:tc rowSpan="4">
                  <a:txBody>
                    <a:bodyPr/>
                    <a:lstStyle/>
                    <a:p>
                      <a:pPr algn="ctr" fontAlgn="ctr"/>
                      <a:r>
                        <a:rPr lang="es-CO" sz="900" u="none" strike="noStrike" dirty="0">
                          <a:effectLst/>
                        </a:rPr>
                        <a:t>Estético</a:t>
                      </a:r>
                      <a:endParaRPr lang="es-CO" sz="900" b="0" i="0" u="none" strike="noStrike" dirty="0">
                        <a:solidFill>
                          <a:srgbClr val="000000"/>
                        </a:solidFill>
                        <a:effectLst/>
                        <a:latin typeface="Arial Narrow"/>
                      </a:endParaRPr>
                    </a:p>
                  </a:txBody>
                  <a:tcPr marL="9484" marR="9484" marT="9484" marB="0" anchor="ctr"/>
                </a:tc>
                <a:tc>
                  <a:txBody>
                    <a:bodyPr/>
                    <a:lstStyle/>
                    <a:p>
                      <a:pPr algn="ctr" fontAlgn="ctr"/>
                      <a:r>
                        <a:rPr lang="es-CO" sz="900" u="none" strike="noStrike">
                          <a:effectLst/>
                        </a:rPr>
                        <a:t>=50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&gt;3</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r>
              <a:tr h="461093">
                <a:tc vMerge="1">
                  <a:txBody>
                    <a:bodyPr/>
                    <a:lstStyle/>
                    <a:p>
                      <a:endParaRPr lang="es-CO"/>
                    </a:p>
                  </a:txBody>
                  <a:tcPr/>
                </a:tc>
                <a:tc>
                  <a:txBody>
                    <a:bodyPr/>
                    <a:lstStyle/>
                    <a:p>
                      <a:pPr algn="ctr" fontAlgn="ctr"/>
                      <a:r>
                        <a:rPr lang="es-CO" sz="900" u="none" strike="noStrike">
                          <a:effectLst/>
                        </a:rPr>
                        <a:t>Cuarto Tramo Rio de Oro (RO-02-AMB - RO-PI-AMB)</a:t>
                      </a:r>
                      <a:endParaRPr lang="es-CO" sz="900" b="0" i="0" u="none" strike="noStrike">
                        <a:solidFill>
                          <a:srgbClr val="000000"/>
                        </a:solidFill>
                        <a:effectLst/>
                        <a:latin typeface="Arial Narrow"/>
                      </a:endParaRPr>
                    </a:p>
                  </a:txBody>
                  <a:tcPr marL="9484" marR="9484" marT="9484" marB="0" anchor="ctr"/>
                </a:tc>
                <a:tc vMerge="1">
                  <a:txBody>
                    <a:bodyPr/>
                    <a:lstStyle/>
                    <a:p>
                      <a:endParaRPr lang="es-CO"/>
                    </a:p>
                  </a:txBody>
                  <a:tcPr/>
                </a:tc>
                <a:tc>
                  <a:txBody>
                    <a:bodyPr/>
                    <a:lstStyle/>
                    <a:p>
                      <a:pPr algn="ctr" fontAlgn="ctr"/>
                      <a:r>
                        <a:rPr lang="es-CO" sz="900" u="none" strike="noStrike">
                          <a:effectLst/>
                        </a:rPr>
                        <a:t>=50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&gt;3</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r>
              <a:tr h="403502">
                <a:tc vMerge="1">
                  <a:txBody>
                    <a:bodyPr/>
                    <a:lstStyle/>
                    <a:p>
                      <a:endParaRPr lang="es-CO"/>
                    </a:p>
                  </a:txBody>
                  <a:tcPr/>
                </a:tc>
                <a:tc>
                  <a:txBody>
                    <a:bodyPr/>
                    <a:lstStyle/>
                    <a:p>
                      <a:pPr algn="ctr" fontAlgn="ctr"/>
                      <a:r>
                        <a:rPr lang="pt-BR" sz="900" u="none" strike="noStrike">
                          <a:effectLst/>
                        </a:rPr>
                        <a:t>Quinto Tramo Rio de Oro (RO-PI-AMB - RO-01)</a:t>
                      </a:r>
                      <a:endParaRPr lang="pt-BR" sz="900" b="0" i="0" u="none" strike="noStrike">
                        <a:solidFill>
                          <a:srgbClr val="000000"/>
                        </a:solidFill>
                        <a:effectLst/>
                        <a:latin typeface="Arial Narrow"/>
                      </a:endParaRPr>
                    </a:p>
                  </a:txBody>
                  <a:tcPr marL="9484" marR="9484" marT="9484" marB="0" anchor="ctr"/>
                </a:tc>
                <a:tc vMerge="1">
                  <a:txBody>
                    <a:bodyPr/>
                    <a:lstStyle/>
                    <a:p>
                      <a:endParaRPr lang="es-CO"/>
                    </a:p>
                  </a:txBody>
                  <a:tcPr/>
                </a:tc>
                <a:tc>
                  <a:txBody>
                    <a:bodyPr/>
                    <a:lstStyle/>
                    <a:p>
                      <a:pPr algn="ctr" fontAlgn="ctr"/>
                      <a:r>
                        <a:rPr lang="es-CO" sz="900" u="none" strike="noStrike">
                          <a:effectLst/>
                        </a:rPr>
                        <a:t>=50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&gt;3</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r>
              <a:tr h="307396">
                <a:tc vMerge="1">
                  <a:txBody>
                    <a:bodyPr/>
                    <a:lstStyle/>
                    <a:p>
                      <a:endParaRPr lang="es-CO"/>
                    </a:p>
                  </a:txBody>
                  <a:tcPr/>
                </a:tc>
                <a:tc>
                  <a:txBody>
                    <a:bodyPr/>
                    <a:lstStyle/>
                    <a:p>
                      <a:pPr algn="ctr" fontAlgn="ctr"/>
                      <a:r>
                        <a:rPr lang="it-IT" sz="900" u="none" strike="noStrike">
                          <a:effectLst/>
                        </a:rPr>
                        <a:t>Tramo La Iglesia</a:t>
                      </a:r>
                      <a:br>
                        <a:rPr lang="it-IT" sz="900" u="none" strike="noStrike">
                          <a:effectLst/>
                        </a:rPr>
                      </a:br>
                      <a:r>
                        <a:rPr lang="it-IT" sz="900" u="none" strike="noStrike">
                          <a:effectLst/>
                        </a:rPr>
                        <a:t> (LF-01 - LI-01)</a:t>
                      </a:r>
                      <a:endParaRPr lang="it-IT" sz="900" b="0" i="0" u="none" strike="noStrike">
                        <a:solidFill>
                          <a:srgbClr val="000000"/>
                        </a:solidFill>
                        <a:effectLst/>
                        <a:latin typeface="Arial Narrow"/>
                      </a:endParaRPr>
                    </a:p>
                  </a:txBody>
                  <a:tcPr marL="9484" marR="9484" marT="9484" marB="0" anchor="ctr"/>
                </a:tc>
                <a:tc vMerge="1">
                  <a:txBody>
                    <a:bodyPr/>
                    <a:lstStyle/>
                    <a:p>
                      <a:endParaRPr lang="es-CO"/>
                    </a:p>
                  </a:txBody>
                  <a:tcPr/>
                </a:tc>
                <a:tc>
                  <a:txBody>
                    <a:bodyPr/>
                    <a:lstStyle/>
                    <a:p>
                      <a:pPr algn="ctr" fontAlgn="ctr"/>
                      <a:r>
                        <a:rPr lang="es-CO" sz="900" u="none" strike="noStrike">
                          <a:effectLst/>
                        </a:rPr>
                        <a:t>=50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&gt;3</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r>
              <a:tr h="307396">
                <a:tc>
                  <a:txBody>
                    <a:bodyPr/>
                    <a:lstStyle/>
                    <a:p>
                      <a:pPr algn="ctr" fontAlgn="ctr"/>
                      <a:r>
                        <a:rPr lang="it-IT" sz="900" u="none" strike="noStrike">
                          <a:effectLst/>
                        </a:rPr>
                        <a:t>Tramo 7. Rio Suratá </a:t>
                      </a:r>
                      <a:br>
                        <a:rPr lang="it-IT" sz="900" u="none" strike="noStrike">
                          <a:effectLst/>
                        </a:rPr>
                      </a:br>
                      <a:r>
                        <a:rPr lang="it-IT" sz="900" u="none" strike="noStrike">
                          <a:effectLst/>
                        </a:rPr>
                        <a:t>(SA-03 - SA-01)</a:t>
                      </a:r>
                      <a:endParaRPr lang="it-IT"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Tramo Suratá</a:t>
                      </a:r>
                      <a:br>
                        <a:rPr lang="es-CO" sz="900" u="none" strike="noStrike">
                          <a:effectLst/>
                        </a:rPr>
                      </a:br>
                      <a:r>
                        <a:rPr lang="es-CO" sz="900" u="none" strike="noStrike">
                          <a:effectLst/>
                        </a:rPr>
                        <a:t>(SA-CM-AMB - SA-01)</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Estético</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&gt;5</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r>
              <a:tr h="403502">
                <a:tc>
                  <a:txBody>
                    <a:bodyPr/>
                    <a:lstStyle/>
                    <a:p>
                      <a:pPr algn="ctr" fontAlgn="ctr"/>
                      <a:r>
                        <a:rPr lang="pt-BR" sz="900" u="none" strike="noStrike">
                          <a:effectLst/>
                        </a:rPr>
                        <a:t>Tramo 3. Quebrada Aranzoque o Mesuli</a:t>
                      </a:r>
                      <a:endParaRPr lang="pt-BR" sz="900" b="0" i="0" u="none" strike="noStrike">
                        <a:solidFill>
                          <a:srgbClr val="000000"/>
                        </a:solidFill>
                        <a:effectLst/>
                        <a:latin typeface="Arial Narrow"/>
                      </a:endParaRPr>
                    </a:p>
                  </a:txBody>
                  <a:tcPr marL="9484" marR="9484" marT="9484" marB="0" anchor="ctr"/>
                </a:tc>
                <a:tc>
                  <a:txBody>
                    <a:bodyPr/>
                    <a:lstStyle/>
                    <a:p>
                      <a:pPr algn="ctr" fontAlgn="ctr"/>
                      <a:r>
                        <a:rPr lang="pt-BR" sz="900" u="none" strike="noStrike">
                          <a:effectLst/>
                        </a:rPr>
                        <a:t>Tramo Quebrada Aranzoque</a:t>
                      </a:r>
                      <a:br>
                        <a:rPr lang="pt-BR" sz="900" u="none" strike="noStrike">
                          <a:effectLst/>
                        </a:rPr>
                      </a:br>
                      <a:r>
                        <a:rPr lang="pt-BR" sz="900" u="none" strike="noStrike">
                          <a:effectLst/>
                        </a:rPr>
                        <a:t>(AZ-07 - AZ-SP-AMB)</a:t>
                      </a:r>
                      <a:endParaRPr lang="pt-BR"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Agrícola (Riego)</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10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&lt;120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=5</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&lt;1000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&lt;5000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4,5-9</a:t>
                      </a:r>
                      <a:endParaRPr lang="es-CO" sz="900" b="0" i="0" u="none" strike="noStrike">
                        <a:solidFill>
                          <a:srgbClr val="000000"/>
                        </a:solidFill>
                        <a:effectLst/>
                        <a:latin typeface="Arial Narrow"/>
                      </a:endParaRPr>
                    </a:p>
                  </a:txBody>
                  <a:tcPr marL="9484" marR="9484" marT="9484" marB="0" anchor="ctr"/>
                </a:tc>
              </a:tr>
              <a:tr h="307396">
                <a:tc rowSpan="2">
                  <a:txBody>
                    <a:bodyPr/>
                    <a:lstStyle/>
                    <a:p>
                      <a:pPr algn="ctr" fontAlgn="ctr"/>
                      <a:r>
                        <a:rPr lang="es-CO" sz="900" u="none" strike="noStrike">
                          <a:effectLst/>
                        </a:rPr>
                        <a:t>Tramo 4. Rio Frio</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Primer Tramo Rio Frio</a:t>
                      </a:r>
                      <a:br>
                        <a:rPr lang="es-CO" sz="900" u="none" strike="noStrike">
                          <a:effectLst/>
                        </a:rPr>
                      </a:br>
                      <a:r>
                        <a:rPr lang="es-CO" sz="900" u="none" strike="noStrike">
                          <a:effectLst/>
                        </a:rPr>
                        <a:t>(RF-LM-AMB - RF-P)</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Estético</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=30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&gt;2</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r>
              <a:tr h="307396">
                <a:tc vMerge="1">
                  <a:txBody>
                    <a:bodyPr/>
                    <a:lstStyle/>
                    <a:p>
                      <a:endParaRPr lang="es-CO"/>
                    </a:p>
                  </a:txBody>
                  <a:tcPr/>
                </a:tc>
                <a:tc>
                  <a:txBody>
                    <a:bodyPr/>
                    <a:lstStyle/>
                    <a:p>
                      <a:pPr algn="ctr" fontAlgn="ctr"/>
                      <a:r>
                        <a:rPr lang="pt-BR" sz="900" u="none" strike="noStrike">
                          <a:effectLst/>
                        </a:rPr>
                        <a:t>Segundo Tramo Rio Frio</a:t>
                      </a:r>
                      <a:br>
                        <a:rPr lang="pt-BR" sz="900" u="none" strike="noStrike">
                          <a:effectLst/>
                        </a:rPr>
                      </a:br>
                      <a:r>
                        <a:rPr lang="pt-BR" sz="900" u="none" strike="noStrike">
                          <a:effectLst/>
                        </a:rPr>
                        <a:t> (RF-P - RF-1A)</a:t>
                      </a:r>
                      <a:endParaRPr lang="pt-BR"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Estético</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=30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&lt;200</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&gt;2</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a:effectLst/>
                        </a:rPr>
                        <a:t>--------</a:t>
                      </a:r>
                      <a:endParaRPr lang="es-CO" sz="900" b="0" i="0" u="none" strike="noStrike">
                        <a:solidFill>
                          <a:srgbClr val="000000"/>
                        </a:solidFill>
                        <a:effectLst/>
                        <a:latin typeface="Arial Narrow"/>
                      </a:endParaRPr>
                    </a:p>
                  </a:txBody>
                  <a:tcPr marL="9484" marR="9484" marT="9484" marB="0" anchor="ctr"/>
                </a:tc>
                <a:tc>
                  <a:txBody>
                    <a:bodyPr/>
                    <a:lstStyle/>
                    <a:p>
                      <a:pPr algn="ctr" fontAlgn="ctr"/>
                      <a:r>
                        <a:rPr lang="es-CO" sz="900" u="none" strike="noStrike" dirty="0">
                          <a:effectLst/>
                        </a:rPr>
                        <a:t>--------</a:t>
                      </a:r>
                      <a:endParaRPr lang="es-CO" sz="900" b="0" i="0" u="none" strike="noStrike" dirty="0">
                        <a:solidFill>
                          <a:srgbClr val="000000"/>
                        </a:solidFill>
                        <a:effectLst/>
                        <a:latin typeface="Arial Narrow"/>
                      </a:endParaRPr>
                    </a:p>
                  </a:txBody>
                  <a:tcPr marL="9484" marR="9484" marT="9484" marB="0" anchor="ctr"/>
                </a:tc>
              </a:tr>
            </a:tbl>
          </a:graphicData>
        </a:graphic>
      </p:graphicFrame>
    </p:spTree>
    <p:extLst>
      <p:ext uri="{BB962C8B-B14F-4D97-AF65-F5344CB8AC3E}">
        <p14:creationId xmlns:p14="http://schemas.microsoft.com/office/powerpoint/2010/main" val="658893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57271" y="401362"/>
            <a:ext cx="7466012" cy="434209"/>
          </a:xfrm>
        </p:spPr>
        <p:txBody>
          <a:bodyPr/>
          <a:lstStyle/>
          <a:p>
            <a:pPr>
              <a:defRPr/>
            </a:pPr>
            <a:r>
              <a:rPr lang="es-CO" sz="2400" b="1" kern="1200" dirty="0">
                <a:solidFill>
                  <a:schemeClr val="accent1">
                    <a:lumMod val="50000"/>
                  </a:schemeClr>
                </a:solidFill>
                <a:cs typeface="Arial" pitchFamily="34" charset="0"/>
              </a:rPr>
              <a:t>ODC Y CLASIFICACION DEL RECURSO HÍDRICO</a:t>
            </a:r>
          </a:p>
        </p:txBody>
      </p:sp>
      <p:sp>
        <p:nvSpPr>
          <p:cNvPr id="3" name="2 Marcador de contenido"/>
          <p:cNvSpPr>
            <a:spLocks noGrp="1"/>
          </p:cNvSpPr>
          <p:nvPr>
            <p:ph idx="1"/>
          </p:nvPr>
        </p:nvSpPr>
        <p:spPr>
          <a:xfrm>
            <a:off x="819806" y="1234638"/>
            <a:ext cx="7520152" cy="4472480"/>
          </a:xfrm>
        </p:spPr>
        <p:txBody>
          <a:bodyPr/>
          <a:lstStyle/>
          <a:p>
            <a:pPr marL="0" indent="0">
              <a:buFontTx/>
              <a:buNone/>
              <a:defRPr/>
            </a:pPr>
            <a:r>
              <a:rPr lang="es-CO" sz="1600" b="1" dirty="0" smtClean="0"/>
              <a:t>CUENCAS Y TRAMOS CLASE I</a:t>
            </a:r>
          </a:p>
          <a:p>
            <a:pPr marL="0" indent="0">
              <a:buFontTx/>
              <a:buNone/>
              <a:defRPr/>
            </a:pPr>
            <a:r>
              <a:rPr lang="es-CO" sz="1600" dirty="0" smtClean="0"/>
              <a:t> Los cuerpos de agua CLASE I se definen como aquellos cuyo potencial de uso del agua es prioritariamente para </a:t>
            </a:r>
            <a:r>
              <a:rPr lang="es-CO" sz="1600" b="1" dirty="0" smtClean="0">
                <a:solidFill>
                  <a:schemeClr val="accent1">
                    <a:lumMod val="50000"/>
                  </a:schemeClr>
                </a:solidFill>
              </a:rPr>
              <a:t>LA PRESERVACION DE LA FLORA Y LA FAUNA </a:t>
            </a:r>
            <a:r>
              <a:rPr lang="es-CO" sz="1600" dirty="0" smtClean="0"/>
              <a:t>y cuya calidad, permite el consumo humano y domestico  con tratamiento convencional, así como el uso agrícola y pecuario.</a:t>
            </a:r>
          </a:p>
          <a:p>
            <a:pPr marL="0" indent="0">
              <a:buFontTx/>
              <a:buNone/>
              <a:defRPr/>
            </a:pPr>
            <a:r>
              <a:rPr lang="es-CO" sz="1600" dirty="0" smtClean="0"/>
              <a:t> </a:t>
            </a:r>
          </a:p>
          <a:p>
            <a:pPr marL="0" indent="0">
              <a:buFontTx/>
              <a:buNone/>
              <a:defRPr/>
            </a:pPr>
            <a:r>
              <a:rPr lang="es-CO" sz="1600" b="1" dirty="0" smtClean="0"/>
              <a:t>CUENCAS Y TRAMOS CLASE II</a:t>
            </a:r>
          </a:p>
          <a:p>
            <a:pPr>
              <a:defRPr/>
            </a:pPr>
            <a:r>
              <a:rPr lang="es-CO" sz="1600" dirty="0" smtClean="0"/>
              <a:t>Los cuerpos de agua CLASE II se definen como aquellos cuyo potencial de uso del agua es prioritariamente para </a:t>
            </a:r>
            <a:r>
              <a:rPr lang="es-CO" sz="1600" b="1" dirty="0" smtClean="0">
                <a:solidFill>
                  <a:schemeClr val="accent1">
                    <a:lumMod val="50000"/>
                  </a:schemeClr>
                </a:solidFill>
              </a:rPr>
              <a:t>CONSUMO HUMANO Y DOMÉSTICO </a:t>
            </a:r>
            <a:r>
              <a:rPr lang="es-CO" sz="1600" dirty="0" smtClean="0"/>
              <a:t>con tratamiento convencional, preservación de flora y fauna, uso agrícola y pecuario.</a:t>
            </a:r>
          </a:p>
          <a:p>
            <a:pPr marL="0" indent="0">
              <a:buFontTx/>
              <a:buNone/>
              <a:defRPr/>
            </a:pPr>
            <a:r>
              <a:rPr lang="es-CO" sz="1600" dirty="0" smtClean="0"/>
              <a:t> </a:t>
            </a:r>
          </a:p>
          <a:p>
            <a:pPr marL="0" indent="0">
              <a:buFontTx/>
              <a:buNone/>
              <a:defRPr/>
            </a:pPr>
            <a:r>
              <a:rPr lang="es-CO" sz="1600" b="1" dirty="0" smtClean="0"/>
              <a:t>CUENCAS Y TRAMOS CLASE III</a:t>
            </a:r>
          </a:p>
          <a:p>
            <a:pPr marL="0" indent="0">
              <a:buFontTx/>
              <a:buNone/>
              <a:defRPr/>
            </a:pPr>
            <a:r>
              <a:rPr lang="es-CO" sz="1600" b="1" dirty="0" smtClean="0"/>
              <a:t> </a:t>
            </a:r>
            <a:r>
              <a:rPr lang="es-CO" sz="1600" dirty="0" smtClean="0"/>
              <a:t>Los cuerpos de agua CLASE III se definen como aquellos cuyo potencial de uso del agua es prioritariamente para </a:t>
            </a:r>
            <a:r>
              <a:rPr lang="es-CO" sz="1600" b="1" dirty="0" smtClean="0">
                <a:solidFill>
                  <a:schemeClr val="accent1">
                    <a:lumMod val="50000"/>
                  </a:schemeClr>
                </a:solidFill>
              </a:rPr>
              <a:t>USO INDUSTRIAL, y para usos AGRÍCOLA y PECUARIO </a:t>
            </a:r>
            <a:r>
              <a:rPr lang="es-CO" sz="1600" dirty="0" smtClean="0"/>
              <a:t>restringidos.</a:t>
            </a:r>
          </a:p>
          <a:p>
            <a:pPr>
              <a:defRPr/>
            </a:pPr>
            <a:endParaRPr lang="es-CO" sz="1600" dirty="0"/>
          </a:p>
        </p:txBody>
      </p:sp>
    </p:spTree>
    <p:extLst>
      <p:ext uri="{BB962C8B-B14F-4D97-AF65-F5344CB8AC3E}">
        <p14:creationId xmlns:p14="http://schemas.microsoft.com/office/powerpoint/2010/main" val="1127260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a:spLocks noChangeArrowheads="1"/>
          </p:cNvSpPr>
          <p:nvPr/>
        </p:nvSpPr>
        <p:spPr bwMode="auto">
          <a:xfrm>
            <a:off x="1748373" y="279826"/>
            <a:ext cx="6913562" cy="830997"/>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b="1" dirty="0" smtClean="0">
                <a:solidFill>
                  <a:schemeClr val="accent1">
                    <a:lumMod val="50000"/>
                  </a:schemeClr>
                </a:solidFill>
                <a:cs typeface="+mn-cs"/>
              </a:rPr>
              <a:t>La consulta de metas: cronograma y temas de los talleres</a:t>
            </a:r>
          </a:p>
        </p:txBody>
      </p:sp>
      <p:sp>
        <p:nvSpPr>
          <p:cNvPr id="31747" name="Text Box 6"/>
          <p:cNvSpPr txBox="1">
            <a:spLocks noChangeArrowheads="1"/>
          </p:cNvSpPr>
          <p:nvPr/>
        </p:nvSpPr>
        <p:spPr bwMode="auto">
          <a:xfrm>
            <a:off x="1187450" y="3573463"/>
            <a:ext cx="713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s-ES_tradnl" altLang="es-CO" sz="2400" b="1">
              <a:ea typeface="MS PGothic" panose="020B0600070205080204" pitchFamily="34" charset="-128"/>
            </a:endParaRPr>
          </a:p>
        </p:txBody>
      </p:sp>
      <p:graphicFrame>
        <p:nvGraphicFramePr>
          <p:cNvPr id="2" name="Tabla 1"/>
          <p:cNvGraphicFramePr>
            <a:graphicFrameLocks noGrp="1"/>
          </p:cNvGraphicFramePr>
          <p:nvPr>
            <p:extLst>
              <p:ext uri="{D42A27DB-BD31-4B8C-83A1-F6EECF244321}">
                <p14:modId xmlns:p14="http://schemas.microsoft.com/office/powerpoint/2010/main" val="746783333"/>
              </p:ext>
            </p:extLst>
          </p:nvPr>
        </p:nvGraphicFramePr>
        <p:xfrm>
          <a:off x="501553" y="1487696"/>
          <a:ext cx="8160382" cy="4171534"/>
        </p:xfrm>
        <a:graphic>
          <a:graphicData uri="http://schemas.openxmlformats.org/drawingml/2006/table">
            <a:tbl>
              <a:tblPr firstRow="1" firstCol="1" bandRow="1">
                <a:tableStyleId>{9D7B26C5-4107-4FEC-AEDC-1716B250A1EF}</a:tableStyleId>
              </a:tblPr>
              <a:tblGrid>
                <a:gridCol w="1617373"/>
                <a:gridCol w="5004576"/>
                <a:gridCol w="1538433"/>
              </a:tblGrid>
              <a:tr h="775696">
                <a:tc>
                  <a:txBody>
                    <a:bodyPr/>
                    <a:lstStyle/>
                    <a:p>
                      <a:pPr algn="ctr">
                        <a:spcBef>
                          <a:spcPts val="200"/>
                        </a:spcBef>
                        <a:spcAft>
                          <a:spcPts val="200"/>
                        </a:spcAft>
                      </a:pPr>
                      <a:r>
                        <a:rPr lang="es-CO" sz="1800" dirty="0">
                          <a:effectLst/>
                        </a:rPr>
                        <a:t>Taller </a:t>
                      </a:r>
                      <a:r>
                        <a:rPr lang="es-CO" sz="1800" dirty="0" smtClean="0">
                          <a:effectLst/>
                        </a:rPr>
                        <a:t>,evento o </a:t>
                      </a:r>
                      <a:r>
                        <a:rPr lang="es-CO" sz="1800" dirty="0">
                          <a:effectLst/>
                        </a:rPr>
                        <a:t>sesión de trabajo</a:t>
                      </a:r>
                      <a:endParaRPr lang="es-CO"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lgn="ctr">
                        <a:spcBef>
                          <a:spcPts val="200"/>
                        </a:spcBef>
                        <a:spcAft>
                          <a:spcPts val="200"/>
                        </a:spcAft>
                      </a:pPr>
                      <a:r>
                        <a:rPr lang="es-CO" sz="1800" dirty="0">
                          <a:effectLst/>
                        </a:rPr>
                        <a:t>Alcances y temas</a:t>
                      </a:r>
                      <a:endParaRPr lang="es-CO"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lgn="ctr">
                        <a:spcBef>
                          <a:spcPts val="200"/>
                        </a:spcBef>
                        <a:spcAft>
                          <a:spcPts val="200"/>
                        </a:spcAft>
                      </a:pPr>
                      <a:r>
                        <a:rPr lang="es-CO" sz="1800" dirty="0" smtClean="0">
                          <a:effectLst/>
                        </a:rPr>
                        <a:t>Fecha definida/ propuesta</a:t>
                      </a:r>
                      <a:endParaRPr lang="es-CO"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r>
              <a:tr h="1438494">
                <a:tc>
                  <a:txBody>
                    <a:bodyPr/>
                    <a:lstStyle/>
                    <a:p>
                      <a:pPr algn="ctr">
                        <a:spcBef>
                          <a:spcPts val="200"/>
                        </a:spcBef>
                        <a:spcAft>
                          <a:spcPts val="200"/>
                        </a:spcAft>
                      </a:pPr>
                      <a:endParaRPr lang="es-CO" sz="1400" dirty="0" smtClean="0">
                        <a:effectLst/>
                      </a:endParaRPr>
                    </a:p>
                    <a:p>
                      <a:pPr algn="ctr">
                        <a:spcBef>
                          <a:spcPts val="200"/>
                        </a:spcBef>
                        <a:spcAft>
                          <a:spcPts val="200"/>
                        </a:spcAft>
                      </a:pPr>
                      <a:r>
                        <a:rPr lang="es-CO" sz="1400" dirty="0" smtClean="0">
                          <a:effectLst/>
                        </a:rPr>
                        <a:t>1.Socialización</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lgn="just">
                        <a:spcBef>
                          <a:spcPts val="1200"/>
                        </a:spcBef>
                        <a:spcAft>
                          <a:spcPts val="200"/>
                        </a:spcAft>
                      </a:pPr>
                      <a:r>
                        <a:rPr lang="es-CO" sz="1400" dirty="0">
                          <a:effectLst/>
                        </a:rPr>
                        <a:t>1. Decreto 2667 de 2012</a:t>
                      </a:r>
                    </a:p>
                    <a:p>
                      <a:pPr algn="just">
                        <a:spcBef>
                          <a:spcPts val="200"/>
                        </a:spcBef>
                        <a:spcAft>
                          <a:spcPts val="200"/>
                        </a:spcAft>
                      </a:pPr>
                      <a:r>
                        <a:rPr lang="es-CO" sz="1400" dirty="0">
                          <a:effectLst/>
                        </a:rPr>
                        <a:t>2. Diseño de la consulta de metas </a:t>
                      </a:r>
                      <a:r>
                        <a:rPr lang="es-CO" sz="1400" dirty="0" smtClean="0">
                          <a:effectLst/>
                        </a:rPr>
                        <a:t>AMB 2015 </a:t>
                      </a:r>
                      <a:r>
                        <a:rPr lang="es-CO" sz="1400" dirty="0">
                          <a:effectLst/>
                        </a:rPr>
                        <a:t>-</a:t>
                      </a:r>
                      <a:r>
                        <a:rPr lang="es-CO" sz="1400" dirty="0" smtClean="0">
                          <a:effectLst/>
                        </a:rPr>
                        <a:t>2019</a:t>
                      </a:r>
                      <a:endParaRPr lang="es-CO" sz="1400" dirty="0">
                        <a:effectLst/>
                      </a:endParaRPr>
                    </a:p>
                    <a:p>
                      <a:pPr algn="just">
                        <a:spcBef>
                          <a:spcPts val="200"/>
                        </a:spcBef>
                        <a:spcAft>
                          <a:spcPts val="200"/>
                        </a:spcAft>
                      </a:pPr>
                      <a:r>
                        <a:rPr lang="es-CO" sz="1400" dirty="0">
                          <a:effectLst/>
                        </a:rPr>
                        <a:t>3. Reglas de juego de la consulta</a:t>
                      </a:r>
                    </a:p>
                    <a:p>
                      <a:pPr algn="just">
                        <a:spcBef>
                          <a:spcPts val="200"/>
                        </a:spcBef>
                        <a:spcAft>
                          <a:spcPts val="200"/>
                        </a:spcAft>
                      </a:pPr>
                      <a:r>
                        <a:rPr lang="es-CO" sz="1400" dirty="0">
                          <a:effectLst/>
                        </a:rPr>
                        <a:t>4. Metodología y soportes para la formulación y presentación  de metas de cargas contaminantes de DBO5 y SST con sus respectivos cronogramas</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spcBef>
                          <a:spcPts val="200"/>
                        </a:spcBef>
                        <a:spcAft>
                          <a:spcPts val="200"/>
                        </a:spcAft>
                      </a:pPr>
                      <a:endParaRPr lang="es-CO" sz="1400" dirty="0" smtClean="0">
                        <a:effectLst/>
                      </a:endParaRPr>
                    </a:p>
                    <a:p>
                      <a:pPr>
                        <a:spcBef>
                          <a:spcPts val="200"/>
                        </a:spcBef>
                        <a:spcAft>
                          <a:spcPts val="200"/>
                        </a:spcAft>
                      </a:pPr>
                      <a:r>
                        <a:rPr lang="es-CO" sz="1400" dirty="0" smtClean="0">
                          <a:effectLst/>
                        </a:rPr>
                        <a:t>Febrero 27 de 2015</a:t>
                      </a:r>
                      <a:endParaRPr lang="es-CO"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r>
              <a:tr h="1149147">
                <a:tc>
                  <a:txBody>
                    <a:bodyPr/>
                    <a:lstStyle/>
                    <a:p>
                      <a:pPr algn="ctr">
                        <a:spcBef>
                          <a:spcPts val="200"/>
                        </a:spcBef>
                        <a:spcAft>
                          <a:spcPts val="200"/>
                        </a:spcAft>
                      </a:pPr>
                      <a:endParaRPr lang="es-CO" sz="1400" dirty="0" smtClean="0">
                        <a:effectLst/>
                      </a:endParaRPr>
                    </a:p>
                    <a:p>
                      <a:pPr algn="ctr">
                        <a:spcBef>
                          <a:spcPts val="200"/>
                        </a:spcBef>
                        <a:spcAft>
                          <a:spcPts val="200"/>
                        </a:spcAft>
                      </a:pPr>
                      <a:r>
                        <a:rPr lang="es-CO" sz="1400" dirty="0" smtClean="0">
                          <a:effectLst/>
                        </a:rPr>
                        <a:t>2.Información básica</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marL="342900" lvl="0" indent="-342900" algn="just">
                        <a:spcBef>
                          <a:spcPts val="200"/>
                        </a:spcBef>
                        <a:spcAft>
                          <a:spcPts val="200"/>
                        </a:spcAft>
                        <a:buFont typeface="+mj-lt"/>
                        <a:buAutoNum type="arabicPeriod"/>
                      </a:pPr>
                      <a:r>
                        <a:rPr lang="es-CO" sz="1400" dirty="0">
                          <a:effectLst/>
                        </a:rPr>
                        <a:t>Perfiles de calidad</a:t>
                      </a:r>
                    </a:p>
                    <a:p>
                      <a:pPr marL="342900" lvl="0" indent="-342900" algn="just">
                        <a:spcBef>
                          <a:spcPts val="200"/>
                        </a:spcBef>
                        <a:spcAft>
                          <a:spcPts val="200"/>
                        </a:spcAft>
                        <a:buFont typeface="+mj-lt"/>
                        <a:buAutoNum type="arabicPeriod"/>
                      </a:pPr>
                      <a:r>
                        <a:rPr lang="es-CO" sz="1400" dirty="0">
                          <a:effectLst/>
                        </a:rPr>
                        <a:t>Objetivos de calidad</a:t>
                      </a:r>
                    </a:p>
                    <a:p>
                      <a:pPr marL="342900" lvl="0" indent="-342900" algn="just">
                        <a:spcBef>
                          <a:spcPts val="200"/>
                        </a:spcBef>
                        <a:spcAft>
                          <a:spcPts val="200"/>
                        </a:spcAft>
                        <a:buFont typeface="+mj-lt"/>
                        <a:buAutoNum type="arabicPeriod"/>
                      </a:pPr>
                      <a:r>
                        <a:rPr lang="es-CO" sz="1400" dirty="0">
                          <a:effectLst/>
                        </a:rPr>
                        <a:t>LINEA BASE de usuarios y cargas de DBO5 Y </a:t>
                      </a:r>
                      <a:r>
                        <a:rPr lang="es-CO" sz="1400" dirty="0" smtClean="0">
                          <a:effectLst/>
                        </a:rPr>
                        <a:t>SST</a:t>
                      </a:r>
                    </a:p>
                    <a:p>
                      <a:pPr marL="342900" lvl="0" indent="-342900" algn="just">
                        <a:spcBef>
                          <a:spcPts val="200"/>
                        </a:spcBef>
                        <a:spcAft>
                          <a:spcPts val="200"/>
                        </a:spcAft>
                        <a:buFont typeface="+mj-lt"/>
                        <a:buAutoNum type="arabicPeriod"/>
                      </a:pPr>
                      <a:r>
                        <a:rPr lang="es-CO" sz="1400" dirty="0" smtClean="0">
                          <a:effectLst/>
                        </a:rPr>
                        <a:t>Absolución de inquietudes relacionadas con el diseño de la propuesta de metas</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spcBef>
                          <a:spcPts val="200"/>
                        </a:spcBef>
                        <a:spcAft>
                          <a:spcPts val="200"/>
                        </a:spcAft>
                      </a:pPr>
                      <a:endParaRPr lang="es-CO" sz="1400" dirty="0" smtClean="0">
                        <a:effectLst/>
                      </a:endParaRPr>
                    </a:p>
                    <a:p>
                      <a:pPr marL="0" algn="l" defTabSz="457200" rtl="0" eaLnBrk="1" latinLnBrk="0" hangingPunct="1">
                        <a:spcBef>
                          <a:spcPts val="200"/>
                        </a:spcBef>
                        <a:spcAft>
                          <a:spcPts val="200"/>
                        </a:spcAft>
                      </a:pPr>
                      <a:r>
                        <a:rPr lang="es-CO" sz="1400" kern="1200" dirty="0" smtClean="0">
                          <a:solidFill>
                            <a:schemeClr val="tx1"/>
                          </a:solidFill>
                          <a:effectLst/>
                          <a:latin typeface="+mn-lt"/>
                          <a:ea typeface="+mn-ea"/>
                          <a:cs typeface="+mn-cs"/>
                        </a:rPr>
                        <a:t>Marzo 20 de 2015</a:t>
                      </a:r>
                      <a:endParaRPr lang="es-CO" sz="1400" kern="1200" dirty="0">
                        <a:solidFill>
                          <a:schemeClr val="tx1"/>
                        </a:solidFill>
                        <a:effectLst/>
                        <a:latin typeface="+mn-lt"/>
                        <a:ea typeface="+mn-ea"/>
                        <a:cs typeface="+mn-cs"/>
                      </a:endParaRPr>
                    </a:p>
                  </a:txBody>
                  <a:tcPr marL="57863" marR="57863" marT="0" marB="0"/>
                </a:tc>
              </a:tr>
              <a:tr h="651202">
                <a:tc>
                  <a:txBody>
                    <a:bodyPr/>
                    <a:lstStyle/>
                    <a:p>
                      <a:pPr algn="ctr">
                        <a:spcBef>
                          <a:spcPts val="200"/>
                        </a:spcBef>
                        <a:spcAft>
                          <a:spcPts val="200"/>
                        </a:spcAft>
                      </a:pPr>
                      <a:r>
                        <a:rPr lang="es-CO" sz="1400" dirty="0" smtClean="0">
                          <a:effectLst/>
                        </a:rPr>
                        <a:t>3. Sustentación propuestas</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lgn="just">
                        <a:spcBef>
                          <a:spcPts val="200"/>
                        </a:spcBef>
                        <a:spcAft>
                          <a:spcPts val="200"/>
                        </a:spcAft>
                      </a:pPr>
                      <a:r>
                        <a:rPr lang="es-CO" sz="1400" dirty="0" smtClean="0">
                          <a:effectLst/>
                        </a:rPr>
                        <a:t>1. Jornada de sustentación de metas para municipios y ESP´S</a:t>
                      </a:r>
                    </a:p>
                    <a:p>
                      <a:pPr algn="just">
                        <a:spcBef>
                          <a:spcPts val="200"/>
                        </a:spcBef>
                        <a:spcAft>
                          <a:spcPts val="200"/>
                        </a:spcAft>
                      </a:pPr>
                      <a:r>
                        <a:rPr lang="es-CO" sz="1400" dirty="0" smtClean="0">
                          <a:effectLst/>
                        </a:rPr>
                        <a:t>2. Jornada de sustentación de metas para el sector privado</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endParaRPr lang="es-CO" sz="1400" dirty="0" smtClean="0">
                        <a:effectLst/>
                      </a:endParaRPr>
                    </a:p>
                    <a:p>
                      <a:pPr marL="0" marR="0" indent="0" algn="l" defTabSz="914400" rtl="0" eaLnBrk="1" fontAlgn="auto" latinLnBrk="0" hangingPunct="1">
                        <a:lnSpc>
                          <a:spcPct val="100000"/>
                        </a:lnSpc>
                        <a:spcBef>
                          <a:spcPts val="200"/>
                        </a:spcBef>
                        <a:spcAft>
                          <a:spcPts val="200"/>
                        </a:spcAft>
                        <a:buClrTx/>
                        <a:buSzTx/>
                        <a:buFontTx/>
                        <a:buNone/>
                        <a:tabLst/>
                        <a:defRPr/>
                      </a:pPr>
                      <a:r>
                        <a:rPr lang="es-CO" sz="1400" dirty="0" smtClean="0">
                          <a:solidFill>
                            <a:srgbClr val="FF0000"/>
                          </a:solidFill>
                          <a:effectLst/>
                        </a:rPr>
                        <a:t>Abril 17 de 2015 ( mayo 7 de 2015)</a:t>
                      </a:r>
                      <a:endParaRPr lang="es-CO" sz="14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r>
            </a:tbl>
          </a:graphicData>
        </a:graphic>
      </p:graphicFrame>
    </p:spTree>
    <p:extLst>
      <p:ext uri="{BB962C8B-B14F-4D97-AF65-F5344CB8AC3E}">
        <p14:creationId xmlns:p14="http://schemas.microsoft.com/office/powerpoint/2010/main" val="13022051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3 Objeto"/>
          <p:cNvGraphicFramePr>
            <a:graphicFrameLocks noChangeAspect="1"/>
          </p:cNvGraphicFramePr>
          <p:nvPr>
            <p:extLst>
              <p:ext uri="{D42A27DB-BD31-4B8C-83A1-F6EECF244321}">
                <p14:modId xmlns:p14="http://schemas.microsoft.com/office/powerpoint/2010/main" val="3670922144"/>
              </p:ext>
            </p:extLst>
          </p:nvPr>
        </p:nvGraphicFramePr>
        <p:xfrm>
          <a:off x="1547813" y="1226262"/>
          <a:ext cx="6299200" cy="4449324"/>
        </p:xfrm>
        <a:graphic>
          <a:graphicData uri="http://schemas.openxmlformats.org/presentationml/2006/ole">
            <mc:AlternateContent xmlns:mc="http://schemas.openxmlformats.org/markup-compatibility/2006">
              <mc:Choice xmlns:v="urn:schemas-microsoft-com:vml" Requires="v">
                <p:oleObj spid="_x0000_s1047" name="Documento" r:id="rId3" imgW="5614367" imgH="4542886" progId="Word.Document.12">
                  <p:embed/>
                </p:oleObj>
              </mc:Choice>
              <mc:Fallback>
                <p:oleObj name="Documento" r:id="rId3" imgW="5614367" imgH="4542886"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226262"/>
                        <a:ext cx="6299200" cy="4449324"/>
                      </a:xfrm>
                      <a:prstGeom prst="rect">
                        <a:avLst/>
                      </a:prstGeom>
                      <a:noFill/>
                      <a:ln>
                        <a:noFill/>
                      </a:ln>
                    </p:spPr>
                  </p:pic>
                </p:oleObj>
              </mc:Fallback>
            </mc:AlternateContent>
          </a:graphicData>
        </a:graphic>
      </p:graphicFrame>
      <p:sp>
        <p:nvSpPr>
          <p:cNvPr id="33795" name="1 Título"/>
          <p:cNvSpPr>
            <a:spLocks noGrp="1"/>
          </p:cNvSpPr>
          <p:nvPr>
            <p:ph type="title"/>
          </p:nvPr>
        </p:nvSpPr>
        <p:spPr bwMode="auto">
          <a:xfrm>
            <a:off x="1372914" y="501650"/>
            <a:ext cx="7561263"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sz="2800" b="1" dirty="0" smtClean="0">
                <a:solidFill>
                  <a:srgbClr val="FF0000"/>
                </a:solidFill>
                <a:cs typeface="Arial" pitchFamily="34" charset="0"/>
              </a:rPr>
              <a:t>ODC CUERPOS DE AGUA : </a:t>
            </a:r>
            <a:r>
              <a:rPr lang="es-CO" sz="2800" b="1" dirty="0" smtClean="0">
                <a:cs typeface="Arial" pitchFamily="34" charset="0"/>
              </a:rPr>
              <a:t>CLASE I</a:t>
            </a:r>
          </a:p>
        </p:txBody>
      </p:sp>
    </p:spTree>
    <p:extLst>
      <p:ext uri="{BB962C8B-B14F-4D97-AF65-F5344CB8AC3E}">
        <p14:creationId xmlns:p14="http://schemas.microsoft.com/office/powerpoint/2010/main" val="483046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4 Marcador de contenido"/>
          <p:cNvGraphicFramePr>
            <a:graphicFrameLocks noGrp="1" noChangeAspect="1"/>
          </p:cNvGraphicFramePr>
          <p:nvPr>
            <p:ph idx="1"/>
            <p:extLst>
              <p:ext uri="{D42A27DB-BD31-4B8C-83A1-F6EECF244321}">
                <p14:modId xmlns:p14="http://schemas.microsoft.com/office/powerpoint/2010/main" val="4229131055"/>
              </p:ext>
            </p:extLst>
          </p:nvPr>
        </p:nvGraphicFramePr>
        <p:xfrm>
          <a:off x="1451741" y="1198180"/>
          <a:ext cx="6431018" cy="4382814"/>
        </p:xfrm>
        <a:graphic>
          <a:graphicData uri="http://schemas.openxmlformats.org/presentationml/2006/ole">
            <mc:AlternateContent xmlns:mc="http://schemas.openxmlformats.org/markup-compatibility/2006">
              <mc:Choice xmlns:v="urn:schemas-microsoft-com:vml" Requires="v">
                <p:oleObj spid="_x0000_s2071" name="Documento" r:id="rId3" imgW="5615087" imgH="4542886" progId="Word.Document.12">
                  <p:embed/>
                </p:oleObj>
              </mc:Choice>
              <mc:Fallback>
                <p:oleObj name="Documento" r:id="rId3" imgW="5615087" imgH="4542886" progId="Word.Document.1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741" y="1198180"/>
                        <a:ext cx="6431018" cy="4382814"/>
                      </a:xfrm>
                      <a:prstGeom prst="rect">
                        <a:avLst/>
                      </a:prstGeom>
                      <a:noFill/>
                      <a:ln>
                        <a:noFill/>
                      </a:ln>
                    </p:spPr>
                  </p:pic>
                </p:oleObj>
              </mc:Fallback>
            </mc:AlternateContent>
          </a:graphicData>
        </a:graphic>
      </p:graphicFrame>
      <p:sp>
        <p:nvSpPr>
          <p:cNvPr id="34819" name="1 Título"/>
          <p:cNvSpPr>
            <a:spLocks noGrp="1"/>
          </p:cNvSpPr>
          <p:nvPr>
            <p:ph type="title"/>
          </p:nvPr>
        </p:nvSpPr>
        <p:spPr bwMode="auto">
          <a:xfrm>
            <a:off x="1451741" y="495957"/>
            <a:ext cx="7561263"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sz="2800" b="1" dirty="0" smtClean="0">
                <a:solidFill>
                  <a:srgbClr val="FF0000"/>
                </a:solidFill>
                <a:cs typeface="Arial" pitchFamily="34" charset="0"/>
              </a:rPr>
              <a:t>ODC CUERPOS DE AGUA : </a:t>
            </a:r>
            <a:r>
              <a:rPr lang="es-CO" sz="2800" b="1" dirty="0" smtClean="0">
                <a:cs typeface="Arial" pitchFamily="34" charset="0"/>
              </a:rPr>
              <a:t>CLASE II</a:t>
            </a:r>
          </a:p>
        </p:txBody>
      </p:sp>
    </p:spTree>
    <p:extLst>
      <p:ext uri="{BB962C8B-B14F-4D97-AF65-F5344CB8AC3E}">
        <p14:creationId xmlns:p14="http://schemas.microsoft.com/office/powerpoint/2010/main" val="2464465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txBox="1">
            <a:spLocks/>
          </p:cNvSpPr>
          <p:nvPr/>
        </p:nvSpPr>
        <p:spPr bwMode="auto">
          <a:xfrm>
            <a:off x="1531938" y="366220"/>
            <a:ext cx="75612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CO" sz="2800" b="1" dirty="0">
                <a:solidFill>
                  <a:srgbClr val="FF0000"/>
                </a:solidFill>
              </a:rPr>
              <a:t>ODC CUERPOS DE AGUA : </a:t>
            </a:r>
            <a:r>
              <a:rPr lang="es-CO" sz="2800" b="1" dirty="0">
                <a:solidFill>
                  <a:schemeClr val="tx2"/>
                </a:solidFill>
              </a:rPr>
              <a:t>CLASE III</a:t>
            </a:r>
          </a:p>
        </p:txBody>
      </p:sp>
      <p:graphicFrame>
        <p:nvGraphicFramePr>
          <p:cNvPr id="35843" name="4 Objeto"/>
          <p:cNvGraphicFramePr>
            <a:graphicFrameLocks noChangeAspect="1"/>
          </p:cNvGraphicFramePr>
          <p:nvPr>
            <p:extLst>
              <p:ext uri="{D42A27DB-BD31-4B8C-83A1-F6EECF244321}">
                <p14:modId xmlns:p14="http://schemas.microsoft.com/office/powerpoint/2010/main" val="2626300430"/>
              </p:ext>
            </p:extLst>
          </p:nvPr>
        </p:nvGraphicFramePr>
        <p:xfrm>
          <a:off x="1374283" y="1363334"/>
          <a:ext cx="6553200" cy="4375314"/>
        </p:xfrm>
        <a:graphic>
          <a:graphicData uri="http://schemas.openxmlformats.org/presentationml/2006/ole">
            <mc:AlternateContent xmlns:mc="http://schemas.openxmlformats.org/markup-compatibility/2006">
              <mc:Choice xmlns:v="urn:schemas-microsoft-com:vml" Requires="v">
                <p:oleObj spid="_x0000_s3095" name="Documento" r:id="rId3" imgW="5615087" imgH="4542886" progId="Word.Document.12">
                  <p:embed/>
                </p:oleObj>
              </mc:Choice>
              <mc:Fallback>
                <p:oleObj name="Documento" r:id="rId3" imgW="5615087" imgH="4542886"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283" y="1363334"/>
                        <a:ext cx="6553200" cy="43753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7142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391314" y="334999"/>
            <a:ext cx="7637463" cy="647700"/>
          </a:xfrm>
        </p:spPr>
        <p:txBody>
          <a:bodyPr>
            <a:noAutofit/>
          </a:bodyPr>
          <a:lstStyle/>
          <a:p>
            <a:pPr>
              <a:defRPr/>
            </a:pPr>
            <a:r>
              <a:rPr lang="es-CO" sz="2000" b="1" dirty="0" smtClean="0">
                <a:solidFill>
                  <a:schemeClr val="accent1">
                    <a:lumMod val="50000"/>
                  </a:schemeClr>
                </a:solidFill>
                <a:cs typeface="Arial" pitchFamily="34" charset="0"/>
              </a:rPr>
              <a:t>PERFILES DE CALIDAD: ESTADO ACTUAL DEL RECURSO FRENTE A LOS OBJETIVOS DE CALIDAD (Objetivos Corto y Mediano Plazo)</a:t>
            </a:r>
            <a:br>
              <a:rPr lang="es-CO" sz="2000" b="1" dirty="0" smtClean="0">
                <a:solidFill>
                  <a:schemeClr val="accent1">
                    <a:lumMod val="50000"/>
                  </a:schemeClr>
                </a:solidFill>
                <a:cs typeface="Arial" pitchFamily="34" charset="0"/>
              </a:rPr>
            </a:br>
            <a:endParaRPr lang="es-CO" sz="2000" b="1" dirty="0">
              <a:solidFill>
                <a:schemeClr val="accent1">
                  <a:lumMod val="50000"/>
                </a:schemeClr>
              </a:solidFill>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757216820"/>
              </p:ext>
            </p:extLst>
          </p:nvPr>
        </p:nvGraphicFramePr>
        <p:xfrm>
          <a:off x="457200" y="1324305"/>
          <a:ext cx="8229595" cy="4387725"/>
        </p:xfrm>
        <a:graphic>
          <a:graphicData uri="http://schemas.openxmlformats.org/drawingml/2006/table">
            <a:tbl>
              <a:tblPr>
                <a:tableStyleId>{5940675A-B579-460E-94D1-54222C63F5DA}</a:tableStyleId>
              </a:tblPr>
              <a:tblGrid>
                <a:gridCol w="973311"/>
                <a:gridCol w="975873"/>
                <a:gridCol w="819631"/>
                <a:gridCol w="420060"/>
                <a:gridCol w="420060"/>
                <a:gridCol w="420060"/>
                <a:gridCol w="420060"/>
                <a:gridCol w="420060"/>
                <a:gridCol w="420060"/>
                <a:gridCol w="420060"/>
                <a:gridCol w="420060"/>
                <a:gridCol w="420060"/>
                <a:gridCol w="420060"/>
                <a:gridCol w="420060"/>
                <a:gridCol w="420060"/>
                <a:gridCol w="420060"/>
              </a:tblGrid>
              <a:tr h="339366">
                <a:tc rowSpan="2">
                  <a:txBody>
                    <a:bodyPr/>
                    <a:lstStyle/>
                    <a:p>
                      <a:pPr algn="ctr" fontAlgn="ctr"/>
                      <a:r>
                        <a:rPr lang="es-CO" sz="700" b="1" u="none" strike="noStrike" dirty="0">
                          <a:effectLst/>
                        </a:rPr>
                        <a:t>Tramo CDMB</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rowSpan="2">
                  <a:txBody>
                    <a:bodyPr/>
                    <a:lstStyle/>
                    <a:p>
                      <a:pPr algn="ctr" fontAlgn="ctr"/>
                      <a:r>
                        <a:rPr lang="es-CO" sz="700" b="1" u="none" strike="noStrike">
                          <a:effectLst/>
                        </a:rPr>
                        <a:t>Tramo AMB</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rowSpan="2">
                  <a:txBody>
                    <a:bodyPr/>
                    <a:lstStyle/>
                    <a:p>
                      <a:pPr algn="ctr" fontAlgn="ctr"/>
                      <a:r>
                        <a:rPr lang="es-CO" sz="700" b="1" u="none" strike="noStrike" dirty="0">
                          <a:effectLst/>
                        </a:rPr>
                        <a:t>Uso Deseado</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gridSpan="2">
                  <a:txBody>
                    <a:bodyPr/>
                    <a:lstStyle/>
                    <a:p>
                      <a:pPr algn="ctr" fontAlgn="ctr"/>
                      <a:r>
                        <a:rPr lang="es-CO" sz="700" b="1" u="none" strike="noStrike" dirty="0">
                          <a:effectLst/>
                        </a:rPr>
                        <a:t>DBO</a:t>
                      </a:r>
                      <a:r>
                        <a:rPr lang="es-CO" sz="700" b="1" u="none" strike="noStrike" baseline="-25000" dirty="0">
                          <a:effectLst/>
                        </a:rPr>
                        <a:t>5 </a:t>
                      </a:r>
                      <a:r>
                        <a:rPr lang="es-CO" sz="700" b="1" u="none" strike="noStrike" dirty="0">
                          <a:effectLst/>
                        </a:rPr>
                        <a:t> (mg/L)</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hMerge="1">
                  <a:txBody>
                    <a:bodyPr/>
                    <a:lstStyle/>
                    <a:p>
                      <a:endParaRPr lang="es-CO"/>
                    </a:p>
                  </a:txBody>
                  <a:tcPr/>
                </a:tc>
                <a:tc gridSpan="2">
                  <a:txBody>
                    <a:bodyPr/>
                    <a:lstStyle/>
                    <a:p>
                      <a:pPr algn="ctr" fontAlgn="ctr"/>
                      <a:r>
                        <a:rPr lang="es-CO" sz="700" b="1" u="none" strike="noStrike" dirty="0">
                          <a:effectLst/>
                        </a:rPr>
                        <a:t>SST (mg/L)</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hMerge="1">
                  <a:txBody>
                    <a:bodyPr/>
                    <a:lstStyle/>
                    <a:p>
                      <a:endParaRPr lang="es-CO"/>
                    </a:p>
                  </a:txBody>
                  <a:tcPr/>
                </a:tc>
                <a:tc gridSpan="2">
                  <a:txBody>
                    <a:bodyPr/>
                    <a:lstStyle/>
                    <a:p>
                      <a:pPr algn="ctr" fontAlgn="ctr"/>
                      <a:r>
                        <a:rPr lang="es-CO" sz="700" b="1" u="none" strike="noStrike" dirty="0">
                          <a:effectLst/>
                        </a:rPr>
                        <a:t>OXÍGENO DISUELTO (mg/L)</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hMerge="1">
                  <a:txBody>
                    <a:bodyPr/>
                    <a:lstStyle/>
                    <a:p>
                      <a:endParaRPr lang="es-CO"/>
                    </a:p>
                  </a:txBody>
                  <a:tcPr/>
                </a:tc>
                <a:tc gridSpan="2">
                  <a:txBody>
                    <a:bodyPr/>
                    <a:lstStyle/>
                    <a:p>
                      <a:pPr algn="ctr" fontAlgn="ctr"/>
                      <a:r>
                        <a:rPr lang="es-CO" sz="700" b="1" u="none" strike="noStrike">
                          <a:effectLst/>
                        </a:rPr>
                        <a:t>COLIFORMES FECALES (NMP/100mL)</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hMerge="1">
                  <a:txBody>
                    <a:bodyPr/>
                    <a:lstStyle/>
                    <a:p>
                      <a:endParaRPr lang="es-CO"/>
                    </a:p>
                  </a:txBody>
                  <a:tcPr/>
                </a:tc>
                <a:tc gridSpan="2">
                  <a:txBody>
                    <a:bodyPr/>
                    <a:lstStyle/>
                    <a:p>
                      <a:pPr algn="ctr" fontAlgn="ctr"/>
                      <a:r>
                        <a:rPr lang="es-CO" sz="700" b="1" u="none" strike="noStrike">
                          <a:effectLst/>
                        </a:rPr>
                        <a:t>COLIFORMES TOTALES (NMP/100mL)</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hMerge="1">
                  <a:txBody>
                    <a:bodyPr/>
                    <a:lstStyle/>
                    <a:p>
                      <a:endParaRPr lang="es-CO"/>
                    </a:p>
                  </a:txBody>
                  <a:tcPr/>
                </a:tc>
                <a:tc gridSpan="2">
                  <a:txBody>
                    <a:bodyPr/>
                    <a:lstStyle/>
                    <a:p>
                      <a:pPr algn="ctr" fontAlgn="ctr"/>
                      <a:r>
                        <a:rPr lang="es-CO" sz="700" b="1" u="none" strike="noStrike">
                          <a:effectLst/>
                        </a:rPr>
                        <a:t>pH (Unidades de pH)</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hMerge="1">
                  <a:txBody>
                    <a:bodyPr/>
                    <a:lstStyle/>
                    <a:p>
                      <a:endParaRPr lang="es-CO"/>
                    </a:p>
                  </a:txBody>
                  <a:tcPr/>
                </a:tc>
                <a:tc rowSpan="2">
                  <a:txBody>
                    <a:bodyPr/>
                    <a:lstStyle/>
                    <a:p>
                      <a:pPr algn="ctr" fontAlgn="ctr"/>
                      <a:r>
                        <a:rPr lang="es-CO" sz="700" b="1" u="none" strike="noStrike">
                          <a:effectLst/>
                        </a:rPr>
                        <a:t>Cumple Objetivos de Calidad?</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r>
              <a:tr h="327349">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700" b="1" u="none" strike="noStrike">
                          <a:effectLst/>
                        </a:rPr>
                        <a:t>Deseado</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a:effectLst/>
                        </a:rPr>
                        <a:t>Medido</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a:effectLst/>
                        </a:rPr>
                        <a:t>Deseado</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a:effectLst/>
                        </a:rPr>
                        <a:t>Medido</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a:effectLst/>
                        </a:rPr>
                        <a:t>Deseado</a:t>
                      </a:r>
                      <a:endParaRPr lang="es-CO" sz="700" b="1" i="0" u="none" strike="noStrike">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dirty="0">
                          <a:effectLst/>
                        </a:rPr>
                        <a:t>Medido</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dirty="0">
                          <a:effectLst/>
                        </a:rPr>
                        <a:t>Deseado</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dirty="0">
                          <a:effectLst/>
                        </a:rPr>
                        <a:t>Medido</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dirty="0">
                          <a:effectLst/>
                        </a:rPr>
                        <a:t>Deseado</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dirty="0">
                          <a:effectLst/>
                        </a:rPr>
                        <a:t>Medido</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dirty="0">
                          <a:effectLst/>
                        </a:rPr>
                        <a:t>Deseado</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a:txBody>
                    <a:bodyPr/>
                    <a:lstStyle/>
                    <a:p>
                      <a:pPr algn="ctr" fontAlgn="ctr"/>
                      <a:r>
                        <a:rPr lang="es-CO" sz="700" b="1" u="none" strike="noStrike" dirty="0">
                          <a:effectLst/>
                        </a:rPr>
                        <a:t>Medido</a:t>
                      </a:r>
                      <a:endParaRPr lang="es-CO" sz="700" b="1" i="0" u="none" strike="noStrike" dirty="0">
                        <a:solidFill>
                          <a:srgbClr val="000000"/>
                        </a:solidFill>
                        <a:effectLst/>
                        <a:latin typeface="Arial Narrow"/>
                      </a:endParaRPr>
                    </a:p>
                  </a:txBody>
                  <a:tcPr marL="7833" marR="7833" marT="7833" marB="0" anchor="ctr">
                    <a:solidFill>
                      <a:schemeClr val="bg1">
                        <a:lumMod val="85000"/>
                      </a:schemeClr>
                    </a:solidFill>
                  </a:tcPr>
                </a:tc>
                <a:tc vMerge="1">
                  <a:txBody>
                    <a:bodyPr/>
                    <a:lstStyle/>
                    <a:p>
                      <a:endParaRPr lang="es-CO"/>
                    </a:p>
                  </a:txBody>
                  <a:tcPr/>
                </a:tc>
              </a:tr>
              <a:tr h="339366">
                <a:tc rowSpan="2">
                  <a:txBody>
                    <a:bodyPr/>
                    <a:lstStyle/>
                    <a:p>
                      <a:pPr algn="ctr" fontAlgn="ctr"/>
                      <a:r>
                        <a:rPr lang="pt-BR" sz="700" u="none" strike="noStrike">
                          <a:effectLst/>
                        </a:rPr>
                        <a:t>Tramo 2. Rio de Oro </a:t>
                      </a:r>
                      <a:br>
                        <a:rPr lang="pt-BR" sz="700" u="none" strike="noStrike">
                          <a:effectLst/>
                        </a:rPr>
                      </a:br>
                      <a:r>
                        <a:rPr lang="pt-BR" sz="700" u="none" strike="noStrike">
                          <a:effectLst/>
                        </a:rPr>
                        <a:t>RO-05 - RO-4A</a:t>
                      </a:r>
                      <a:endParaRPr lang="pt-BR" sz="700" b="0" i="0" u="none" strike="noStrike">
                        <a:solidFill>
                          <a:srgbClr val="000000"/>
                        </a:solidFill>
                        <a:effectLst/>
                        <a:latin typeface="Arial Narrow"/>
                      </a:endParaRPr>
                    </a:p>
                  </a:txBody>
                  <a:tcPr marL="7833" marR="7833" marT="7833" marB="0" anchor="ctr"/>
                </a:tc>
                <a:tc>
                  <a:txBody>
                    <a:bodyPr/>
                    <a:lstStyle/>
                    <a:p>
                      <a:pPr algn="ctr" fontAlgn="ctr"/>
                      <a:r>
                        <a:rPr lang="pt-BR" sz="700" u="none" strike="noStrike">
                          <a:effectLst/>
                        </a:rPr>
                        <a:t>Primer Tramo Rio de Oro (RO-05 - RO-CM-AMB)</a:t>
                      </a:r>
                      <a:endParaRPr lang="pt-BR" sz="700" b="0" i="0" u="none" strike="noStrike">
                        <a:solidFill>
                          <a:srgbClr val="000000"/>
                        </a:solidFill>
                        <a:effectLst/>
                        <a:latin typeface="Arial Narrow"/>
                      </a:endParaRPr>
                    </a:p>
                  </a:txBody>
                  <a:tcPr marL="7833" marR="7833" marT="7833" marB="0" anchor="ctr"/>
                </a:tc>
                <a:tc rowSpan="2">
                  <a:txBody>
                    <a:bodyPr/>
                    <a:lstStyle/>
                    <a:p>
                      <a:pPr algn="ctr" fontAlgn="ctr"/>
                      <a:r>
                        <a:rPr lang="es-CO" sz="700" u="none" strike="noStrike" dirty="0">
                          <a:effectLst/>
                        </a:rPr>
                        <a:t>Agrícola (Riego)</a:t>
                      </a:r>
                      <a:endParaRPr lang="es-CO" sz="700" b="0" i="0" u="none" strike="noStrike" dirty="0">
                        <a:solidFill>
                          <a:srgbClr val="000000"/>
                        </a:solidFill>
                        <a:effectLst/>
                        <a:latin typeface="Arial Narrow"/>
                      </a:endParaRPr>
                    </a:p>
                  </a:txBody>
                  <a:tcPr marL="7833" marR="7833" marT="7833" marB="0" anchor="ctr"/>
                </a:tc>
                <a:tc>
                  <a:txBody>
                    <a:bodyPr/>
                    <a:lstStyle/>
                    <a:p>
                      <a:pPr algn="ctr" fontAlgn="ctr"/>
                      <a:r>
                        <a:rPr lang="es-CO" sz="700" u="none" strike="noStrike">
                          <a:effectLst/>
                        </a:rPr>
                        <a:t>=20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65,3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&gt;5</a:t>
                      </a:r>
                      <a:endParaRPr lang="es-CO" sz="700" b="0" i="0" u="none" strike="noStrike" dirty="0">
                        <a:solidFill>
                          <a:srgbClr val="000000"/>
                        </a:solidFill>
                        <a:effectLst/>
                        <a:latin typeface="Arial Narrow"/>
                      </a:endParaRPr>
                    </a:p>
                  </a:txBody>
                  <a:tcPr marL="7833" marR="7833" marT="7833" marB="0" anchor="ctr"/>
                </a:tc>
                <a:tc>
                  <a:txBody>
                    <a:bodyPr/>
                    <a:lstStyle/>
                    <a:p>
                      <a:pPr algn="ctr" fontAlgn="ctr"/>
                      <a:r>
                        <a:rPr lang="es-CO" sz="700" u="none" strike="noStrike">
                          <a:effectLst/>
                        </a:rPr>
                        <a:t>1,9</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&lt;1000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5400000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&lt;5000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5400000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4,5-9</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7,2</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r h="503041">
                <a:tc vMerge="1">
                  <a:txBody>
                    <a:bodyPr/>
                    <a:lstStyle/>
                    <a:p>
                      <a:endParaRPr lang="es-CO"/>
                    </a:p>
                  </a:txBody>
                  <a:tcPr/>
                </a:tc>
                <a:tc>
                  <a:txBody>
                    <a:bodyPr/>
                    <a:lstStyle/>
                    <a:p>
                      <a:pPr algn="ctr" fontAlgn="ctr"/>
                      <a:r>
                        <a:rPr lang="pt-BR" sz="700" u="none" strike="noStrike">
                          <a:effectLst/>
                        </a:rPr>
                        <a:t>Segundo Tramo Rio de Oro (RO-CNG-AMB - RO-4A)</a:t>
                      </a:r>
                      <a:endParaRPr lang="pt-BR" sz="700" b="0" i="0" u="none" strike="noStrike">
                        <a:solidFill>
                          <a:srgbClr val="000000"/>
                        </a:solidFill>
                        <a:effectLst/>
                        <a:latin typeface="Arial Narrow"/>
                      </a:endParaRPr>
                    </a:p>
                  </a:txBody>
                  <a:tcPr marL="7833" marR="7833" marT="7833" marB="0" anchor="ctr"/>
                </a:tc>
                <a:tc vMerge="1">
                  <a:txBody>
                    <a:bodyPr/>
                    <a:lstStyle/>
                    <a:p>
                      <a:endParaRPr lang="es-CO"/>
                    </a:p>
                  </a:txBody>
                  <a:tcPr/>
                </a:tc>
                <a:tc>
                  <a:txBody>
                    <a:bodyPr/>
                    <a:lstStyle/>
                    <a:p>
                      <a:pPr algn="ctr" fontAlgn="ctr"/>
                      <a:r>
                        <a:rPr lang="es-CO" sz="700" u="none" strike="noStrike">
                          <a:effectLst/>
                        </a:rPr>
                        <a:t>=20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22,6</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2340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&gt;5</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4,5</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&lt;1000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920000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&lt;5000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4,5-9</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r h="339366">
                <a:tc rowSpan="4">
                  <a:txBody>
                    <a:bodyPr/>
                    <a:lstStyle/>
                    <a:p>
                      <a:pPr algn="ctr" fontAlgn="ctr"/>
                      <a:r>
                        <a:rPr lang="pt-BR" sz="700" u="none" strike="noStrike">
                          <a:effectLst/>
                        </a:rPr>
                        <a:t>Tramo 5. Rio de Oro </a:t>
                      </a:r>
                      <a:br>
                        <a:rPr lang="pt-BR" sz="700" u="none" strike="noStrike">
                          <a:effectLst/>
                        </a:rPr>
                      </a:br>
                      <a:r>
                        <a:rPr lang="pt-BR" sz="700" u="none" strike="noStrike">
                          <a:effectLst/>
                        </a:rPr>
                        <a:t>RO-4A - RO-01</a:t>
                      </a:r>
                      <a:endParaRPr lang="pt-BR" sz="700" b="0" i="0" u="none" strike="noStrike">
                        <a:solidFill>
                          <a:srgbClr val="000000"/>
                        </a:solidFill>
                        <a:effectLst/>
                        <a:latin typeface="Arial Narrow"/>
                      </a:endParaRPr>
                    </a:p>
                  </a:txBody>
                  <a:tcPr marL="7833" marR="7833" marT="7833" marB="0" anchor="ctr"/>
                </a:tc>
                <a:tc>
                  <a:txBody>
                    <a:bodyPr/>
                    <a:lstStyle/>
                    <a:p>
                      <a:pPr algn="ctr" fontAlgn="ctr"/>
                      <a:r>
                        <a:rPr lang="pt-BR" sz="700" u="none" strike="noStrike">
                          <a:effectLst/>
                        </a:rPr>
                        <a:t>Tercer Tramo Rio de Oro  (RO-4A - RO-02-AMB)</a:t>
                      </a:r>
                      <a:endParaRPr lang="pt-BR" sz="700" b="0" i="0" u="none" strike="noStrike">
                        <a:solidFill>
                          <a:srgbClr val="000000"/>
                        </a:solidFill>
                        <a:effectLst/>
                        <a:latin typeface="Arial Narrow"/>
                      </a:endParaRPr>
                    </a:p>
                  </a:txBody>
                  <a:tcPr marL="7833" marR="7833" marT="7833" marB="0" anchor="ctr"/>
                </a:tc>
                <a:tc rowSpan="4">
                  <a:txBody>
                    <a:bodyPr/>
                    <a:lstStyle/>
                    <a:p>
                      <a:pPr algn="ctr" fontAlgn="ctr"/>
                      <a:r>
                        <a:rPr lang="es-CO" sz="700" u="none" strike="noStrike">
                          <a:effectLst/>
                        </a:rPr>
                        <a:t>Estético</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103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158</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&gt;3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7,2</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r h="339366">
                <a:tc vMerge="1">
                  <a:txBody>
                    <a:bodyPr/>
                    <a:lstStyle/>
                    <a:p>
                      <a:endParaRPr lang="es-CO"/>
                    </a:p>
                  </a:txBody>
                  <a:tcPr/>
                </a:tc>
                <a:tc>
                  <a:txBody>
                    <a:bodyPr/>
                    <a:lstStyle/>
                    <a:p>
                      <a:pPr algn="ctr" fontAlgn="ctr"/>
                      <a:r>
                        <a:rPr lang="es-CO" sz="700" u="none" strike="noStrike">
                          <a:effectLst/>
                        </a:rPr>
                        <a:t>Cuarto Tramo Rio de Oro (RO-02-AMB - RO-PI-AMB)</a:t>
                      </a:r>
                      <a:endParaRPr lang="es-CO" sz="700" b="0" i="0" u="none" strike="noStrike">
                        <a:solidFill>
                          <a:srgbClr val="000000"/>
                        </a:solidFill>
                        <a:effectLst/>
                        <a:latin typeface="Arial Narrow"/>
                      </a:endParaRPr>
                    </a:p>
                  </a:txBody>
                  <a:tcPr marL="7833" marR="7833" marT="7833" marB="0" anchor="ctr"/>
                </a:tc>
                <a:tc vMerge="1">
                  <a:txBody>
                    <a:bodyPr/>
                    <a:lstStyle/>
                    <a:p>
                      <a:endParaRPr lang="es-CO"/>
                    </a:p>
                  </a:txBody>
                  <a:tcPr/>
                </a:tc>
                <a:tc>
                  <a:txBody>
                    <a:bodyPr/>
                    <a:lstStyle/>
                    <a:p>
                      <a:pPr algn="ctr" fontAlgn="ctr"/>
                      <a:r>
                        <a:rPr lang="es-CO" sz="700" u="none" strike="noStrike">
                          <a:effectLst/>
                        </a:rPr>
                        <a:t>=50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46,8</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1740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&gt;3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9200000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9200000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7,1</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r h="339366">
                <a:tc vMerge="1">
                  <a:txBody>
                    <a:bodyPr/>
                    <a:lstStyle/>
                    <a:p>
                      <a:endParaRPr lang="es-CO"/>
                    </a:p>
                  </a:txBody>
                  <a:tcPr/>
                </a:tc>
                <a:tc>
                  <a:txBody>
                    <a:bodyPr/>
                    <a:lstStyle/>
                    <a:p>
                      <a:pPr algn="ctr" fontAlgn="ctr"/>
                      <a:r>
                        <a:rPr lang="pt-BR" sz="700" u="none" strike="noStrike">
                          <a:effectLst/>
                        </a:rPr>
                        <a:t>Quinto Tramo Rio de Oro (RO-PI-AMB - RO-01)</a:t>
                      </a:r>
                      <a:endParaRPr lang="pt-BR" sz="700" b="0" i="0" u="none" strike="noStrike">
                        <a:solidFill>
                          <a:srgbClr val="000000"/>
                        </a:solidFill>
                        <a:effectLst/>
                        <a:latin typeface="Arial Narrow"/>
                      </a:endParaRPr>
                    </a:p>
                  </a:txBody>
                  <a:tcPr marL="7833" marR="7833" marT="7833" marB="0" anchor="ctr"/>
                </a:tc>
                <a:tc vMerge="1">
                  <a:txBody>
                    <a:bodyPr/>
                    <a:lstStyle/>
                    <a:p>
                      <a:endParaRPr lang="es-CO"/>
                    </a:p>
                  </a:txBody>
                  <a:tcPr/>
                </a:tc>
                <a:tc>
                  <a:txBody>
                    <a:bodyPr/>
                    <a:lstStyle/>
                    <a:p>
                      <a:pPr algn="ctr" fontAlgn="ctr"/>
                      <a:r>
                        <a:rPr lang="es-CO" sz="700" u="none" strike="noStrike">
                          <a:effectLst/>
                        </a:rPr>
                        <a:t>=50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37,6</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153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&gt;3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5400000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5400000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7,2</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r h="339366">
                <a:tc vMerge="1">
                  <a:txBody>
                    <a:bodyPr/>
                    <a:lstStyle/>
                    <a:p>
                      <a:endParaRPr lang="es-CO"/>
                    </a:p>
                  </a:txBody>
                  <a:tcPr/>
                </a:tc>
                <a:tc>
                  <a:txBody>
                    <a:bodyPr/>
                    <a:lstStyle/>
                    <a:p>
                      <a:pPr algn="ctr" fontAlgn="ctr"/>
                      <a:r>
                        <a:rPr lang="it-IT" sz="700" u="none" strike="noStrike">
                          <a:effectLst/>
                        </a:rPr>
                        <a:t>Tramo La Iglesia</a:t>
                      </a:r>
                      <a:br>
                        <a:rPr lang="it-IT" sz="700" u="none" strike="noStrike">
                          <a:effectLst/>
                        </a:rPr>
                      </a:br>
                      <a:r>
                        <a:rPr lang="it-IT" sz="700" u="none" strike="noStrike">
                          <a:effectLst/>
                        </a:rPr>
                        <a:t> (LF-01 - LI-01)</a:t>
                      </a:r>
                      <a:endParaRPr lang="it-IT" sz="700" b="0" i="0" u="none" strike="noStrike">
                        <a:solidFill>
                          <a:srgbClr val="000000"/>
                        </a:solidFill>
                        <a:effectLst/>
                        <a:latin typeface="Arial Narrow"/>
                      </a:endParaRPr>
                    </a:p>
                  </a:txBody>
                  <a:tcPr marL="7833" marR="7833" marT="7833" marB="0" anchor="ctr"/>
                </a:tc>
                <a:tc vMerge="1">
                  <a:txBody>
                    <a:bodyPr/>
                    <a:lstStyle/>
                    <a:p>
                      <a:endParaRPr lang="es-CO"/>
                    </a:p>
                  </a:txBody>
                  <a:tcPr/>
                </a:tc>
                <a:tc>
                  <a:txBody>
                    <a:bodyPr/>
                    <a:lstStyle/>
                    <a:p>
                      <a:pPr algn="ctr" fontAlgn="ctr"/>
                      <a:r>
                        <a:rPr lang="es-CO" sz="700" u="none" strike="noStrike">
                          <a:effectLst/>
                        </a:rPr>
                        <a:t>=50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74,4</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224</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&gt;3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2,3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8,2</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r h="339366">
                <a:tc>
                  <a:txBody>
                    <a:bodyPr/>
                    <a:lstStyle/>
                    <a:p>
                      <a:pPr algn="ctr" fontAlgn="ctr"/>
                      <a:r>
                        <a:rPr lang="it-IT" sz="700" u="none" strike="noStrike">
                          <a:effectLst/>
                        </a:rPr>
                        <a:t>Tramo 7. Rio Suratá </a:t>
                      </a:r>
                      <a:br>
                        <a:rPr lang="it-IT" sz="700" u="none" strike="noStrike">
                          <a:effectLst/>
                        </a:rPr>
                      </a:br>
                      <a:r>
                        <a:rPr lang="it-IT" sz="700" u="none" strike="noStrike">
                          <a:effectLst/>
                        </a:rPr>
                        <a:t>(SA-03 - SA-01)</a:t>
                      </a:r>
                      <a:endParaRPr lang="it-IT"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Tramo Suratá</a:t>
                      </a:r>
                      <a:br>
                        <a:rPr lang="es-CO" sz="700" u="none" strike="noStrike">
                          <a:effectLst/>
                        </a:rPr>
                      </a:br>
                      <a:r>
                        <a:rPr lang="es-CO" sz="700" u="none" strike="noStrike">
                          <a:effectLst/>
                        </a:rPr>
                        <a:t>(SA-CM-AMB - SA-01)</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Estético</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12,5</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131</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&gt;5</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540000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540000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7,3</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SI</a:t>
                      </a:r>
                      <a:endParaRPr lang="es-CO" sz="700" b="0" i="0" u="none" strike="noStrike" dirty="0">
                        <a:solidFill>
                          <a:srgbClr val="000000"/>
                        </a:solidFill>
                        <a:effectLst/>
                        <a:latin typeface="Arial Narrow"/>
                      </a:endParaRPr>
                    </a:p>
                  </a:txBody>
                  <a:tcPr marL="7833" marR="7833" marT="7833" marB="0" anchor="ctr">
                    <a:solidFill>
                      <a:srgbClr val="92D050"/>
                    </a:solidFill>
                  </a:tcPr>
                </a:tc>
              </a:tr>
              <a:tr h="503041">
                <a:tc>
                  <a:txBody>
                    <a:bodyPr/>
                    <a:lstStyle/>
                    <a:p>
                      <a:pPr algn="ctr" fontAlgn="ctr"/>
                      <a:r>
                        <a:rPr lang="pt-BR" sz="700" u="none" strike="noStrike">
                          <a:effectLst/>
                        </a:rPr>
                        <a:t>Tramo 3. Quebrada Aranzoque o Mesuli</a:t>
                      </a:r>
                      <a:endParaRPr lang="pt-BR" sz="700" b="0" i="0" u="none" strike="noStrike">
                        <a:solidFill>
                          <a:srgbClr val="000000"/>
                        </a:solidFill>
                        <a:effectLst/>
                        <a:latin typeface="Arial Narrow"/>
                      </a:endParaRPr>
                    </a:p>
                  </a:txBody>
                  <a:tcPr marL="7833" marR="7833" marT="7833" marB="0" anchor="ctr"/>
                </a:tc>
                <a:tc>
                  <a:txBody>
                    <a:bodyPr/>
                    <a:lstStyle/>
                    <a:p>
                      <a:pPr algn="ctr" fontAlgn="ctr"/>
                      <a:r>
                        <a:rPr lang="pt-BR" sz="700" u="none" strike="noStrike">
                          <a:effectLst/>
                        </a:rPr>
                        <a:t>Tramo Quebrada Aranzoque</a:t>
                      </a:r>
                      <a:br>
                        <a:rPr lang="pt-BR" sz="700" u="none" strike="noStrike">
                          <a:effectLst/>
                        </a:rPr>
                      </a:br>
                      <a:r>
                        <a:rPr lang="pt-BR" sz="700" u="none" strike="noStrike">
                          <a:effectLst/>
                        </a:rPr>
                        <a:t>(AZ-07 - AZ-SP-AMB)</a:t>
                      </a:r>
                      <a:endParaRPr lang="pt-BR"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Agrícola (Riego)</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11,4</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&lt;120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=5</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4,4</a:t>
                      </a:r>
                      <a:endParaRPr lang="es-CO" sz="700" b="0" i="0" u="none" strike="noStrike" dirty="0">
                        <a:solidFill>
                          <a:srgbClr val="000000"/>
                        </a:solidFill>
                        <a:effectLst/>
                        <a:latin typeface="Arial Narrow"/>
                      </a:endParaRPr>
                    </a:p>
                  </a:txBody>
                  <a:tcPr marL="7833" marR="7833" marT="7833" marB="0" anchor="ctr"/>
                </a:tc>
                <a:tc>
                  <a:txBody>
                    <a:bodyPr/>
                    <a:lstStyle/>
                    <a:p>
                      <a:pPr algn="ctr" fontAlgn="ctr"/>
                      <a:r>
                        <a:rPr lang="es-CO" sz="700" u="none" strike="noStrike">
                          <a:effectLst/>
                        </a:rPr>
                        <a:t>&lt;1000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240000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&lt;5000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240000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4,5-9</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7,4</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r h="339366">
                <a:tc rowSpan="2">
                  <a:txBody>
                    <a:bodyPr/>
                    <a:lstStyle/>
                    <a:p>
                      <a:pPr algn="ctr" fontAlgn="ctr"/>
                      <a:r>
                        <a:rPr lang="es-CO" sz="700" u="none" strike="noStrike">
                          <a:effectLst/>
                        </a:rPr>
                        <a:t>Tramo 4. Rio Frio</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Primer Tramo Rio Frio</a:t>
                      </a:r>
                      <a:br>
                        <a:rPr lang="es-CO" sz="700" u="none" strike="noStrike">
                          <a:effectLst/>
                        </a:rPr>
                      </a:br>
                      <a:r>
                        <a:rPr lang="es-CO" sz="700" u="none" strike="noStrike">
                          <a:effectLst/>
                        </a:rPr>
                        <a:t>(RF-LM-AMB - RF-P)</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Estético</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=30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66,6</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&lt;200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162</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&gt;2</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1,9</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7,4</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r h="339366">
                <a:tc vMerge="1">
                  <a:txBody>
                    <a:bodyPr/>
                    <a:lstStyle/>
                    <a:p>
                      <a:endParaRPr lang="es-CO"/>
                    </a:p>
                  </a:txBody>
                  <a:tcPr/>
                </a:tc>
                <a:tc>
                  <a:txBody>
                    <a:bodyPr/>
                    <a:lstStyle/>
                    <a:p>
                      <a:pPr algn="ctr" fontAlgn="ctr"/>
                      <a:r>
                        <a:rPr lang="pt-BR" sz="700" u="none" strike="noStrike">
                          <a:effectLst/>
                        </a:rPr>
                        <a:t>Segundo Tramo Rio Frio</a:t>
                      </a:r>
                      <a:br>
                        <a:rPr lang="pt-BR" sz="700" u="none" strike="noStrike">
                          <a:effectLst/>
                        </a:rPr>
                      </a:br>
                      <a:r>
                        <a:rPr lang="pt-BR" sz="700" u="none" strike="noStrike">
                          <a:effectLst/>
                        </a:rPr>
                        <a:t> (RF-P - RF-1A)</a:t>
                      </a:r>
                      <a:endParaRPr lang="pt-BR"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Estético</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=30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144</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&lt;200</a:t>
                      </a:r>
                      <a:endParaRPr lang="es-CO" sz="700" b="0" i="0" u="none" strike="noStrike" dirty="0">
                        <a:solidFill>
                          <a:srgbClr val="000000"/>
                        </a:solidFill>
                        <a:effectLst/>
                        <a:latin typeface="Arial Narrow"/>
                      </a:endParaRPr>
                    </a:p>
                  </a:txBody>
                  <a:tcPr marL="7833" marR="7833" marT="7833" marB="0" anchor="ctr"/>
                </a:tc>
                <a:tc>
                  <a:txBody>
                    <a:bodyPr/>
                    <a:lstStyle/>
                    <a:p>
                      <a:pPr algn="ctr" fontAlgn="ctr"/>
                      <a:r>
                        <a:rPr lang="es-CO" sz="700" u="none" strike="noStrike">
                          <a:effectLst/>
                        </a:rPr>
                        <a:t>177</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&gt;2</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16000000</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a:effectLst/>
                        </a:rPr>
                        <a:t>7,5</a:t>
                      </a:r>
                      <a:endParaRPr lang="es-CO" sz="700" b="0" i="0" u="none" strike="noStrike">
                        <a:solidFill>
                          <a:srgbClr val="000000"/>
                        </a:solidFill>
                        <a:effectLst/>
                        <a:latin typeface="Arial Narrow"/>
                      </a:endParaRPr>
                    </a:p>
                  </a:txBody>
                  <a:tcPr marL="7833" marR="7833" marT="7833" marB="0" anchor="ctr"/>
                </a:tc>
                <a:tc>
                  <a:txBody>
                    <a:bodyPr/>
                    <a:lstStyle/>
                    <a:p>
                      <a:pPr algn="ctr" fontAlgn="ctr"/>
                      <a:r>
                        <a:rPr lang="es-CO" sz="700" u="none" strike="noStrike" dirty="0">
                          <a:effectLst/>
                        </a:rPr>
                        <a:t>NO</a:t>
                      </a:r>
                      <a:endParaRPr lang="es-CO" sz="700" b="0" i="0" u="none" strike="noStrike" dirty="0">
                        <a:solidFill>
                          <a:srgbClr val="000000"/>
                        </a:solidFill>
                        <a:effectLst/>
                        <a:latin typeface="Arial Narrow"/>
                      </a:endParaRPr>
                    </a:p>
                  </a:txBody>
                  <a:tcPr marL="7833" marR="7833" marT="7833" marB="0" anchor="ctr">
                    <a:solidFill>
                      <a:srgbClr val="FF0000"/>
                    </a:solidFill>
                  </a:tcPr>
                </a:tc>
              </a:tr>
            </a:tbl>
          </a:graphicData>
        </a:graphic>
      </p:graphicFrame>
    </p:spTree>
    <p:extLst>
      <p:ext uri="{BB962C8B-B14F-4D97-AF65-F5344CB8AC3E}">
        <p14:creationId xmlns:p14="http://schemas.microsoft.com/office/powerpoint/2010/main" val="1408996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2707" y="294686"/>
            <a:ext cx="7260930" cy="1143000"/>
          </a:xfrm>
        </p:spPr>
        <p:txBody>
          <a:bodyPr/>
          <a:lstStyle/>
          <a:p>
            <a:pPr>
              <a:defRPr/>
            </a:pPr>
            <a:r>
              <a:rPr lang="es-CO" sz="2000" b="1" dirty="0" smtClean="0">
                <a:solidFill>
                  <a:schemeClr val="accent1">
                    <a:lumMod val="50000"/>
                  </a:schemeClr>
                </a:solidFill>
                <a:cs typeface="Arial" pitchFamily="34" charset="0"/>
              </a:rPr>
              <a:t>LIENA BASE DE USUARIO Y CARGAS A SER REVISADA POR LOS USUARIOS EN LA CONSULTA (Ver documento de soporte)</a:t>
            </a:r>
            <a:endParaRPr lang="es-CO" sz="2000" dirty="0">
              <a:solidFill>
                <a:schemeClr val="accent1">
                  <a:lumMod val="50000"/>
                </a:schemeClr>
              </a:solidFill>
            </a:endParaRPr>
          </a:p>
        </p:txBody>
      </p:sp>
      <p:sp>
        <p:nvSpPr>
          <p:cNvPr id="3" name="2 Marcador de contenido"/>
          <p:cNvSpPr>
            <a:spLocks noGrp="1"/>
          </p:cNvSpPr>
          <p:nvPr>
            <p:ph idx="1"/>
          </p:nvPr>
        </p:nvSpPr>
        <p:spPr>
          <a:xfrm>
            <a:off x="519630" y="1413136"/>
            <a:ext cx="8114007" cy="4132262"/>
          </a:xfrm>
        </p:spPr>
        <p:txBody>
          <a:bodyPr/>
          <a:lstStyle/>
          <a:p>
            <a:pPr marL="0" indent="0">
              <a:buFontTx/>
              <a:buNone/>
              <a:defRPr/>
            </a:pPr>
            <a:r>
              <a:rPr lang="es-CO" sz="1600" b="1" dirty="0" smtClean="0"/>
              <a:t>La LINEA BASE CONTIENE:</a:t>
            </a:r>
          </a:p>
          <a:p>
            <a:pPr marL="285750" indent="-285750">
              <a:buFont typeface="Arial" panose="020B0604020202020204" pitchFamily="34" charset="0"/>
              <a:buChar char="•"/>
              <a:defRPr/>
            </a:pPr>
            <a:r>
              <a:rPr lang="es-CO" sz="1600" dirty="0" smtClean="0"/>
              <a:t>Lista de usuarios localizados por cuencas y tramos</a:t>
            </a:r>
          </a:p>
          <a:p>
            <a:pPr marL="285750" indent="-285750">
              <a:buFont typeface="Arial" panose="020B0604020202020204" pitchFamily="34" charset="0"/>
              <a:buChar char="•"/>
              <a:defRPr/>
            </a:pPr>
            <a:r>
              <a:rPr lang="es-CO" sz="1600" dirty="0" smtClean="0"/>
              <a:t>Las cargas de DBO5 Y SST al año 2013 (Se deben actualizar para el año 2014)</a:t>
            </a:r>
          </a:p>
          <a:p>
            <a:pPr marL="285750" indent="-285750">
              <a:buFont typeface="Arial" panose="020B0604020202020204" pitchFamily="34" charset="0"/>
              <a:buChar char="•"/>
              <a:defRPr/>
            </a:pPr>
            <a:endParaRPr lang="es-CO" sz="1600" dirty="0" smtClean="0"/>
          </a:p>
          <a:p>
            <a:pPr marL="0" indent="0">
              <a:buFontTx/>
              <a:buNone/>
              <a:defRPr/>
            </a:pPr>
            <a:r>
              <a:rPr lang="es-CO" sz="1600" b="1" dirty="0" smtClean="0"/>
              <a:t>LOS PARTICIPANTES DE LA CONSULTA DEBEN:</a:t>
            </a:r>
          </a:p>
          <a:p>
            <a:pPr marL="285750" indent="-285750">
              <a:buFont typeface="Arial" panose="020B0604020202020204" pitchFamily="34" charset="0"/>
              <a:buChar char="•"/>
              <a:defRPr/>
            </a:pPr>
            <a:r>
              <a:rPr lang="es-CO" sz="1600" dirty="0" smtClean="0"/>
              <a:t>Revisar la información para ver si corresponde con su razón social y localización</a:t>
            </a:r>
          </a:p>
          <a:p>
            <a:pPr marL="285750" indent="-285750">
              <a:buFont typeface="Arial" panose="020B0604020202020204" pitchFamily="34" charset="0"/>
              <a:buChar char="•"/>
              <a:defRPr/>
            </a:pPr>
            <a:r>
              <a:rPr lang="es-CO" sz="1600" dirty="0" smtClean="0"/>
              <a:t>Evaluar si las carga de DBO5 y SST si se ajustan a la realidad de sus descargas líquidas a la fecha</a:t>
            </a:r>
          </a:p>
          <a:p>
            <a:pPr marL="285750" indent="-285750">
              <a:buFont typeface="Arial" panose="020B0604020202020204" pitchFamily="34" charset="0"/>
              <a:buChar char="•"/>
              <a:defRPr/>
            </a:pPr>
            <a:endParaRPr lang="es-CO" sz="1600" dirty="0" smtClean="0"/>
          </a:p>
          <a:p>
            <a:pPr>
              <a:defRPr/>
            </a:pPr>
            <a:r>
              <a:rPr lang="es-CO" sz="1600" b="1" dirty="0" smtClean="0"/>
              <a:t>PUBLICACION: </a:t>
            </a:r>
            <a:r>
              <a:rPr lang="es-CO" sz="1600" dirty="0" smtClean="0"/>
              <a:t>Esta información permanece colgada en la PAGINA WEB: </a:t>
            </a:r>
            <a:r>
              <a:rPr lang="es-CO" u="sng" dirty="0">
                <a:hlinkClick r:id="rId2"/>
              </a:rPr>
              <a:t>http://www.amb.gov.co</a:t>
            </a:r>
            <a:r>
              <a:rPr lang="es-CO" u="sng" dirty="0" smtClean="0">
                <a:hlinkClick r:id="rId2"/>
              </a:rPr>
              <a:t>/</a:t>
            </a:r>
            <a:r>
              <a:rPr lang="es-CO" u="sng" dirty="0" smtClean="0"/>
              <a:t> </a:t>
            </a:r>
            <a:r>
              <a:rPr lang="es-CO" sz="1600" dirty="0" smtClean="0"/>
              <a:t>a partir del 24 de </a:t>
            </a:r>
            <a:r>
              <a:rPr lang="es-CO" dirty="0" smtClean="0"/>
              <a:t>marzo de 2015</a:t>
            </a:r>
            <a:endParaRPr lang="es-CO" sz="1600" dirty="0" smtClean="0"/>
          </a:p>
          <a:p>
            <a:pPr>
              <a:defRPr/>
            </a:pPr>
            <a:endParaRPr lang="es-CO" sz="1600" dirty="0" smtClean="0"/>
          </a:p>
          <a:p>
            <a:pPr marL="0" indent="0">
              <a:buFontTx/>
              <a:buNone/>
              <a:defRPr/>
            </a:pPr>
            <a:r>
              <a:rPr lang="es-CO" sz="1600" b="1" u="sng" dirty="0" smtClean="0"/>
              <a:t>SE REQUIERE: observaciones, ajustes y actualizaciones por parte de los interesados, los cuales deben ser remitidos vía electrónica o en medio físico antes del </a:t>
            </a:r>
            <a:r>
              <a:rPr lang="es-CO" sz="1600" b="1" u="sng" dirty="0" smtClean="0">
                <a:solidFill>
                  <a:srgbClr val="FF0000"/>
                </a:solidFill>
              </a:rPr>
              <a:t>XXXXXX </a:t>
            </a:r>
            <a:r>
              <a:rPr lang="es-CO" sz="1600" b="1" u="sng" dirty="0" smtClean="0"/>
              <a:t>de 2015.</a:t>
            </a:r>
          </a:p>
          <a:p>
            <a:pPr>
              <a:defRPr/>
            </a:pPr>
            <a:endParaRPr lang="es-CO" sz="1600" dirty="0"/>
          </a:p>
        </p:txBody>
      </p:sp>
    </p:spTree>
    <p:extLst>
      <p:ext uri="{BB962C8B-B14F-4D97-AF65-F5344CB8AC3E}">
        <p14:creationId xmlns:p14="http://schemas.microsoft.com/office/powerpoint/2010/main" val="598188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7644" y="445469"/>
            <a:ext cx="5203398" cy="496208"/>
          </a:xfrm>
        </p:spPr>
        <p:txBody>
          <a:bodyPr/>
          <a:lstStyle/>
          <a:p>
            <a:pPr>
              <a:defRPr/>
            </a:pPr>
            <a:r>
              <a:rPr lang="es-CO" sz="2800" b="1" dirty="0" smtClean="0">
                <a:solidFill>
                  <a:schemeClr val="accent1">
                    <a:lumMod val="50000"/>
                  </a:schemeClr>
                </a:solidFill>
              </a:rPr>
              <a:t>LINEA BASE</a:t>
            </a:r>
            <a:endParaRPr lang="es-CO" sz="2800" b="1" dirty="0">
              <a:solidFill>
                <a:schemeClr val="accent1">
                  <a:lumMod val="50000"/>
                </a:schemeClr>
              </a:solidFill>
            </a:endParaRPr>
          </a:p>
        </p:txBody>
      </p:sp>
      <p:graphicFrame>
        <p:nvGraphicFramePr>
          <p:cNvPr id="5" name="1 Gráfico"/>
          <p:cNvGraphicFramePr>
            <a:graphicFrameLocks noGrp="1"/>
          </p:cNvGraphicFramePr>
          <p:nvPr>
            <p:ph idx="1"/>
            <p:extLst>
              <p:ext uri="{D42A27DB-BD31-4B8C-83A1-F6EECF244321}">
                <p14:modId xmlns:p14="http://schemas.microsoft.com/office/powerpoint/2010/main" val="2482046459"/>
              </p:ext>
            </p:extLst>
          </p:nvPr>
        </p:nvGraphicFramePr>
        <p:xfrm>
          <a:off x="403761" y="1600200"/>
          <a:ext cx="8324603" cy="402809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1261241" y="1213945"/>
            <a:ext cx="6637283" cy="646331"/>
          </a:xfrm>
          <a:prstGeom prst="rect">
            <a:avLst/>
          </a:prstGeom>
          <a:noFill/>
        </p:spPr>
        <p:txBody>
          <a:bodyPr wrap="square" rtlCol="0">
            <a:spAutoFit/>
          </a:bodyPr>
          <a:lstStyle/>
          <a:p>
            <a:pPr algn="ctr"/>
            <a:r>
              <a:rPr lang="es-CO" dirty="0" smtClean="0"/>
              <a:t>Línea Base en Ton/año 2008- 2013 </a:t>
            </a:r>
          </a:p>
          <a:p>
            <a:pPr algn="ctr"/>
            <a:r>
              <a:rPr lang="es-CO" dirty="0" smtClean="0"/>
              <a:t>Es necesario actualizarla  2014</a:t>
            </a:r>
            <a:endParaRPr lang="es-CO" dirty="0"/>
          </a:p>
        </p:txBody>
      </p:sp>
    </p:spTree>
    <p:extLst>
      <p:ext uri="{BB962C8B-B14F-4D97-AF65-F5344CB8AC3E}">
        <p14:creationId xmlns:p14="http://schemas.microsoft.com/office/powerpoint/2010/main" val="384289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idx="4294967295"/>
          </p:nvPr>
        </p:nvSpPr>
        <p:spPr>
          <a:xfrm>
            <a:off x="914400" y="836613"/>
            <a:ext cx="8229600" cy="1143000"/>
          </a:xfrm>
          <a:prstGeom prst="rect">
            <a:avLst/>
          </a:prstGeom>
        </p:spPr>
        <p:txBody>
          <a:bodyPr>
            <a:normAutofit fontScale="90000"/>
          </a:bodyPr>
          <a:lstStyle/>
          <a:p>
            <a:pPr eaLnBrk="1" fontAlgn="auto" hangingPunct="1">
              <a:spcAft>
                <a:spcPts val="0"/>
              </a:spcAft>
              <a:defRPr/>
            </a:pPr>
            <a:r>
              <a:rPr lang="es-CO" smtClean="0">
                <a:solidFill>
                  <a:srgbClr val="FF0000"/>
                </a:solidFill>
              </a:rPr>
              <a:t/>
            </a:r>
            <a:br>
              <a:rPr lang="es-CO" smtClean="0">
                <a:solidFill>
                  <a:srgbClr val="FF0000"/>
                </a:solidFill>
              </a:rPr>
            </a:br>
            <a:endParaRPr lang="es-CO" b="1" smtClean="0">
              <a:solidFill>
                <a:srgbClr val="009900"/>
              </a:solidFill>
            </a:endParaRPr>
          </a:p>
        </p:txBody>
      </p:sp>
      <p:sp>
        <p:nvSpPr>
          <p:cNvPr id="39939" name="2 Marcador de contenido"/>
          <p:cNvSpPr>
            <a:spLocks noGrp="1"/>
          </p:cNvSpPr>
          <p:nvPr>
            <p:ph idx="4294967295"/>
          </p:nvPr>
        </p:nvSpPr>
        <p:spPr bwMode="auto">
          <a:xfrm>
            <a:off x="808038" y="442913"/>
            <a:ext cx="8335962" cy="629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Tx/>
              <a:buNone/>
            </a:pPr>
            <a:endParaRPr lang="es-CO" altLang="es-CO" smtClean="0"/>
          </a:p>
          <a:p>
            <a:pPr algn="ctr" eaLnBrk="1" hangingPunct="1">
              <a:buFontTx/>
              <a:buNone/>
            </a:pPr>
            <a:endParaRPr lang="es-CO" altLang="es-CO" sz="3600" b="1" smtClean="0">
              <a:solidFill>
                <a:srgbClr val="009900"/>
              </a:solidFill>
            </a:endParaRPr>
          </a:p>
          <a:p>
            <a:pPr algn="ctr" eaLnBrk="1" hangingPunct="1">
              <a:buFontTx/>
              <a:buNone/>
            </a:pPr>
            <a:r>
              <a:rPr lang="es-CO" altLang="es-CO" sz="3600" b="1" smtClean="0">
                <a:solidFill>
                  <a:srgbClr val="009900"/>
                </a:solidFill>
              </a:rPr>
              <a:t/>
            </a:r>
            <a:br>
              <a:rPr lang="es-CO" altLang="es-CO" sz="3600" b="1" smtClean="0">
                <a:solidFill>
                  <a:srgbClr val="009900"/>
                </a:solidFill>
              </a:rPr>
            </a:br>
            <a:endParaRPr lang="es-CO" altLang="es-CO" sz="3600" smtClean="0"/>
          </a:p>
        </p:txBody>
      </p:sp>
      <p:sp>
        <p:nvSpPr>
          <p:cNvPr id="5" name="AutoShape 6"/>
          <p:cNvSpPr>
            <a:spLocks noChangeArrowheads="1"/>
          </p:cNvSpPr>
          <p:nvPr/>
        </p:nvSpPr>
        <p:spPr bwMode="auto">
          <a:xfrm>
            <a:off x="1487488" y="2266950"/>
            <a:ext cx="6048375" cy="2808288"/>
          </a:xfrm>
          <a:prstGeom prst="wedgeRectCallout">
            <a:avLst>
              <a:gd name="adj1" fmla="val -14042"/>
              <a:gd name="adj2" fmla="val 54579"/>
            </a:avLst>
          </a:prstGeom>
          <a:solidFill>
            <a:schemeClr val="bg1">
              <a:lumMod val="75000"/>
            </a:schemeClr>
          </a:solidFill>
          <a:ln>
            <a:noFill/>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es-CO" dirty="0">
              <a:solidFill>
                <a:schemeClr val="accent1">
                  <a:lumMod val="50000"/>
                </a:schemeClr>
              </a:solidFill>
              <a:cs typeface="+mn-cs"/>
            </a:endParaRPr>
          </a:p>
          <a:p>
            <a:pPr algn="ctr" eaLnBrk="1" fontAlgn="auto" hangingPunct="1">
              <a:spcBef>
                <a:spcPts val="0"/>
              </a:spcBef>
              <a:spcAft>
                <a:spcPts val="0"/>
              </a:spcAft>
              <a:defRPr/>
            </a:pPr>
            <a:r>
              <a:rPr lang="es-CO" sz="3600" b="1" dirty="0" smtClean="0">
                <a:cs typeface="+mn-cs"/>
              </a:rPr>
              <a:t>Espacio </a:t>
            </a:r>
            <a:r>
              <a:rPr lang="es-CO" sz="3600" b="1" dirty="0">
                <a:cs typeface="+mn-cs"/>
              </a:rPr>
              <a:t>para observaciones e inquietudes</a:t>
            </a:r>
          </a:p>
        </p:txBody>
      </p:sp>
    </p:spTree>
    <p:extLst>
      <p:ext uri="{BB962C8B-B14F-4D97-AF65-F5344CB8AC3E}">
        <p14:creationId xmlns:p14="http://schemas.microsoft.com/office/powerpoint/2010/main" val="28070867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idx="4294967295"/>
          </p:nvPr>
        </p:nvSpPr>
        <p:spPr>
          <a:xfrm>
            <a:off x="0" y="274638"/>
            <a:ext cx="8229600" cy="1143000"/>
          </a:xfrm>
          <a:prstGeom prst="rect">
            <a:avLst/>
          </a:prstGeom>
        </p:spPr>
        <p:txBody>
          <a:bodyPr>
            <a:normAutofit fontScale="90000"/>
          </a:bodyPr>
          <a:lstStyle/>
          <a:p>
            <a:pPr eaLnBrk="1" fontAlgn="auto" hangingPunct="1">
              <a:spcAft>
                <a:spcPts val="0"/>
              </a:spcAft>
              <a:defRPr/>
            </a:pPr>
            <a:r>
              <a:rPr lang="es-CO" smtClean="0">
                <a:solidFill>
                  <a:srgbClr val="FF0000"/>
                </a:solidFill>
              </a:rPr>
              <a:t/>
            </a:r>
            <a:br>
              <a:rPr lang="es-CO" smtClean="0">
                <a:solidFill>
                  <a:srgbClr val="FF0000"/>
                </a:solidFill>
              </a:rPr>
            </a:br>
            <a:endParaRPr lang="es-CO" b="1" smtClean="0">
              <a:solidFill>
                <a:srgbClr val="009900"/>
              </a:solidFill>
            </a:endParaRPr>
          </a:p>
        </p:txBody>
      </p:sp>
      <p:sp>
        <p:nvSpPr>
          <p:cNvPr id="17411" name="2 Marcador de contenido"/>
          <p:cNvSpPr>
            <a:spLocks noGrp="1"/>
          </p:cNvSpPr>
          <p:nvPr>
            <p:ph idx="4294967295"/>
          </p:nvPr>
        </p:nvSpPr>
        <p:spPr>
          <a:xfrm>
            <a:off x="395288" y="1035050"/>
            <a:ext cx="8335962" cy="5822950"/>
          </a:xfrm>
          <a:prstGeom prst="rect">
            <a:avLst/>
          </a:prstGeom>
        </p:spPr>
        <p:txBody>
          <a:bodyPr>
            <a:normAutofit/>
          </a:bodyPr>
          <a:lstStyle/>
          <a:p>
            <a:pPr algn="ctr" eaLnBrk="1" fontAlgn="auto" hangingPunct="1">
              <a:spcAft>
                <a:spcPts val="0"/>
              </a:spcAft>
              <a:buFontTx/>
              <a:buNone/>
              <a:defRPr/>
            </a:pPr>
            <a:r>
              <a:rPr lang="es-CO" sz="4800" b="1" dirty="0" smtClean="0">
                <a:solidFill>
                  <a:schemeClr val="accent1">
                    <a:lumMod val="50000"/>
                  </a:schemeClr>
                </a:solidFill>
                <a:cs typeface="Arial" pitchFamily="34" charset="0"/>
              </a:rPr>
              <a:t>Muchas Gracias</a:t>
            </a:r>
            <a:endParaRPr lang="es-CO" sz="2800" dirty="0" smtClean="0">
              <a:solidFill>
                <a:schemeClr val="accent1">
                  <a:lumMod val="50000"/>
                </a:schemeClr>
              </a:solidFill>
            </a:endParaRPr>
          </a:p>
          <a:p>
            <a:pPr algn="ctr" eaLnBrk="1" fontAlgn="auto" hangingPunct="1">
              <a:spcAft>
                <a:spcPts val="0"/>
              </a:spcAft>
              <a:buFontTx/>
              <a:buNone/>
              <a:defRPr/>
            </a:pPr>
            <a:r>
              <a:rPr lang="es-CO" sz="1800" b="1" dirty="0" smtClean="0">
                <a:cs typeface="Arial" pitchFamily="34" charset="0"/>
              </a:rPr>
              <a:t>CONTACTO INSTITUCIONAL :</a:t>
            </a:r>
          </a:p>
          <a:p>
            <a:pPr algn="ctr" eaLnBrk="1" fontAlgn="auto" hangingPunct="1">
              <a:spcAft>
                <a:spcPts val="0"/>
              </a:spcAft>
              <a:buFontTx/>
              <a:buNone/>
              <a:defRPr/>
            </a:pPr>
            <a:r>
              <a:rPr lang="es-CO" sz="1800" b="1" dirty="0" smtClean="0">
                <a:cs typeface="Arial" pitchFamily="34" charset="0"/>
              </a:rPr>
              <a:t> ISABEL SANCHEZ </a:t>
            </a:r>
          </a:p>
          <a:p>
            <a:pPr algn="ctr" eaLnBrk="1" fontAlgn="auto" hangingPunct="1">
              <a:spcAft>
                <a:spcPts val="0"/>
              </a:spcAft>
              <a:buFontTx/>
              <a:buNone/>
              <a:defRPr/>
            </a:pPr>
            <a:r>
              <a:rPr lang="es-CO" sz="1800" b="1" dirty="0" smtClean="0">
                <a:cs typeface="Arial" pitchFamily="34" charset="0"/>
                <a:hlinkClick r:id="rId2"/>
              </a:rPr>
              <a:t>Isabel.sanchez@amb.gov.co</a:t>
            </a:r>
            <a:endParaRPr lang="es-CO" sz="1800" b="1" dirty="0" smtClean="0">
              <a:cs typeface="Arial" pitchFamily="34" charset="0"/>
            </a:endParaRPr>
          </a:p>
          <a:p>
            <a:pPr algn="ctr" eaLnBrk="1" fontAlgn="auto" hangingPunct="1">
              <a:spcAft>
                <a:spcPts val="0"/>
              </a:spcAft>
              <a:buFontTx/>
              <a:buNone/>
              <a:defRPr/>
            </a:pPr>
            <a:r>
              <a:rPr lang="es-CO" sz="1800" b="1" dirty="0" smtClean="0">
                <a:cs typeface="Arial" pitchFamily="34" charset="0"/>
              </a:rPr>
              <a:t>Cel:3016302133</a:t>
            </a:r>
          </a:p>
          <a:p>
            <a:pPr algn="ctr" eaLnBrk="1" fontAlgn="auto" hangingPunct="1">
              <a:spcAft>
                <a:spcPts val="0"/>
              </a:spcAft>
              <a:buFontTx/>
              <a:buNone/>
              <a:defRPr/>
            </a:pPr>
            <a:r>
              <a:rPr lang="es-CO" sz="1800" dirty="0" smtClean="0">
                <a:cs typeface="Arial" pitchFamily="34" charset="0"/>
              </a:rPr>
              <a:t>Abogada – Asesora Subdirección Ambiental - AMB</a:t>
            </a:r>
          </a:p>
          <a:p>
            <a:pPr algn="ctr" eaLnBrk="1" fontAlgn="auto" hangingPunct="1">
              <a:spcAft>
                <a:spcPts val="0"/>
              </a:spcAft>
              <a:buFontTx/>
              <a:buNone/>
              <a:defRPr/>
            </a:pPr>
            <a:endParaRPr lang="es-CO" sz="1800" b="1" dirty="0">
              <a:cs typeface="Arial" pitchFamily="34" charset="0"/>
            </a:endParaRPr>
          </a:p>
          <a:p>
            <a:pPr algn="ctr" eaLnBrk="1" fontAlgn="auto" hangingPunct="1">
              <a:spcAft>
                <a:spcPts val="0"/>
              </a:spcAft>
              <a:buFontTx/>
              <a:buNone/>
              <a:defRPr/>
            </a:pPr>
            <a:r>
              <a:rPr lang="es-CO" sz="1800" b="1" dirty="0" smtClean="0">
                <a:cs typeface="Arial" pitchFamily="34" charset="0"/>
              </a:rPr>
              <a:t>CONTACTO TECNICO:</a:t>
            </a:r>
          </a:p>
          <a:p>
            <a:pPr algn="ctr" eaLnBrk="1" fontAlgn="auto" hangingPunct="1">
              <a:spcAft>
                <a:spcPts val="0"/>
              </a:spcAft>
              <a:buFontTx/>
              <a:buNone/>
              <a:defRPr/>
            </a:pPr>
            <a:r>
              <a:rPr lang="es-CO" sz="1800" b="1" dirty="0" smtClean="0">
                <a:cs typeface="Arial" pitchFamily="34" charset="0"/>
              </a:rPr>
              <a:t>LUIS FERNANDO CASTRO HERNÁNDEZ</a:t>
            </a:r>
          </a:p>
          <a:p>
            <a:pPr algn="ctr" eaLnBrk="1" fontAlgn="auto" hangingPunct="1">
              <a:spcAft>
                <a:spcPts val="0"/>
              </a:spcAft>
              <a:buFontTx/>
              <a:buNone/>
              <a:defRPr/>
            </a:pPr>
            <a:r>
              <a:rPr lang="es-CO" sz="1800" dirty="0" smtClean="0">
                <a:cs typeface="Arial" pitchFamily="34" charset="0"/>
                <a:hlinkClick r:id="rId3"/>
              </a:rPr>
              <a:t>lfchy2002@yahoo.es</a:t>
            </a:r>
            <a:endParaRPr lang="es-CO" sz="1800" dirty="0" smtClean="0">
              <a:cs typeface="Arial" pitchFamily="34" charset="0"/>
            </a:endParaRPr>
          </a:p>
          <a:p>
            <a:pPr algn="ctr" eaLnBrk="1" fontAlgn="auto" hangingPunct="1">
              <a:spcAft>
                <a:spcPts val="0"/>
              </a:spcAft>
              <a:buFontTx/>
              <a:buNone/>
              <a:defRPr/>
            </a:pPr>
            <a:r>
              <a:rPr lang="es-CO" sz="1800" dirty="0" err="1" smtClean="0">
                <a:cs typeface="Arial" pitchFamily="34" charset="0"/>
              </a:rPr>
              <a:t>Cel</a:t>
            </a:r>
            <a:r>
              <a:rPr lang="es-CO" sz="1800" dirty="0" smtClean="0">
                <a:cs typeface="Arial" pitchFamily="34" charset="0"/>
              </a:rPr>
              <a:t>: 3013766466</a:t>
            </a:r>
          </a:p>
          <a:p>
            <a:pPr algn="ctr">
              <a:buNone/>
              <a:defRPr/>
            </a:pPr>
            <a:r>
              <a:rPr lang="es-CO" sz="1800" dirty="0">
                <a:cs typeface="Arial" pitchFamily="34" charset="0"/>
              </a:rPr>
              <a:t>Ing. Sanitario U. de A. – Planificador Urbano  Regional U. Nacional </a:t>
            </a:r>
          </a:p>
          <a:p>
            <a:pPr algn="ctr">
              <a:buNone/>
              <a:defRPr/>
            </a:pPr>
            <a:r>
              <a:rPr lang="es-CO" sz="1800" dirty="0">
                <a:cs typeface="Arial" pitchFamily="34" charset="0"/>
              </a:rPr>
              <a:t>Asesor AMB instrumentos económicos para la GIRH</a:t>
            </a:r>
          </a:p>
          <a:p>
            <a:pPr algn="ctr" eaLnBrk="1" fontAlgn="auto" hangingPunct="1">
              <a:spcAft>
                <a:spcPts val="0"/>
              </a:spcAft>
              <a:buFontTx/>
              <a:buNone/>
              <a:defRPr/>
            </a:pPr>
            <a:endParaRPr lang="es-CO" sz="1800" dirty="0">
              <a:cs typeface="Arial" pitchFamily="34" charset="0"/>
            </a:endParaRPr>
          </a:p>
          <a:p>
            <a:pPr algn="ctr" eaLnBrk="1" fontAlgn="auto" hangingPunct="1">
              <a:spcAft>
                <a:spcPts val="0"/>
              </a:spcAft>
              <a:buFontTx/>
              <a:buNone/>
              <a:defRPr/>
            </a:pPr>
            <a:endParaRPr lang="es-CO" sz="1800" dirty="0" smtClean="0">
              <a:cs typeface="Arial" pitchFamily="34" charset="0"/>
            </a:endParaRPr>
          </a:p>
          <a:p>
            <a:pPr algn="ctr" eaLnBrk="1" fontAlgn="auto" hangingPunct="1">
              <a:spcAft>
                <a:spcPts val="0"/>
              </a:spcAft>
              <a:buFontTx/>
              <a:buNone/>
              <a:defRPr/>
            </a:pPr>
            <a:endParaRPr lang="es-CO" sz="1800" dirty="0">
              <a:cs typeface="Arial" pitchFamily="34" charset="0"/>
            </a:endParaRPr>
          </a:p>
          <a:p>
            <a:pPr algn="ctr" eaLnBrk="1" fontAlgn="auto" hangingPunct="1">
              <a:spcAft>
                <a:spcPts val="0"/>
              </a:spcAft>
              <a:buFontTx/>
              <a:buNone/>
              <a:defRPr/>
            </a:pPr>
            <a:endParaRPr lang="es-CO" sz="1800" dirty="0" smtClean="0">
              <a:cs typeface="Arial" pitchFamily="34" charset="0"/>
            </a:endParaRPr>
          </a:p>
        </p:txBody>
      </p:sp>
    </p:spTree>
    <p:extLst>
      <p:ext uri="{BB962C8B-B14F-4D97-AF65-F5344CB8AC3E}">
        <p14:creationId xmlns:p14="http://schemas.microsoft.com/office/powerpoint/2010/main" val="257936136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a:spLocks noChangeArrowheads="1"/>
          </p:cNvSpPr>
          <p:nvPr/>
        </p:nvSpPr>
        <p:spPr bwMode="auto">
          <a:xfrm>
            <a:off x="1392506" y="380810"/>
            <a:ext cx="7346950" cy="461665"/>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b="1" dirty="0">
                <a:solidFill>
                  <a:schemeClr val="accent1">
                    <a:lumMod val="50000"/>
                  </a:schemeClr>
                </a:solidFill>
              </a:rPr>
              <a:t>La c</a:t>
            </a:r>
            <a:r>
              <a:rPr lang="es-CO" b="1" dirty="0" smtClean="0">
                <a:solidFill>
                  <a:schemeClr val="accent1">
                    <a:lumMod val="50000"/>
                  </a:schemeClr>
                </a:solidFill>
              </a:rPr>
              <a:t>onsulta de metas: </a:t>
            </a:r>
            <a:r>
              <a:rPr lang="es-CO" b="1" dirty="0" smtClean="0">
                <a:solidFill>
                  <a:srgbClr val="FF0000"/>
                </a:solidFill>
              </a:rPr>
              <a:t>fechas  INICIALES</a:t>
            </a:r>
          </a:p>
        </p:txBody>
      </p:sp>
      <p:sp>
        <p:nvSpPr>
          <p:cNvPr id="32771" name="Text Box 6"/>
          <p:cNvSpPr txBox="1">
            <a:spLocks noChangeArrowheads="1"/>
          </p:cNvSpPr>
          <p:nvPr/>
        </p:nvSpPr>
        <p:spPr bwMode="auto">
          <a:xfrm>
            <a:off x="1187450" y="3573463"/>
            <a:ext cx="713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s-ES_tradnl" altLang="es-CO" sz="2400" b="1">
              <a:ea typeface="MS PGothic" panose="020B0600070205080204" pitchFamily="34" charset="-128"/>
            </a:endParaRPr>
          </a:p>
        </p:txBody>
      </p:sp>
      <p:graphicFrame>
        <p:nvGraphicFramePr>
          <p:cNvPr id="3" name="2 Tabla"/>
          <p:cNvGraphicFramePr>
            <a:graphicFrameLocks noGrp="1"/>
          </p:cNvGraphicFramePr>
          <p:nvPr>
            <p:extLst/>
          </p:nvPr>
        </p:nvGraphicFramePr>
        <p:xfrm>
          <a:off x="563742" y="1255311"/>
          <a:ext cx="8175714" cy="4636304"/>
        </p:xfrm>
        <a:graphic>
          <a:graphicData uri="http://schemas.openxmlformats.org/drawingml/2006/table">
            <a:tbl>
              <a:tblPr firstRow="1" bandRow="1">
                <a:tableStyleId>{9D7B26C5-4107-4FEC-AEDC-1716B250A1EF}</a:tableStyleId>
              </a:tblPr>
              <a:tblGrid>
                <a:gridCol w="2812070"/>
                <a:gridCol w="2681822"/>
                <a:gridCol w="2681822"/>
              </a:tblGrid>
              <a:tr h="365735">
                <a:tc>
                  <a:txBody>
                    <a:bodyPr/>
                    <a:lstStyle/>
                    <a:p>
                      <a:pPr algn="ctr"/>
                      <a:r>
                        <a:rPr lang="es-CO" sz="1600" dirty="0" smtClean="0"/>
                        <a:t>En la fecha</a:t>
                      </a:r>
                      <a:endParaRPr lang="es-CO" sz="1600" dirty="0"/>
                    </a:p>
                  </a:txBody>
                  <a:tcPr marL="91446" marR="91446" marT="45708" marB="45708"/>
                </a:tc>
                <a:tc gridSpan="2">
                  <a:txBody>
                    <a:bodyPr/>
                    <a:lstStyle/>
                    <a:p>
                      <a:pPr algn="ctr"/>
                      <a:r>
                        <a:rPr lang="es-CO" sz="1600" dirty="0" smtClean="0"/>
                        <a:t>Tener en cuenta</a:t>
                      </a:r>
                      <a:endParaRPr lang="es-CO" sz="1600" dirty="0"/>
                    </a:p>
                  </a:txBody>
                  <a:tcPr marL="91446" marR="91446" marT="45708" marB="45708"/>
                </a:tc>
                <a:tc hMerge="1">
                  <a:txBody>
                    <a:bodyPr/>
                    <a:lstStyle/>
                    <a:p>
                      <a:endParaRPr lang="es-CO"/>
                    </a:p>
                  </a:txBody>
                  <a:tcPr/>
                </a:tc>
              </a:tr>
              <a:tr h="411834">
                <a:tc rowSpan="2">
                  <a:txBody>
                    <a:bodyPr/>
                    <a:lstStyle/>
                    <a:p>
                      <a:r>
                        <a:rPr lang="es-CO" sz="1600" dirty="0" smtClean="0"/>
                        <a:t>FEBRERO 27 DE 2015</a:t>
                      </a:r>
                      <a:endParaRPr lang="es-CO" sz="1600" b="1" dirty="0">
                        <a:solidFill>
                          <a:schemeClr val="tx1"/>
                        </a:solidFill>
                      </a:endParaRPr>
                    </a:p>
                  </a:txBody>
                  <a:tcPr marL="91446" marR="91446" marT="45708" marB="45708" anchor="ctr"/>
                </a:tc>
                <a:tc gridSpan="2">
                  <a:txBody>
                    <a:bodyPr/>
                    <a:lstStyle/>
                    <a:p>
                      <a:r>
                        <a:rPr lang="es-CO" sz="1600" dirty="0" smtClean="0"/>
                        <a:t>1.Se define el cronograma de los talleres de la consulta</a:t>
                      </a:r>
                      <a:endParaRPr lang="es-CO" sz="1600" dirty="0"/>
                    </a:p>
                  </a:txBody>
                  <a:tcPr marL="91446" marR="91446" marT="45708" marB="45708" anchor="ctr"/>
                </a:tc>
                <a:tc hMerge="1">
                  <a:txBody>
                    <a:bodyPr/>
                    <a:lstStyle/>
                    <a:p>
                      <a:endParaRPr lang="es-CO"/>
                    </a:p>
                  </a:txBody>
                  <a:tcPr/>
                </a:tc>
              </a:tr>
              <a:tr h="0">
                <a:tc vMerge="1">
                  <a:txBody>
                    <a:bodyPr/>
                    <a:lstStyle/>
                    <a:p>
                      <a:endParaRPr lang="es-CO" dirty="0">
                        <a:solidFill>
                          <a:srgbClr val="FF0000"/>
                        </a:solidFill>
                      </a:endParaRPr>
                    </a:p>
                  </a:txBody>
                  <a:tcPr anchor="ctr"/>
                </a:tc>
                <a:tc rowSpan="2">
                  <a:txBody>
                    <a:bodyPr/>
                    <a:lstStyle/>
                    <a:p>
                      <a:r>
                        <a:rPr lang="es-CO" sz="1600" dirty="0" smtClean="0"/>
                        <a:t>2. Se publica la LINEA BASE DE USUARIOS Y CARGAS DE DBO5 Y SST</a:t>
                      </a:r>
                      <a:endParaRPr lang="es-CO" sz="1600" dirty="0"/>
                    </a:p>
                  </a:txBody>
                  <a:tcPr marL="91446" marR="91446" marT="45708" marB="45708" anchor="ctr"/>
                </a:tc>
                <a:tc rowSpan="2">
                  <a:txBody>
                    <a:bodyPr/>
                    <a:lstStyle/>
                    <a:p>
                      <a:endParaRPr lang="es-CO" sz="1600" dirty="0"/>
                    </a:p>
                  </a:txBody>
                  <a:tcPr marL="91446" marR="91446" marT="45708" marB="45708" anchor="ctr"/>
                </a:tc>
              </a:tr>
              <a:tr h="495465">
                <a:tc rowSpan="2">
                  <a:txBody>
                    <a:bodyPr/>
                    <a:lstStyle/>
                    <a:p>
                      <a:r>
                        <a:rPr lang="es-CO" sz="1600" b="1" dirty="0" smtClean="0">
                          <a:solidFill>
                            <a:srgbClr val="FF0000"/>
                          </a:solidFill>
                        </a:rPr>
                        <a:t>MARZO 23– ABRIL 17 DE 2015 </a:t>
                      </a:r>
                      <a:endParaRPr lang="es-CO" sz="1600" b="1" dirty="0">
                        <a:solidFill>
                          <a:srgbClr val="FF0000"/>
                        </a:solidFill>
                      </a:endParaRPr>
                    </a:p>
                  </a:txBody>
                  <a:tcPr marL="91446" marR="91446" marT="45708" marB="45708" anchor="ctr"/>
                </a:tc>
                <a:tc vMerge="1">
                  <a:txBody>
                    <a:bodyPr/>
                    <a:lstStyle/>
                    <a:p>
                      <a:endParaRPr lang="es-CO" sz="1600" dirty="0"/>
                    </a:p>
                  </a:txBody>
                  <a:tcPr/>
                </a:tc>
                <a:tc vMerge="1">
                  <a:txBody>
                    <a:bodyPr/>
                    <a:lstStyle/>
                    <a:p>
                      <a:endParaRPr lang="es-CO"/>
                    </a:p>
                  </a:txBody>
                  <a:tcPr/>
                </a:tc>
              </a:tr>
              <a:tr h="289548">
                <a:tc vMerge="1">
                  <a:txBody>
                    <a:bodyPr/>
                    <a:lstStyle/>
                    <a:p>
                      <a:endParaRPr lang="es-CO"/>
                    </a:p>
                  </a:txBody>
                  <a:tcPr/>
                </a:tc>
                <a:tc>
                  <a:txBody>
                    <a:bodyPr/>
                    <a:lstStyle/>
                    <a:p>
                      <a:endParaRPr lang="es-CO" sz="1600" dirty="0"/>
                    </a:p>
                  </a:txBody>
                  <a:tcPr marL="91446" marR="91446" marT="45708" marB="45708" anchor="ctr"/>
                </a:tc>
                <a:tc>
                  <a:txBody>
                    <a:bodyPr/>
                    <a:lstStyle/>
                    <a:p>
                      <a:endParaRPr lang="es-CO" sz="1600" dirty="0"/>
                    </a:p>
                  </a:txBody>
                  <a:tcPr marL="91446" marR="91446" marT="45708" marB="45708" anchor="ctr"/>
                </a:tc>
              </a:tr>
              <a:tr h="423439">
                <a:tc>
                  <a:txBody>
                    <a:bodyPr/>
                    <a:lstStyle/>
                    <a:p>
                      <a:r>
                        <a:rPr lang="es-CO" sz="1600" dirty="0" smtClean="0">
                          <a:solidFill>
                            <a:srgbClr val="FF0000"/>
                          </a:solidFill>
                        </a:rPr>
                        <a:t>ABRIL 17 DE 2015</a:t>
                      </a:r>
                      <a:endParaRPr lang="es-CO" sz="1600" dirty="0">
                        <a:solidFill>
                          <a:srgbClr val="FF0000"/>
                        </a:solidFill>
                      </a:endParaRPr>
                    </a:p>
                  </a:txBody>
                  <a:tcPr marL="91446" marR="91446" marT="45708" marB="45708" anchor="ctr"/>
                </a:tc>
                <a:tc gridSpan="2">
                  <a:txBody>
                    <a:bodyPr/>
                    <a:lstStyle/>
                    <a:p>
                      <a:r>
                        <a:rPr lang="es-CO" sz="1600" dirty="0" smtClean="0"/>
                        <a:t>Se deben sustentar las propuestas de metas de cargas</a:t>
                      </a:r>
                      <a:endParaRPr lang="es-CO" sz="1600" dirty="0"/>
                    </a:p>
                  </a:txBody>
                  <a:tcPr marL="91446" marR="91446" marT="45708" marB="45708" anchor="ctr"/>
                </a:tc>
                <a:tc hMerge="1">
                  <a:txBody>
                    <a:bodyPr/>
                    <a:lstStyle/>
                    <a:p>
                      <a:endParaRPr lang="es-CO"/>
                    </a:p>
                  </a:txBody>
                  <a:tcPr/>
                </a:tc>
              </a:tr>
              <a:tr h="517793">
                <a:tc>
                  <a:txBody>
                    <a:bodyPr/>
                    <a:lstStyle/>
                    <a:p>
                      <a:r>
                        <a:rPr lang="es-CO" sz="1600" dirty="0" smtClean="0">
                          <a:solidFill>
                            <a:srgbClr val="FF0000"/>
                          </a:solidFill>
                        </a:rPr>
                        <a:t>ABRIL 30 DE 2015</a:t>
                      </a:r>
                      <a:endParaRPr lang="es-CO" sz="1600" dirty="0">
                        <a:solidFill>
                          <a:srgbClr val="FF0000"/>
                        </a:solidFill>
                      </a:endParaRPr>
                    </a:p>
                  </a:txBody>
                  <a:tcPr marL="91446" marR="91446" marT="45708" marB="45708" anchor="ctr"/>
                </a:tc>
                <a:tc gridSpan="2">
                  <a:txBody>
                    <a:bodyPr/>
                    <a:lstStyle/>
                    <a:p>
                      <a:r>
                        <a:rPr lang="es-CO" sz="1600" dirty="0" smtClean="0"/>
                        <a:t>Fecha de cierre para presentación las propuestas de metas</a:t>
                      </a:r>
                      <a:endParaRPr lang="es-CO" sz="1600" dirty="0"/>
                    </a:p>
                  </a:txBody>
                  <a:tcPr marL="91446" marR="91446" marT="45708" marB="45708" anchor="ctr"/>
                </a:tc>
                <a:tc hMerge="1">
                  <a:txBody>
                    <a:bodyPr/>
                    <a:lstStyle/>
                    <a:p>
                      <a:endParaRPr lang="es-CO"/>
                    </a:p>
                  </a:txBody>
                  <a:tcPr/>
                </a:tc>
              </a:tr>
              <a:tr h="764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solidFill>
                            <a:srgbClr val="FF0000"/>
                          </a:solidFill>
                        </a:rPr>
                        <a:t>MAYO</a:t>
                      </a:r>
                      <a:r>
                        <a:rPr lang="es-CO" sz="1600" baseline="0" dirty="0" smtClean="0">
                          <a:solidFill>
                            <a:srgbClr val="FF0000"/>
                          </a:solidFill>
                        </a:rPr>
                        <a:t> 1 A MAYO 20 DE 2015</a:t>
                      </a:r>
                      <a:endParaRPr lang="es-CO" sz="16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600" dirty="0"/>
                    </a:p>
                  </a:txBody>
                  <a:tcPr marL="91446" marR="91446" marT="45708" marB="45708" anchor="ctr"/>
                </a:tc>
                <a:tc gridSpan="2">
                  <a:txBody>
                    <a:bodyPr/>
                    <a:lstStyle/>
                    <a:p>
                      <a:r>
                        <a:rPr lang="es-CO" sz="1600" dirty="0" smtClean="0"/>
                        <a:t>Se publica y se reciben observaciones al proyecto de metas 2015 - 2019</a:t>
                      </a:r>
                      <a:endParaRPr lang="es-CO" sz="1600" dirty="0"/>
                    </a:p>
                  </a:txBody>
                  <a:tcPr marL="91446" marR="91446" marT="45708" marB="45708" anchor="ctr"/>
                </a:tc>
                <a:tc hMerge="1">
                  <a:txBody>
                    <a:bodyPr/>
                    <a:lstStyle/>
                    <a:p>
                      <a:endParaRPr lang="es-CO"/>
                    </a:p>
                  </a:txBody>
                  <a:tcPr/>
                </a:tc>
              </a:tr>
              <a:tr h="99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solidFill>
                            <a:srgbClr val="FF0000"/>
                          </a:solidFill>
                        </a:rPr>
                        <a:t>MAYO</a:t>
                      </a:r>
                      <a:r>
                        <a:rPr lang="es-CO" sz="1600" baseline="0" dirty="0" smtClean="0">
                          <a:solidFill>
                            <a:srgbClr val="FF0000"/>
                          </a:solidFill>
                        </a:rPr>
                        <a:t> </a:t>
                      </a:r>
                      <a:r>
                        <a:rPr lang="es-CO" sz="1600" dirty="0" smtClean="0">
                          <a:solidFill>
                            <a:srgbClr val="FF0000"/>
                          </a:solidFill>
                        </a:rPr>
                        <a:t> 31 DE 2015</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600" dirty="0"/>
                    </a:p>
                  </a:txBody>
                  <a:tcPr marL="91446" marR="91446" marT="45708" marB="45708" anchor="ctr"/>
                </a:tc>
                <a:tc gridSpan="2">
                  <a:txBody>
                    <a:bodyPr/>
                    <a:lstStyle/>
                    <a:p>
                      <a:r>
                        <a:rPr lang="es-CO" sz="1600" dirty="0" smtClean="0"/>
                        <a:t>Se define el proyecto oficial de metas para que sea estudiado por el Consejo Directivo del AMB</a:t>
                      </a:r>
                      <a:endParaRPr lang="es-CO" sz="1600" dirty="0"/>
                    </a:p>
                  </a:txBody>
                  <a:tcPr marL="91446" marR="91446" marT="45708" marB="45708" anchor="ctr"/>
                </a:tc>
                <a:tc hMerge="1">
                  <a:txBody>
                    <a:bodyPr/>
                    <a:lstStyle/>
                    <a:p>
                      <a:endParaRPr lang="es-CO"/>
                    </a:p>
                  </a:txBody>
                  <a:tcPr/>
                </a:tc>
              </a:tr>
            </a:tbl>
          </a:graphicData>
        </a:graphic>
      </p:graphicFrame>
    </p:spTree>
    <p:extLst>
      <p:ext uri="{BB962C8B-B14F-4D97-AF65-F5344CB8AC3E}">
        <p14:creationId xmlns:p14="http://schemas.microsoft.com/office/powerpoint/2010/main" val="40228569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a:spLocks noChangeArrowheads="1"/>
          </p:cNvSpPr>
          <p:nvPr/>
        </p:nvSpPr>
        <p:spPr bwMode="auto">
          <a:xfrm>
            <a:off x="1392506" y="380810"/>
            <a:ext cx="7346950" cy="461665"/>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b="1" dirty="0">
                <a:solidFill>
                  <a:schemeClr val="accent1">
                    <a:lumMod val="50000"/>
                  </a:schemeClr>
                </a:solidFill>
              </a:rPr>
              <a:t>La c</a:t>
            </a:r>
            <a:r>
              <a:rPr lang="es-CO" b="1" dirty="0" smtClean="0">
                <a:solidFill>
                  <a:schemeClr val="accent1">
                    <a:lumMod val="50000"/>
                  </a:schemeClr>
                </a:solidFill>
              </a:rPr>
              <a:t>onsulta de metas: </a:t>
            </a:r>
            <a:r>
              <a:rPr lang="es-CO" b="1" dirty="0" smtClean="0">
                <a:solidFill>
                  <a:srgbClr val="FF0000"/>
                </a:solidFill>
              </a:rPr>
              <a:t>FECHAS MODIFICADAS </a:t>
            </a:r>
          </a:p>
        </p:txBody>
      </p:sp>
      <p:sp>
        <p:nvSpPr>
          <p:cNvPr id="32771" name="Text Box 6"/>
          <p:cNvSpPr txBox="1">
            <a:spLocks noChangeArrowheads="1"/>
          </p:cNvSpPr>
          <p:nvPr/>
        </p:nvSpPr>
        <p:spPr bwMode="auto">
          <a:xfrm>
            <a:off x="1187450" y="3573463"/>
            <a:ext cx="713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s-ES_tradnl" altLang="es-CO" sz="2400" b="1">
              <a:ea typeface="MS PGothic" panose="020B0600070205080204" pitchFamily="34" charset="-128"/>
            </a:endParaRPr>
          </a:p>
        </p:txBody>
      </p:sp>
      <p:graphicFrame>
        <p:nvGraphicFramePr>
          <p:cNvPr id="3" name="2 Tabla"/>
          <p:cNvGraphicFramePr>
            <a:graphicFrameLocks noGrp="1"/>
          </p:cNvGraphicFramePr>
          <p:nvPr>
            <p:extLst>
              <p:ext uri="{D42A27DB-BD31-4B8C-83A1-F6EECF244321}">
                <p14:modId xmlns:p14="http://schemas.microsoft.com/office/powerpoint/2010/main" val="4190681281"/>
              </p:ext>
            </p:extLst>
          </p:nvPr>
        </p:nvGraphicFramePr>
        <p:xfrm>
          <a:off x="563742" y="1255311"/>
          <a:ext cx="8175714" cy="4636304"/>
        </p:xfrm>
        <a:graphic>
          <a:graphicData uri="http://schemas.openxmlformats.org/drawingml/2006/table">
            <a:tbl>
              <a:tblPr firstRow="1" bandRow="1">
                <a:tableStyleId>{9D7B26C5-4107-4FEC-AEDC-1716B250A1EF}</a:tableStyleId>
              </a:tblPr>
              <a:tblGrid>
                <a:gridCol w="2812070"/>
                <a:gridCol w="2681822"/>
                <a:gridCol w="2681822"/>
              </a:tblGrid>
              <a:tr h="365735">
                <a:tc>
                  <a:txBody>
                    <a:bodyPr/>
                    <a:lstStyle/>
                    <a:p>
                      <a:pPr algn="ctr"/>
                      <a:r>
                        <a:rPr lang="es-CO" sz="1600" dirty="0" smtClean="0"/>
                        <a:t>En la fecha</a:t>
                      </a:r>
                      <a:endParaRPr lang="es-CO" sz="1600" dirty="0"/>
                    </a:p>
                  </a:txBody>
                  <a:tcPr marL="91446" marR="91446" marT="45708" marB="45708"/>
                </a:tc>
                <a:tc gridSpan="2">
                  <a:txBody>
                    <a:bodyPr/>
                    <a:lstStyle/>
                    <a:p>
                      <a:pPr algn="ctr"/>
                      <a:r>
                        <a:rPr lang="es-CO" sz="1600" dirty="0" smtClean="0"/>
                        <a:t>Tener en cuenta</a:t>
                      </a:r>
                      <a:endParaRPr lang="es-CO" sz="1600" dirty="0"/>
                    </a:p>
                  </a:txBody>
                  <a:tcPr marL="91446" marR="91446" marT="45708" marB="45708"/>
                </a:tc>
                <a:tc hMerge="1">
                  <a:txBody>
                    <a:bodyPr/>
                    <a:lstStyle/>
                    <a:p>
                      <a:endParaRPr lang="es-CO"/>
                    </a:p>
                  </a:txBody>
                  <a:tcPr/>
                </a:tc>
              </a:tr>
              <a:tr h="411834">
                <a:tc rowSpan="2">
                  <a:txBody>
                    <a:bodyPr/>
                    <a:lstStyle/>
                    <a:p>
                      <a:r>
                        <a:rPr lang="es-CO" sz="1600" dirty="0" smtClean="0"/>
                        <a:t>FEBRERO 27 DE 2015</a:t>
                      </a:r>
                      <a:endParaRPr lang="es-CO" sz="1600" b="1" dirty="0">
                        <a:solidFill>
                          <a:schemeClr val="tx1"/>
                        </a:solidFill>
                      </a:endParaRPr>
                    </a:p>
                  </a:txBody>
                  <a:tcPr marL="91446" marR="91446" marT="45708" marB="45708" anchor="ctr"/>
                </a:tc>
                <a:tc gridSpan="2">
                  <a:txBody>
                    <a:bodyPr/>
                    <a:lstStyle/>
                    <a:p>
                      <a:r>
                        <a:rPr lang="es-CO" sz="1600" dirty="0" smtClean="0"/>
                        <a:t>1.Se define el cronograma de los talleres de la consulta</a:t>
                      </a:r>
                      <a:endParaRPr lang="es-CO" sz="1600" dirty="0"/>
                    </a:p>
                  </a:txBody>
                  <a:tcPr marL="91446" marR="91446" marT="45708" marB="45708" anchor="ctr"/>
                </a:tc>
                <a:tc hMerge="1">
                  <a:txBody>
                    <a:bodyPr/>
                    <a:lstStyle/>
                    <a:p>
                      <a:endParaRPr lang="es-CO"/>
                    </a:p>
                  </a:txBody>
                  <a:tcPr/>
                </a:tc>
              </a:tr>
              <a:tr h="0">
                <a:tc vMerge="1">
                  <a:txBody>
                    <a:bodyPr/>
                    <a:lstStyle/>
                    <a:p>
                      <a:endParaRPr lang="es-CO" dirty="0">
                        <a:solidFill>
                          <a:srgbClr val="FF0000"/>
                        </a:solidFill>
                      </a:endParaRPr>
                    </a:p>
                  </a:txBody>
                  <a:tcPr anchor="ctr"/>
                </a:tc>
                <a:tc rowSpan="2">
                  <a:txBody>
                    <a:bodyPr/>
                    <a:lstStyle/>
                    <a:p>
                      <a:r>
                        <a:rPr lang="es-CO" sz="1600" dirty="0" smtClean="0"/>
                        <a:t>2. Se publica la LINEA BASE DE USUARIOS Y CARGAS DE DBO5 Y SST</a:t>
                      </a:r>
                      <a:endParaRPr lang="es-CO" sz="1600" dirty="0"/>
                    </a:p>
                  </a:txBody>
                  <a:tcPr marL="91446" marR="91446" marT="45708" marB="45708" anchor="ctr"/>
                </a:tc>
                <a:tc rowSpan="2">
                  <a:txBody>
                    <a:bodyPr/>
                    <a:lstStyle/>
                    <a:p>
                      <a:endParaRPr lang="es-CO" sz="1600" dirty="0"/>
                    </a:p>
                  </a:txBody>
                  <a:tcPr marL="91446" marR="91446" marT="45708" marB="45708" anchor="ctr"/>
                </a:tc>
              </a:tr>
              <a:tr h="495465">
                <a:tc rowSpan="2">
                  <a:txBody>
                    <a:bodyPr/>
                    <a:lstStyle/>
                    <a:p>
                      <a:r>
                        <a:rPr lang="es-CO" sz="1600" b="1" dirty="0" smtClean="0">
                          <a:solidFill>
                            <a:srgbClr val="FF0000"/>
                          </a:solidFill>
                        </a:rPr>
                        <a:t>MARZO 23– ABRIL 17 DE 2015 </a:t>
                      </a:r>
                      <a:endParaRPr lang="es-CO" sz="1600" b="1" dirty="0">
                        <a:solidFill>
                          <a:srgbClr val="FF0000"/>
                        </a:solidFill>
                      </a:endParaRPr>
                    </a:p>
                  </a:txBody>
                  <a:tcPr marL="91446" marR="91446" marT="45708" marB="45708" anchor="ctr"/>
                </a:tc>
                <a:tc vMerge="1">
                  <a:txBody>
                    <a:bodyPr/>
                    <a:lstStyle/>
                    <a:p>
                      <a:endParaRPr lang="es-CO" sz="1600" dirty="0"/>
                    </a:p>
                  </a:txBody>
                  <a:tcPr/>
                </a:tc>
                <a:tc vMerge="1">
                  <a:txBody>
                    <a:bodyPr/>
                    <a:lstStyle/>
                    <a:p>
                      <a:endParaRPr lang="es-CO"/>
                    </a:p>
                  </a:txBody>
                  <a:tcPr/>
                </a:tc>
              </a:tr>
              <a:tr h="289548">
                <a:tc vMerge="1">
                  <a:txBody>
                    <a:bodyPr/>
                    <a:lstStyle/>
                    <a:p>
                      <a:endParaRPr lang="es-CO"/>
                    </a:p>
                  </a:txBody>
                  <a:tcPr/>
                </a:tc>
                <a:tc>
                  <a:txBody>
                    <a:bodyPr/>
                    <a:lstStyle/>
                    <a:p>
                      <a:endParaRPr lang="es-CO" sz="1600" dirty="0"/>
                    </a:p>
                  </a:txBody>
                  <a:tcPr marL="91446" marR="91446" marT="45708" marB="45708" anchor="ctr"/>
                </a:tc>
                <a:tc>
                  <a:txBody>
                    <a:bodyPr/>
                    <a:lstStyle/>
                    <a:p>
                      <a:endParaRPr lang="es-CO" sz="1600" dirty="0"/>
                    </a:p>
                  </a:txBody>
                  <a:tcPr marL="91446" marR="91446" marT="45708" marB="45708" anchor="ctr"/>
                </a:tc>
              </a:tr>
              <a:tr h="423439">
                <a:tc>
                  <a:txBody>
                    <a:bodyPr/>
                    <a:lstStyle/>
                    <a:p>
                      <a:r>
                        <a:rPr lang="es-CO" sz="1600" dirty="0" smtClean="0">
                          <a:solidFill>
                            <a:srgbClr val="FF0000"/>
                          </a:solidFill>
                        </a:rPr>
                        <a:t>MAYO</a:t>
                      </a:r>
                      <a:r>
                        <a:rPr lang="es-CO" sz="1600" baseline="0" dirty="0" smtClean="0">
                          <a:solidFill>
                            <a:srgbClr val="FF0000"/>
                          </a:solidFill>
                        </a:rPr>
                        <a:t> </a:t>
                      </a:r>
                      <a:r>
                        <a:rPr lang="es-CO" sz="1600" dirty="0" smtClean="0">
                          <a:solidFill>
                            <a:srgbClr val="FF0000"/>
                          </a:solidFill>
                        </a:rPr>
                        <a:t>7 DE 2015</a:t>
                      </a:r>
                      <a:endParaRPr lang="es-CO" sz="1600" dirty="0">
                        <a:solidFill>
                          <a:srgbClr val="FF0000"/>
                        </a:solidFill>
                      </a:endParaRPr>
                    </a:p>
                  </a:txBody>
                  <a:tcPr marL="91446" marR="91446" marT="45708" marB="45708" anchor="ctr"/>
                </a:tc>
                <a:tc gridSpan="2">
                  <a:txBody>
                    <a:bodyPr/>
                    <a:lstStyle/>
                    <a:p>
                      <a:r>
                        <a:rPr lang="es-CO" sz="1600" dirty="0" smtClean="0"/>
                        <a:t>Se deben sustentar las propuestas de metas de cargas</a:t>
                      </a:r>
                      <a:endParaRPr lang="es-CO" sz="1600" dirty="0"/>
                    </a:p>
                  </a:txBody>
                  <a:tcPr marL="91446" marR="91446" marT="45708" marB="45708" anchor="ctr"/>
                </a:tc>
                <a:tc hMerge="1">
                  <a:txBody>
                    <a:bodyPr/>
                    <a:lstStyle/>
                    <a:p>
                      <a:endParaRPr lang="es-CO"/>
                    </a:p>
                  </a:txBody>
                  <a:tcPr/>
                </a:tc>
              </a:tr>
              <a:tr h="517793">
                <a:tc>
                  <a:txBody>
                    <a:bodyPr/>
                    <a:lstStyle/>
                    <a:p>
                      <a:r>
                        <a:rPr lang="es-CO" sz="1600" dirty="0" smtClean="0">
                          <a:solidFill>
                            <a:srgbClr val="FF0000"/>
                          </a:solidFill>
                        </a:rPr>
                        <a:t>MAYO 10 DE 2015</a:t>
                      </a:r>
                      <a:endParaRPr lang="es-CO" sz="1600" dirty="0">
                        <a:solidFill>
                          <a:srgbClr val="FF0000"/>
                        </a:solidFill>
                      </a:endParaRPr>
                    </a:p>
                  </a:txBody>
                  <a:tcPr marL="91446" marR="91446" marT="45708" marB="45708" anchor="ctr"/>
                </a:tc>
                <a:tc gridSpan="2">
                  <a:txBody>
                    <a:bodyPr/>
                    <a:lstStyle/>
                    <a:p>
                      <a:r>
                        <a:rPr lang="es-CO" sz="1600" dirty="0" smtClean="0"/>
                        <a:t>Fecha de cierre para presentación las propuestas de metas</a:t>
                      </a:r>
                      <a:endParaRPr lang="es-CO" sz="1600" dirty="0"/>
                    </a:p>
                  </a:txBody>
                  <a:tcPr marL="91446" marR="91446" marT="45708" marB="45708" anchor="ctr"/>
                </a:tc>
                <a:tc hMerge="1">
                  <a:txBody>
                    <a:bodyPr/>
                    <a:lstStyle/>
                    <a:p>
                      <a:endParaRPr lang="es-CO"/>
                    </a:p>
                  </a:txBody>
                  <a:tcPr/>
                </a:tc>
              </a:tr>
              <a:tr h="764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solidFill>
                            <a:srgbClr val="FF0000"/>
                          </a:solidFill>
                        </a:rPr>
                        <a:t>MAYO</a:t>
                      </a:r>
                      <a:r>
                        <a:rPr lang="es-CO" sz="1600" baseline="0" dirty="0" smtClean="0">
                          <a:solidFill>
                            <a:srgbClr val="FF0000"/>
                          </a:solidFill>
                        </a:rPr>
                        <a:t> 15  A MAYO 30 DE 2015</a:t>
                      </a:r>
                      <a:endParaRPr lang="es-CO" sz="16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600" dirty="0"/>
                    </a:p>
                  </a:txBody>
                  <a:tcPr marL="91446" marR="91446" marT="45708" marB="45708" anchor="ctr"/>
                </a:tc>
                <a:tc gridSpan="2">
                  <a:txBody>
                    <a:bodyPr/>
                    <a:lstStyle/>
                    <a:p>
                      <a:r>
                        <a:rPr lang="es-CO" sz="1600" dirty="0" smtClean="0"/>
                        <a:t>Se publica y se reciben observaciones al proyecto de metas 2015 - 2019</a:t>
                      </a:r>
                      <a:endParaRPr lang="es-CO" sz="1600" dirty="0"/>
                    </a:p>
                  </a:txBody>
                  <a:tcPr marL="91446" marR="91446" marT="45708" marB="45708" anchor="ctr"/>
                </a:tc>
                <a:tc hMerge="1">
                  <a:txBody>
                    <a:bodyPr/>
                    <a:lstStyle/>
                    <a:p>
                      <a:endParaRPr lang="es-CO"/>
                    </a:p>
                  </a:txBody>
                  <a:tcPr/>
                </a:tc>
              </a:tr>
              <a:tr h="99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solidFill>
                            <a:srgbClr val="FF0000"/>
                          </a:solidFill>
                        </a:rPr>
                        <a:t>JUNIO 15 DE 2015</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600" dirty="0"/>
                    </a:p>
                  </a:txBody>
                  <a:tcPr marL="91446" marR="91446" marT="45708" marB="45708" anchor="ctr"/>
                </a:tc>
                <a:tc gridSpan="2">
                  <a:txBody>
                    <a:bodyPr/>
                    <a:lstStyle/>
                    <a:p>
                      <a:r>
                        <a:rPr lang="es-CO" sz="1600" dirty="0" smtClean="0"/>
                        <a:t>Se define el proyecto oficial de metas para que sea estudiado por el Consejo Directivo del AMB</a:t>
                      </a:r>
                      <a:endParaRPr lang="es-CO" sz="1600" dirty="0"/>
                    </a:p>
                  </a:txBody>
                  <a:tcPr marL="91446" marR="91446" marT="45708" marB="45708" anchor="ctr"/>
                </a:tc>
                <a:tc hMerge="1">
                  <a:txBody>
                    <a:bodyPr/>
                    <a:lstStyle/>
                    <a:p>
                      <a:endParaRPr lang="es-CO"/>
                    </a:p>
                  </a:txBody>
                  <a:tcPr/>
                </a:tc>
              </a:tr>
            </a:tbl>
          </a:graphicData>
        </a:graphic>
      </p:graphicFrame>
    </p:spTree>
    <p:extLst>
      <p:ext uri="{BB962C8B-B14F-4D97-AF65-F5344CB8AC3E}">
        <p14:creationId xmlns:p14="http://schemas.microsoft.com/office/powerpoint/2010/main" val="40075555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2276475"/>
            <a:ext cx="7345363" cy="1008063"/>
          </a:xfrm>
        </p:spPr>
        <p:txBody>
          <a:bodyPr rtlCol="0">
            <a:noAutofit/>
          </a:bodyPr>
          <a:lstStyle/>
          <a:p>
            <a:pPr algn="ctr" eaLnBrk="1" fontAlgn="auto" hangingPunct="1">
              <a:spcAft>
                <a:spcPts val="0"/>
              </a:spcAft>
              <a:defRPr/>
            </a:pPr>
            <a:r>
              <a:rPr lang="es-CO" sz="3200" b="1" dirty="0" smtClean="0">
                <a:solidFill>
                  <a:schemeClr val="accent1">
                    <a:lumMod val="50000"/>
                  </a:schemeClr>
                </a:solidFill>
                <a:cs typeface="Arial" pitchFamily="34" charset="0"/>
              </a:rPr>
              <a:t>METODOLOGIA PARA EL DISEÑO, SUSTENTACION Y EVALUACION DE LAS PROPUESTAS DE METAS DE CARGAS DE DBO5 Y SST PARA EL QUINQUENIO 2015 - 2019</a:t>
            </a:r>
            <a:endParaRPr lang="es-CO" sz="3200" b="1" dirty="0">
              <a:solidFill>
                <a:schemeClr val="accent1">
                  <a:lumMod val="50000"/>
                </a:schemeClr>
              </a:solidFill>
              <a:cs typeface="Arial" pitchFamily="34" charset="0"/>
            </a:endParaRPr>
          </a:p>
        </p:txBody>
      </p:sp>
    </p:spTree>
    <p:extLst>
      <p:ext uri="{BB962C8B-B14F-4D97-AF65-F5344CB8AC3E}">
        <p14:creationId xmlns:p14="http://schemas.microsoft.com/office/powerpoint/2010/main" val="221140536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062037" y="488621"/>
            <a:ext cx="7354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s-CO" b="1" kern="0" dirty="0" smtClean="0">
                <a:solidFill>
                  <a:schemeClr val="accent3">
                    <a:lumMod val="50000"/>
                  </a:schemeClr>
                </a:solidFill>
              </a:rPr>
              <a:t>BASE CONCEPTUAL: </a:t>
            </a:r>
            <a:r>
              <a:rPr lang="es-CO" b="1" kern="0" dirty="0" smtClean="0">
                <a:solidFill>
                  <a:srgbClr val="FF0000"/>
                </a:solidFill>
              </a:rPr>
              <a:t>RESUMEN TR</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86" y="1765190"/>
            <a:ext cx="4657725"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2"/>
          <p:cNvSpPr txBox="1"/>
          <p:nvPr/>
        </p:nvSpPr>
        <p:spPr>
          <a:xfrm>
            <a:off x="5414952" y="1373312"/>
            <a:ext cx="3167063" cy="1938338"/>
          </a:xfrm>
          <a:prstGeom prst="rect">
            <a:avLst/>
          </a:prstGeom>
          <a:noFill/>
        </p:spPr>
        <p:txBody>
          <a:bodyPr>
            <a:spAutoFit/>
          </a:bodyPr>
          <a:lstStyle/>
          <a:p>
            <a:pPr marL="285750" indent="-285750">
              <a:buFont typeface="Arial" panose="020B0604020202020204" pitchFamily="34" charset="0"/>
              <a:buChar char="•"/>
              <a:defRPr/>
            </a:pPr>
            <a:r>
              <a:rPr lang="es-CO" sz="2000" dirty="0"/>
              <a:t>La norma</a:t>
            </a:r>
          </a:p>
          <a:p>
            <a:pPr marL="285750" indent="-285750">
              <a:buFont typeface="Arial" panose="020B0604020202020204" pitchFamily="34" charset="0"/>
              <a:buChar char="•"/>
              <a:defRPr/>
            </a:pPr>
            <a:r>
              <a:rPr lang="es-CO" sz="2000" dirty="0"/>
              <a:t>Sujeto pasivo</a:t>
            </a:r>
          </a:p>
          <a:p>
            <a:pPr marL="285750" indent="-285750">
              <a:buFont typeface="Arial" panose="020B0604020202020204" pitchFamily="34" charset="0"/>
              <a:buChar char="•"/>
              <a:defRPr/>
            </a:pPr>
            <a:r>
              <a:rPr lang="es-CO" sz="2000" dirty="0"/>
              <a:t>Sujeto Activo</a:t>
            </a:r>
          </a:p>
          <a:p>
            <a:pPr marL="285750" indent="-285750">
              <a:buFont typeface="Arial" panose="020B0604020202020204" pitchFamily="34" charset="0"/>
              <a:buChar char="•"/>
              <a:defRPr/>
            </a:pPr>
            <a:r>
              <a:rPr lang="es-CO" sz="2000" dirty="0"/>
              <a:t>Formula de cobro: </a:t>
            </a:r>
          </a:p>
          <a:p>
            <a:pPr>
              <a:defRPr/>
            </a:pPr>
            <a:r>
              <a:rPr lang="es-CO" sz="2000" b="1" dirty="0"/>
              <a:t>    </a:t>
            </a:r>
            <a:r>
              <a:rPr lang="es-CO" sz="2000" b="1" dirty="0" err="1"/>
              <a:t>Tr</a:t>
            </a:r>
            <a:r>
              <a:rPr lang="es-CO" sz="2000" b="1" dirty="0"/>
              <a:t>= </a:t>
            </a:r>
            <a:r>
              <a:rPr lang="es-CO" sz="2000" b="1" dirty="0" err="1"/>
              <a:t>Cc</a:t>
            </a:r>
            <a:r>
              <a:rPr lang="es-CO" sz="2000" b="1" dirty="0"/>
              <a:t>*Tm*Fr</a:t>
            </a:r>
          </a:p>
          <a:p>
            <a:pPr marL="285750" indent="-285750">
              <a:buFont typeface="Arial" panose="020B0604020202020204" pitchFamily="34" charset="0"/>
              <a:buChar char="•"/>
              <a:defRPr/>
            </a:pPr>
            <a:r>
              <a:rPr lang="es-CO" sz="2000" dirty="0"/>
              <a:t>Tarifa </a:t>
            </a:r>
            <a:r>
              <a:rPr lang="es-CO" sz="2000" dirty="0" smtClean="0"/>
              <a:t>mínima (2015)</a:t>
            </a:r>
            <a:endParaRPr lang="es-CO" sz="2000" dirty="0"/>
          </a:p>
        </p:txBody>
      </p:sp>
      <p:graphicFrame>
        <p:nvGraphicFramePr>
          <p:cNvPr id="2" name="Tabla 1"/>
          <p:cNvGraphicFramePr>
            <a:graphicFrameLocks noGrp="1"/>
          </p:cNvGraphicFramePr>
          <p:nvPr>
            <p:extLst>
              <p:ext uri="{D42A27DB-BD31-4B8C-83A1-F6EECF244321}">
                <p14:modId xmlns:p14="http://schemas.microsoft.com/office/powerpoint/2010/main" val="2020550874"/>
              </p:ext>
            </p:extLst>
          </p:nvPr>
        </p:nvGraphicFramePr>
        <p:xfrm>
          <a:off x="5366535" y="3748024"/>
          <a:ext cx="3215480" cy="1097280"/>
        </p:xfrm>
        <a:graphic>
          <a:graphicData uri="http://schemas.openxmlformats.org/drawingml/2006/table">
            <a:tbl>
              <a:tblPr firstRow="1" bandRow="1">
                <a:tableStyleId>{5C22544A-7EE6-4342-B048-85BDC9FD1C3A}</a:tableStyleId>
              </a:tblPr>
              <a:tblGrid>
                <a:gridCol w="1607740"/>
                <a:gridCol w="1607740"/>
              </a:tblGrid>
              <a:tr h="252459">
                <a:tc>
                  <a:txBody>
                    <a:bodyPr/>
                    <a:lstStyle/>
                    <a:p>
                      <a:pPr algn="ctr"/>
                      <a:r>
                        <a:rPr lang="es-CO" dirty="0" smtClean="0"/>
                        <a:t>Parámetro</a:t>
                      </a:r>
                      <a:endParaRPr lang="es-CO" dirty="0"/>
                    </a:p>
                  </a:txBody>
                  <a:tcPr/>
                </a:tc>
                <a:tc>
                  <a:txBody>
                    <a:bodyPr/>
                    <a:lstStyle/>
                    <a:p>
                      <a:pPr algn="ctr"/>
                      <a:r>
                        <a:rPr lang="es-CO" dirty="0" smtClean="0"/>
                        <a:t>Valor</a:t>
                      </a:r>
                      <a:r>
                        <a:rPr lang="es-CO" baseline="0" dirty="0" smtClean="0"/>
                        <a:t> ($)</a:t>
                      </a:r>
                      <a:endParaRPr lang="es-CO" dirty="0"/>
                    </a:p>
                  </a:txBody>
                  <a:tcPr/>
                </a:tc>
              </a:tr>
              <a:tr h="294621">
                <a:tc>
                  <a:txBody>
                    <a:bodyPr/>
                    <a:lstStyle/>
                    <a:p>
                      <a:pPr algn="ctr"/>
                      <a:r>
                        <a:rPr lang="es-CO" dirty="0" smtClean="0"/>
                        <a:t>DBO5</a:t>
                      </a:r>
                      <a:endParaRPr lang="es-CO" dirty="0"/>
                    </a:p>
                  </a:txBody>
                  <a:tcPr/>
                </a:tc>
                <a:tc>
                  <a:txBody>
                    <a:bodyPr/>
                    <a:lstStyle/>
                    <a:p>
                      <a:pPr algn="ctr"/>
                      <a:r>
                        <a:rPr lang="es-CO" dirty="0" smtClean="0"/>
                        <a:t>122,86</a:t>
                      </a:r>
                      <a:endParaRPr lang="es-CO" dirty="0"/>
                    </a:p>
                  </a:txBody>
                  <a:tcPr/>
                </a:tc>
              </a:tr>
              <a:tr h="294621">
                <a:tc>
                  <a:txBody>
                    <a:bodyPr/>
                    <a:lstStyle/>
                    <a:p>
                      <a:pPr algn="ctr"/>
                      <a:r>
                        <a:rPr lang="es-CO" dirty="0" smtClean="0"/>
                        <a:t>SST</a:t>
                      </a:r>
                      <a:endParaRPr lang="es-CO" dirty="0"/>
                    </a:p>
                  </a:txBody>
                  <a:tcPr/>
                </a:tc>
                <a:tc>
                  <a:txBody>
                    <a:bodyPr/>
                    <a:lstStyle/>
                    <a:p>
                      <a:pPr algn="ctr"/>
                      <a:r>
                        <a:rPr lang="es-CO" dirty="0" smtClean="0"/>
                        <a:t>52,54</a:t>
                      </a:r>
                      <a:endParaRPr lang="es-CO" dirty="0"/>
                    </a:p>
                  </a:txBody>
                  <a:tcPr/>
                </a:tc>
              </a:tr>
            </a:tbl>
          </a:graphicData>
        </a:graphic>
      </p:graphicFrame>
    </p:spTree>
    <p:extLst>
      <p:ext uri="{BB962C8B-B14F-4D97-AF65-F5344CB8AC3E}">
        <p14:creationId xmlns:p14="http://schemas.microsoft.com/office/powerpoint/2010/main" val="4182905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4224" y="312737"/>
            <a:ext cx="7200900" cy="1065213"/>
          </a:xfrm>
        </p:spPr>
        <p:txBody>
          <a:bodyPr rtlCol="0">
            <a:noAutofit/>
          </a:bodyPr>
          <a:lstStyle/>
          <a:p>
            <a:pPr eaLnBrk="1" fontAlgn="auto" hangingPunct="1">
              <a:spcAft>
                <a:spcPts val="0"/>
              </a:spcAft>
              <a:defRPr/>
            </a:pPr>
            <a:r>
              <a:rPr lang="es-CO" sz="1800" b="1" dirty="0" smtClean="0">
                <a:solidFill>
                  <a:schemeClr val="accent1">
                    <a:lumMod val="50000"/>
                  </a:schemeClr>
                </a:solidFill>
                <a:cs typeface="Arial" pitchFamily="34" charset="0"/>
              </a:rPr>
              <a:t>Metodología para el diseño, sustentación y evaluación de las propuestas de metas de cargas de DBO5 y SST </a:t>
            </a:r>
            <a:r>
              <a:rPr lang="es-CO" dirty="0">
                <a:solidFill>
                  <a:schemeClr val="accent6">
                    <a:lumMod val="75000"/>
                  </a:schemeClr>
                </a:solidFill>
                <a:cs typeface="Arial" pitchFamily="34" charset="0"/>
              </a:rPr>
              <a:t> -flujograma </a:t>
            </a:r>
            <a:r>
              <a:rPr lang="es-CO" sz="1800" b="1" dirty="0" smtClean="0">
                <a:solidFill>
                  <a:schemeClr val="accent6">
                    <a:lumMod val="75000"/>
                  </a:schemeClr>
                </a:solidFill>
                <a:cs typeface="Arial" pitchFamily="34" charset="0"/>
              </a:rPr>
              <a:t>de gestión-</a:t>
            </a:r>
            <a:r>
              <a:rPr lang="es-CO" sz="2400" dirty="0">
                <a:cs typeface="Arial" pitchFamily="34" charset="0"/>
              </a:rPr>
              <a:t/>
            </a:r>
            <a:br>
              <a:rPr lang="es-CO" sz="2400" dirty="0">
                <a:cs typeface="Arial" pitchFamily="34" charset="0"/>
              </a:rPr>
            </a:br>
            <a:endParaRPr lang="es-CO" sz="1800" b="1" dirty="0">
              <a:solidFill>
                <a:schemeClr val="accent3">
                  <a:lumMod val="50000"/>
                </a:schemeClr>
              </a:solidFill>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015529520"/>
              </p:ext>
            </p:extLst>
          </p:nvPr>
        </p:nvGraphicFramePr>
        <p:xfrm>
          <a:off x="495759" y="1377950"/>
          <a:ext cx="8325635" cy="4151349"/>
        </p:xfrm>
        <a:graphic>
          <a:graphicData uri="http://schemas.openxmlformats.org/drawingml/2006/table">
            <a:tbl>
              <a:tblPr firstRow="1" bandRow="1">
                <a:tableStyleId>{9D7B26C5-4107-4FEC-AEDC-1716B250A1EF}</a:tableStyleId>
              </a:tblPr>
              <a:tblGrid>
                <a:gridCol w="1720015"/>
                <a:gridCol w="1121750"/>
                <a:gridCol w="5483870"/>
              </a:tblGrid>
              <a:tr h="416211">
                <a:tc>
                  <a:txBody>
                    <a:bodyPr/>
                    <a:lstStyle/>
                    <a:p>
                      <a:pPr algn="ctr"/>
                      <a:r>
                        <a:rPr lang="es-CO" sz="1400" dirty="0" smtClean="0"/>
                        <a:t>Responsable</a:t>
                      </a:r>
                      <a:endParaRPr lang="es-CO" sz="1400" dirty="0"/>
                    </a:p>
                  </a:txBody>
                  <a:tcPr marL="91445" marR="91445" marT="45727" marB="45727"/>
                </a:tc>
                <a:tc>
                  <a:txBody>
                    <a:bodyPr/>
                    <a:lstStyle/>
                    <a:p>
                      <a:pPr algn="ctr"/>
                      <a:r>
                        <a:rPr lang="es-CO" sz="1400" dirty="0" smtClean="0"/>
                        <a:t>Flujo</a:t>
                      </a:r>
                      <a:endParaRPr lang="es-CO" sz="1400" dirty="0"/>
                    </a:p>
                  </a:txBody>
                  <a:tcPr marL="91445" marR="91445" marT="45727" marB="45727"/>
                </a:tc>
                <a:tc>
                  <a:txBody>
                    <a:bodyPr/>
                    <a:lstStyle/>
                    <a:p>
                      <a:pPr algn="ctr"/>
                      <a:r>
                        <a:rPr lang="es-CO" sz="1400" dirty="0" smtClean="0"/>
                        <a:t>Actividad</a:t>
                      </a:r>
                      <a:endParaRPr lang="es-CO" sz="1400" dirty="0"/>
                    </a:p>
                  </a:txBody>
                  <a:tcPr marL="91445" marR="91445" marT="45727" marB="45727"/>
                </a:tc>
              </a:tr>
              <a:tr h="452242">
                <a:tc>
                  <a:txBody>
                    <a:bodyPr/>
                    <a:lstStyle/>
                    <a:p>
                      <a:r>
                        <a:rPr lang="es-CO" sz="1400" dirty="0" smtClean="0"/>
                        <a:t>AMB</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Define objetivos  de calidad hídrica para el tramo receptor</a:t>
                      </a:r>
                      <a:endParaRPr lang="es-CO" sz="1400" dirty="0"/>
                    </a:p>
                  </a:txBody>
                  <a:tcPr marL="91445" marR="91445" marT="45727" marB="45727"/>
                </a:tc>
              </a:tr>
              <a:tr h="550647">
                <a:tc>
                  <a:txBody>
                    <a:bodyPr/>
                    <a:lstStyle/>
                    <a:p>
                      <a:r>
                        <a:rPr lang="es-CO" sz="1400" dirty="0" smtClean="0"/>
                        <a:t>El usuario generador de descargas líquidas</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Realiza el estudio de caudales y calidad de sus descargas puntuales</a:t>
                      </a:r>
                      <a:endParaRPr lang="es-CO" sz="1400" dirty="0"/>
                    </a:p>
                  </a:txBody>
                  <a:tcPr marL="91445" marR="91445" marT="45727" marB="45727"/>
                </a:tc>
              </a:tr>
              <a:tr h="550843">
                <a:tc>
                  <a:txBody>
                    <a:bodyPr/>
                    <a:lstStyle/>
                    <a:p>
                      <a:r>
                        <a:rPr lang="es-CO" sz="1400" dirty="0" smtClean="0"/>
                        <a:t>AMB</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Define metodología y formatos de cronograma para la presentación de propuestas de metas de cargas de DBO5 Y SST</a:t>
                      </a:r>
                      <a:endParaRPr lang="es-CO" sz="1400" dirty="0"/>
                    </a:p>
                  </a:txBody>
                  <a:tcPr marL="91445" marR="91445" marT="45727" marB="45727"/>
                </a:tc>
              </a:tr>
              <a:tr h="452242">
                <a:tc>
                  <a:txBody>
                    <a:bodyPr/>
                    <a:lstStyle/>
                    <a:p>
                      <a:r>
                        <a:rPr lang="es-CO" sz="1400" dirty="0" smtClean="0"/>
                        <a:t>El usuario</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Diligencia el formato de metas y cronograma</a:t>
                      </a:r>
                      <a:endParaRPr lang="es-CO" sz="1400" dirty="0"/>
                    </a:p>
                  </a:txBody>
                  <a:tcPr marL="91445" marR="91445" marT="45727" marB="45727"/>
                </a:tc>
              </a:tr>
              <a:tr h="638461">
                <a:tc>
                  <a:txBody>
                    <a:bodyPr/>
                    <a:lstStyle/>
                    <a:p>
                      <a:r>
                        <a:rPr lang="es-CO" sz="1400" dirty="0" smtClean="0"/>
                        <a:t>AMB</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Estructura y publica en la Web el proyecto de metas individuales, grupales y globales por tramos</a:t>
                      </a:r>
                      <a:endParaRPr lang="es-CO" sz="1400" dirty="0"/>
                    </a:p>
                  </a:txBody>
                  <a:tcPr marL="91445" marR="91445" marT="45727" marB="45727"/>
                </a:tc>
              </a:tr>
              <a:tr h="452242">
                <a:tc>
                  <a:txBody>
                    <a:bodyPr/>
                    <a:lstStyle/>
                    <a:p>
                      <a:r>
                        <a:rPr lang="es-CO" sz="1400" dirty="0" smtClean="0"/>
                        <a:t>El usuario</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Presenta observaciones al proyecto de metas de cargas 2015 - 2019</a:t>
                      </a:r>
                      <a:endParaRPr lang="es-CO" sz="1400" dirty="0"/>
                    </a:p>
                  </a:txBody>
                  <a:tcPr marL="91445" marR="91445" marT="45727" marB="45727"/>
                </a:tc>
              </a:tr>
              <a:tr h="638461">
                <a:tc>
                  <a:txBody>
                    <a:bodyPr/>
                    <a:lstStyle/>
                    <a:p>
                      <a:r>
                        <a:rPr lang="es-CO" sz="1400" dirty="0" smtClean="0"/>
                        <a:t>AMB</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Ajusta  y define mediante Acuerdo del consejo directivo el nuevo marco de metas e inicia la nueva facturación de la TR</a:t>
                      </a:r>
                      <a:endParaRPr lang="es-CO" sz="1400" dirty="0"/>
                    </a:p>
                  </a:txBody>
                  <a:tcPr marL="91445" marR="91445" marT="45727" marB="45727"/>
                </a:tc>
              </a:tr>
            </a:tbl>
          </a:graphicData>
        </a:graphic>
      </p:graphicFrame>
      <p:sp>
        <p:nvSpPr>
          <p:cNvPr id="5" name="4 Flecha derecha"/>
          <p:cNvSpPr/>
          <p:nvPr/>
        </p:nvSpPr>
        <p:spPr>
          <a:xfrm>
            <a:off x="2432050" y="2328909"/>
            <a:ext cx="647700" cy="360363"/>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6" name="5 Flecha derecha"/>
          <p:cNvSpPr/>
          <p:nvPr/>
        </p:nvSpPr>
        <p:spPr>
          <a:xfrm>
            <a:off x="2422525" y="2910192"/>
            <a:ext cx="647700" cy="36036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8" name="7 Flecha derecha"/>
          <p:cNvSpPr/>
          <p:nvPr/>
        </p:nvSpPr>
        <p:spPr>
          <a:xfrm>
            <a:off x="2460244" y="3873466"/>
            <a:ext cx="647700" cy="36036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0" name="9 Flecha derecha"/>
          <p:cNvSpPr/>
          <p:nvPr/>
        </p:nvSpPr>
        <p:spPr>
          <a:xfrm>
            <a:off x="2460244" y="4967349"/>
            <a:ext cx="647700" cy="36036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1" name="10 Flecha derecha"/>
          <p:cNvSpPr/>
          <p:nvPr/>
        </p:nvSpPr>
        <p:spPr>
          <a:xfrm>
            <a:off x="2446147" y="3385893"/>
            <a:ext cx="647700" cy="360363"/>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2" name="11 Flecha derecha"/>
          <p:cNvSpPr/>
          <p:nvPr/>
        </p:nvSpPr>
        <p:spPr>
          <a:xfrm>
            <a:off x="2460244" y="4464857"/>
            <a:ext cx="647700" cy="360363"/>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3" name="12 Flecha derecha"/>
          <p:cNvSpPr/>
          <p:nvPr/>
        </p:nvSpPr>
        <p:spPr>
          <a:xfrm>
            <a:off x="2432050" y="1831229"/>
            <a:ext cx="647700" cy="36036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Tree>
    <p:extLst>
      <p:ext uri="{BB962C8B-B14F-4D97-AF65-F5344CB8AC3E}">
        <p14:creationId xmlns:p14="http://schemas.microsoft.com/office/powerpoint/2010/main" val="4413452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4058" y="356500"/>
            <a:ext cx="7331630"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a:solidFill>
                  <a:schemeClr val="accent3">
                    <a:lumMod val="50000"/>
                  </a:schemeClr>
                </a:solidFill>
                <a:cs typeface="Arial" pitchFamily="34" charset="0"/>
              </a:rPr>
              <a:t/>
            </a:r>
            <a:br>
              <a:rPr lang="es-CO" sz="2000" b="1" dirty="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679628070"/>
              </p:ext>
            </p:extLst>
          </p:nvPr>
        </p:nvGraphicFramePr>
        <p:xfrm>
          <a:off x="539750" y="1894270"/>
          <a:ext cx="8135938" cy="3590932"/>
        </p:xfrm>
        <a:graphic>
          <a:graphicData uri="http://schemas.openxmlformats.org/drawingml/2006/table">
            <a:tbl>
              <a:tblPr firstRow="1" bandRow="1">
                <a:tableStyleId>{9D7B26C5-4107-4FEC-AEDC-1716B250A1EF}</a:tableStyleId>
              </a:tblPr>
              <a:tblGrid>
                <a:gridCol w="1223991"/>
                <a:gridCol w="6911947"/>
              </a:tblGrid>
              <a:tr h="579091">
                <a:tc>
                  <a:txBody>
                    <a:bodyPr/>
                    <a:lstStyle/>
                    <a:p>
                      <a:pPr algn="ctr"/>
                      <a:r>
                        <a:rPr lang="es-CO" sz="1600" dirty="0" smtClean="0"/>
                        <a:t>Paso</a:t>
                      </a:r>
                      <a:endParaRPr lang="es-CO" sz="1600" dirty="0"/>
                    </a:p>
                  </a:txBody>
                  <a:tcPr marL="91429" marR="91429" marT="45707" marB="457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t>Actividad</a:t>
                      </a:r>
                    </a:p>
                    <a:p>
                      <a:pPr algn="ctr"/>
                      <a:endParaRPr lang="es-CO" sz="1600" dirty="0"/>
                    </a:p>
                  </a:txBody>
                  <a:tcPr marL="91429" marR="91429" marT="45707" marB="45707"/>
                </a:tc>
              </a:tr>
              <a:tr h="579091">
                <a:tc>
                  <a:txBody>
                    <a:bodyPr/>
                    <a:lstStyle/>
                    <a:p>
                      <a:pPr algn="ctr"/>
                      <a:r>
                        <a:rPr lang="es-CO" sz="1600" dirty="0" smtClean="0"/>
                        <a:t>1.</a:t>
                      </a:r>
                      <a:endParaRPr lang="es-CO" sz="1600" dirty="0"/>
                    </a:p>
                  </a:txBody>
                  <a:tcPr marL="91429" marR="91429" marT="45707" marB="45707"/>
                </a:tc>
                <a:tc>
                  <a:txBody>
                    <a:bodyPr/>
                    <a:lstStyle/>
                    <a:p>
                      <a:r>
                        <a:rPr lang="es-CO" sz="1600" dirty="0" smtClean="0"/>
                        <a:t>Evaluación de objetivos de calidad de l</a:t>
                      </a:r>
                      <a:r>
                        <a:rPr lang="es-CO" sz="1600" baseline="0" dirty="0" smtClean="0"/>
                        <a:t> os cuerpos de agua </a:t>
                      </a:r>
                      <a:r>
                        <a:rPr lang="es-CO" sz="1600" dirty="0" smtClean="0"/>
                        <a:t>y simulación  de LIMITES PERMISIBLES</a:t>
                      </a:r>
                      <a:endParaRPr lang="es-CO" sz="1600" dirty="0"/>
                    </a:p>
                  </a:txBody>
                  <a:tcPr marL="91429" marR="91429" marT="45707" marB="45707"/>
                </a:tc>
              </a:tr>
              <a:tr h="370730">
                <a:tc>
                  <a:txBody>
                    <a:bodyPr/>
                    <a:lstStyle/>
                    <a:p>
                      <a:pPr algn="ctr"/>
                      <a:r>
                        <a:rPr lang="es-CO" sz="1600" dirty="0" smtClean="0"/>
                        <a:t>2.</a:t>
                      </a:r>
                      <a:endParaRPr lang="es-CO" sz="1600" dirty="0"/>
                    </a:p>
                  </a:txBody>
                  <a:tcPr marL="91429" marR="91429" marT="45707" marB="45707"/>
                </a:tc>
                <a:tc>
                  <a:txBody>
                    <a:bodyPr/>
                    <a:lstStyle/>
                    <a:p>
                      <a:r>
                        <a:rPr lang="es-CO" sz="1600" dirty="0" smtClean="0"/>
                        <a:t>Evaluación redes de alcantarillado</a:t>
                      </a:r>
                      <a:endParaRPr lang="es-CO" sz="1600" dirty="0"/>
                    </a:p>
                  </a:txBody>
                  <a:tcPr marL="91429" marR="91429" marT="45707" marB="45707"/>
                </a:tc>
              </a:tr>
              <a:tr h="370730">
                <a:tc>
                  <a:txBody>
                    <a:bodyPr/>
                    <a:lstStyle/>
                    <a:p>
                      <a:pPr algn="ctr"/>
                      <a:r>
                        <a:rPr lang="es-CO" sz="1600" dirty="0" smtClean="0"/>
                        <a:t>3.</a:t>
                      </a:r>
                      <a:endParaRPr lang="es-CO" sz="1600" dirty="0"/>
                    </a:p>
                  </a:txBody>
                  <a:tcPr marL="91429" marR="91429" marT="45707" marB="45707"/>
                </a:tc>
                <a:tc>
                  <a:txBody>
                    <a:bodyPr/>
                    <a:lstStyle/>
                    <a:p>
                      <a:r>
                        <a:rPr lang="es-CO" sz="1600" dirty="0" smtClean="0"/>
                        <a:t>Estudio de caudales</a:t>
                      </a:r>
                      <a:endParaRPr lang="es-CO" sz="1600" dirty="0"/>
                    </a:p>
                  </a:txBody>
                  <a:tcPr marL="91429" marR="91429" marT="45707" marB="45707"/>
                </a:tc>
              </a:tr>
              <a:tr h="370730">
                <a:tc>
                  <a:txBody>
                    <a:bodyPr/>
                    <a:lstStyle/>
                    <a:p>
                      <a:pPr algn="ctr"/>
                      <a:r>
                        <a:rPr lang="es-CO" sz="1600" dirty="0" smtClean="0"/>
                        <a:t>4.</a:t>
                      </a:r>
                      <a:endParaRPr lang="es-CO" sz="1600" dirty="0"/>
                    </a:p>
                  </a:txBody>
                  <a:tcPr marL="91429" marR="91429" marT="45707" marB="45707"/>
                </a:tc>
                <a:tc>
                  <a:txBody>
                    <a:bodyPr/>
                    <a:lstStyle/>
                    <a:p>
                      <a:r>
                        <a:rPr lang="es-CO" sz="1600" dirty="0" smtClean="0"/>
                        <a:t>Construye  líneas de flujos y caudales por proceso tipo  </a:t>
                      </a:r>
                      <a:endParaRPr lang="es-CO" sz="1600" dirty="0"/>
                    </a:p>
                  </a:txBody>
                  <a:tcPr marL="91429" marR="91429" marT="45707" marB="45707"/>
                </a:tc>
              </a:tr>
              <a:tr h="370730">
                <a:tc>
                  <a:txBody>
                    <a:bodyPr/>
                    <a:lstStyle/>
                    <a:p>
                      <a:pPr algn="ctr"/>
                      <a:r>
                        <a:rPr lang="es-CO" sz="1600" dirty="0" smtClean="0"/>
                        <a:t>5.</a:t>
                      </a:r>
                      <a:endParaRPr lang="es-CO" sz="1600" dirty="0"/>
                    </a:p>
                  </a:txBody>
                  <a:tcPr marL="91429" marR="91429" marT="45707" marB="45707"/>
                </a:tc>
                <a:tc>
                  <a:txBody>
                    <a:bodyPr/>
                    <a:lstStyle/>
                    <a:p>
                      <a:r>
                        <a:rPr lang="es-CO" sz="1600" dirty="0" smtClean="0"/>
                        <a:t>Diseña plan de muestreo de aguas residuales</a:t>
                      </a:r>
                      <a:endParaRPr lang="es-CO" sz="1600" dirty="0"/>
                    </a:p>
                  </a:txBody>
                  <a:tcPr marL="91429" marR="91429" marT="45707" marB="45707"/>
                </a:tc>
              </a:tr>
              <a:tr h="370730">
                <a:tc>
                  <a:txBody>
                    <a:bodyPr/>
                    <a:lstStyle/>
                    <a:p>
                      <a:pPr algn="ctr"/>
                      <a:r>
                        <a:rPr lang="es-CO" sz="1600" dirty="0" smtClean="0"/>
                        <a:t>6.</a:t>
                      </a:r>
                      <a:endParaRPr lang="es-CO" sz="1600" dirty="0"/>
                    </a:p>
                  </a:txBody>
                  <a:tcPr marL="91429" marR="91429" marT="45707" marB="45707"/>
                </a:tc>
                <a:tc>
                  <a:txBody>
                    <a:bodyPr/>
                    <a:lstStyle/>
                    <a:p>
                      <a:r>
                        <a:rPr lang="es-CO" sz="1600" dirty="0" smtClean="0"/>
                        <a:t>Procesa la información de caudales y calidad de aguas</a:t>
                      </a:r>
                      <a:endParaRPr lang="es-CO" sz="1600" dirty="0"/>
                    </a:p>
                  </a:txBody>
                  <a:tcPr marL="91429" marR="91429" marT="45707" marB="45707"/>
                </a:tc>
              </a:tr>
              <a:tr h="579091">
                <a:tc>
                  <a:txBody>
                    <a:bodyPr/>
                    <a:lstStyle/>
                    <a:p>
                      <a:pPr algn="ctr"/>
                      <a:r>
                        <a:rPr lang="es-CO" sz="1600" dirty="0" smtClean="0"/>
                        <a:t>7.</a:t>
                      </a:r>
                      <a:endParaRPr lang="es-CO" sz="1600" dirty="0"/>
                    </a:p>
                  </a:txBody>
                  <a:tcPr marL="91429" marR="91429" marT="45707" marB="45707"/>
                </a:tc>
                <a:tc>
                  <a:txBody>
                    <a:bodyPr/>
                    <a:lstStyle/>
                    <a:p>
                      <a:r>
                        <a:rPr lang="es-CO" sz="1600" dirty="0" smtClean="0"/>
                        <a:t>Diligencia formatos de sustentación de propuestas de metas de cargas y cronograma</a:t>
                      </a:r>
                      <a:endParaRPr lang="es-CO" sz="1600" dirty="0"/>
                    </a:p>
                  </a:txBody>
                  <a:tcPr marL="91429" marR="91429" marT="45707" marB="45707"/>
                </a:tc>
              </a:tr>
            </a:tbl>
          </a:graphicData>
        </a:graphic>
      </p:graphicFrame>
    </p:spTree>
    <p:extLst>
      <p:ext uri="{BB962C8B-B14F-4D97-AF65-F5344CB8AC3E}">
        <p14:creationId xmlns:p14="http://schemas.microsoft.com/office/powerpoint/2010/main" val="368834544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1890</TotalTime>
  <Words>2949</Words>
  <Application>Microsoft Office PowerPoint</Application>
  <PresentationFormat>Presentación en pantalla (4:3)</PresentationFormat>
  <Paragraphs>594</Paragraphs>
  <Slides>37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Tema de Office</vt:lpstr>
      <vt:lpstr>Documento</vt:lpstr>
      <vt:lpstr>Presentación de PowerPoint</vt:lpstr>
      <vt:lpstr>Presentación de PowerPoint</vt:lpstr>
      <vt:lpstr>Presentación de PowerPoint</vt:lpstr>
      <vt:lpstr>Presentación de PowerPoint</vt:lpstr>
      <vt:lpstr>Presentación de PowerPoint</vt:lpstr>
      <vt:lpstr>METODOLOGIA PARA EL DISEÑO, SUSTENTACION Y EVALUACION DE LAS PROPUESTAS DE METAS DE CARGAS DE DBO5 Y SST PARA EL QUINQUENIO 2015 - 2019</vt:lpstr>
      <vt:lpstr>Presentación de PowerPoint</vt:lpstr>
      <vt:lpstr>Metodología para el diseño, sustentación y evaluación de las propuestas de metas de cargas de DBO5 y SST  -flujograma de gestión- </vt:lpstr>
      <vt:lpstr>METODOLOGIA PARA EL DISEÑO, SUSTENTACION Y EVALUACION DE LAS PROPUESTAS DE METAS DE CARGAS DE DBO5 Y SST METODOLOGIA  PARA EL ESTUDIO DE CAUDALES Y CALIDAD DE DESCARGAS POR PARTE DEL USUARIO</vt:lpstr>
      <vt:lpstr>Presentación de PowerPoint</vt:lpstr>
      <vt:lpstr>METODOLOGIA PARA EL DISEÑO, SUSTENTACION Y EVALUACION DE LAS PROPUESTAS DE METAS DE CARGAS DE DBO5 Y SST ESTUDIO DE CAUDALES Y CALIDAD DE DESCARGAS POR PARTE DEL USUARIO</vt:lpstr>
      <vt:lpstr>METODOLOGIA PARA EL DISEÑO, SUSTENTACION Y EVALUACION DE LAS PROPUESTAS DE METAS DE CARGAS DE DBO5 Y SST  ESTUDIO DE CAUDALES Y CALIDAD DE DESCARGAS POR PARTE DEL USUARIO</vt:lpstr>
      <vt:lpstr>METODOLOGIA PARA EL DISEÑO, SUSTENTACION Y EVALUACION DE LAS PROPUESTAS DE METAS DE CARGAS DE DBO5 Y SST METODOLOGIA  PARA EL ESTUDIO DE CAUDALES Y CALIDAD DE DESCARGAS POR PARTE DEL USUARIO</vt:lpstr>
      <vt:lpstr>Presentación de PowerPoint</vt:lpstr>
      <vt:lpstr>Presentación de PowerPoint</vt:lpstr>
      <vt:lpstr>Presentación de PowerPoint</vt:lpstr>
      <vt:lpstr>Perfiles de calidad – Objetivos de calidad: SOPORTE PARA ESTABLECER EL NCA</vt:lpstr>
      <vt:lpstr>METODOLOGIA PARA EL DISEÑO, SUSTENTACION Y EVALUACION DE LAS PROPUESTAS DE METAS DE CARGAS DE DBO5 Y SST  ESTUDIO DE REDES</vt:lpstr>
      <vt:lpstr>METODOLOGIA PARA EL DISEÑO, SUSTENTACION Y EVALUACION DE LAS PROPUESTAS DE METAS DE CARGAS DE DBO5 Y SST  ESTUDIO DE COMPORTAMIENTO DE FLUJOS DE AGUAS RESIDUALES</vt:lpstr>
      <vt:lpstr>METODOLOGIA PARA EL DISEÑO, SUSTENTACION Y EVALUACION DE LAS PROPUESTAS DE METAS DE CARGAS DE DBO5 Y SST  GRAFICOS DE LINEAS DE FLUJO Y NIVELES</vt:lpstr>
      <vt:lpstr>METODOLOGIA PARA EL DISEÑO, SUSTENTACION Y EVALUACION DE LAS PROPUESTAS DE METAS DE CARGAS DE DBO5 Y SST METODOLOGIA  PARA EL ESTUDIO DE CAUDALES Y CALIDAD DE DESCARGAS POR PARTE DEL USUARIO</vt:lpstr>
      <vt:lpstr>METODOLOGIA PARA EL DISEÑO, SUSTENTACION Y EVALUACION DE LAS PROPUESTAS DE METAS DE CARGAS DE DBO5 Y SST METODOLOGIA  PARA EL ESTUDIO DE CAUDALES Y CALIDAD DE DESCARGAS POR PARTE DEL USUARIO</vt:lpstr>
      <vt:lpstr>¿Cómo y a quien se le entregan las propuestas?  Se debe entregar documento físico y magnético con la propuesta de metas y los respectivos soportes Contacto institucional- AMB Radicados : Marta Isabel Sánchez Isabel.sanchez@amb.gov.co  La propuesta debe ir refrendada con la firma del representante legal o el apoderado FECHA: XXXXX de 2015</vt:lpstr>
      <vt:lpstr>METODOLOGIA PARA LA EVALUACION DE LAS PROPUESTAS DE METAS</vt:lpstr>
      <vt:lpstr>FACTORES Y VARIABLES PARA LA EVALUACION</vt:lpstr>
      <vt:lpstr>Presentación de PowerPoint</vt:lpstr>
      <vt:lpstr>Presentación de PowerPoint</vt:lpstr>
      <vt:lpstr>ODC POR CUENCAS  Y TRAMOS EN AMB</vt:lpstr>
      <vt:lpstr>ODC Y CLASIFICACION DEL RECURSO HÍDRICO</vt:lpstr>
      <vt:lpstr>ODC CUERPOS DE AGUA : CLASE I</vt:lpstr>
      <vt:lpstr>ODC CUERPOS DE AGUA : CLASE II</vt:lpstr>
      <vt:lpstr>Presentación de PowerPoint</vt:lpstr>
      <vt:lpstr>PERFILES DE CALIDAD: ESTADO ACTUAL DEL RECURSO FRENTE A LOS OBJETIVOS DE CALIDAD (Objetivos Corto y Mediano Plazo) </vt:lpstr>
      <vt:lpstr>LIENA BASE DE USUARIO Y CARGAS A SER REVISADA POR LOS USUARIOS EN LA CONSULTA (Ver documento de soporte)</vt:lpstr>
      <vt:lpstr>LINEA BASE</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Sony</cp:lastModifiedBy>
  <cp:revision>50</cp:revision>
  <dcterms:created xsi:type="dcterms:W3CDTF">2014-05-15T18:34:41Z</dcterms:created>
  <dcterms:modified xsi:type="dcterms:W3CDTF">2015-04-07T15:42:26Z</dcterms:modified>
</cp:coreProperties>
</file>