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9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0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1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60" r:id="rId2"/>
    <p:sldId id="257" r:id="rId3"/>
    <p:sldId id="286" r:id="rId4"/>
    <p:sldId id="300" r:id="rId5"/>
    <p:sldId id="287" r:id="rId6"/>
    <p:sldId id="288" r:id="rId7"/>
    <p:sldId id="290" r:id="rId8"/>
    <p:sldId id="291" r:id="rId9"/>
    <p:sldId id="292" r:id="rId10"/>
    <p:sldId id="293" r:id="rId11"/>
    <p:sldId id="301" r:id="rId12"/>
    <p:sldId id="302" r:id="rId13"/>
    <p:sldId id="295" r:id="rId14"/>
    <p:sldId id="296" r:id="rId15"/>
    <p:sldId id="298" r:id="rId16"/>
    <p:sldId id="297" r:id="rId17"/>
    <p:sldId id="299" r:id="rId18"/>
    <p:sldId id="303" r:id="rId19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97" autoAdjust="0"/>
    <p:restoredTop sz="94660"/>
  </p:normalViewPr>
  <p:slideViewPr>
    <p:cSldViewPr snapToGrid="0">
      <p:cViewPr varScale="1">
        <p:scale>
          <a:sx n="53" d="100"/>
          <a:sy n="53" d="100"/>
        </p:scale>
        <p:origin x="121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3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 sz="13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CLASIFICACIÓN</a:t>
            </a:r>
            <a:r>
              <a:rPr lang="es-CO" sz="1300" baseline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CORRESPONDENCIA RECIBIDA AMB</a:t>
            </a:r>
            <a:endParaRPr lang="es-CO" sz="13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8451473381097357E-3"/>
          <c:y val="0.18645430347579806"/>
          <c:w val="0.89703271721159838"/>
          <c:h val="0.71983388535606874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3918-4155-8405-E9668BE9570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3918-4155-8405-E9668BE9570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3918-4155-8405-E9668BE9570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3918-4155-8405-E9668BE9570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1E07-4903-8F1D-B5F96E8EB60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2E2D-4DA2-97A2-67ABC18DACC2}"/>
              </c:ext>
            </c:extLst>
          </c:dPt>
          <c:dLbls>
            <c:dLbl>
              <c:idx val="0"/>
              <c:layout>
                <c:manualLayout>
                  <c:x val="4.7286799540588419E-2"/>
                  <c:y val="9.3837230897061419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Segoe UI" panose="020B0502040204020203" pitchFamily="34" charset="0"/>
                      <a:ea typeface="Segoe UI" panose="020B0502040204020203" pitchFamily="34" charset="0"/>
                      <a:cs typeface="Segoe UI" panose="020B0502040204020203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770746059884941"/>
                      <c:h val="0.1953810336624325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918-4155-8405-E9668BE95709}"/>
                </c:ext>
              </c:extLst>
            </c:dLbl>
            <c:dLbl>
              <c:idx val="1"/>
              <c:layout>
                <c:manualLayout>
                  <c:x val="0.23920865850089132"/>
                  <c:y val="-7.1659510119790007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Segoe UI" panose="020B0502040204020203" pitchFamily="34" charset="0"/>
                      <a:ea typeface="Segoe UI" panose="020B0502040204020203" pitchFamily="34" charset="0"/>
                      <a:cs typeface="Segoe UI" panose="020B0502040204020203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918-4155-8405-E9668BE95709}"/>
                </c:ext>
              </c:extLst>
            </c:dLbl>
            <c:dLbl>
              <c:idx val="2"/>
              <c:layout>
                <c:manualLayout>
                  <c:x val="1.5388958185820914E-2"/>
                  <c:y val="0.3079888920334997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Segoe UI" panose="020B0502040204020203" pitchFamily="34" charset="0"/>
                      <a:ea typeface="Segoe UI" panose="020B0502040204020203" pitchFamily="34" charset="0"/>
                      <a:cs typeface="Segoe UI" panose="020B0502040204020203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918-4155-8405-E9668BE95709}"/>
                </c:ext>
              </c:extLst>
            </c:dLbl>
            <c:dLbl>
              <c:idx val="3"/>
              <c:layout>
                <c:manualLayout>
                  <c:x val="1.6919576373659155E-3"/>
                  <c:y val="-0.20017726299871738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Segoe UI" panose="020B0502040204020203" pitchFamily="34" charset="0"/>
                      <a:ea typeface="Segoe UI" panose="020B0502040204020203" pitchFamily="34" charset="0"/>
                      <a:cs typeface="Segoe UI" panose="020B0502040204020203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310772486910807"/>
                      <c:h val="0.2895833333333333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3918-4155-8405-E9668BE95709}"/>
                </c:ext>
              </c:extLst>
            </c:dLbl>
            <c:dLbl>
              <c:idx val="4"/>
              <c:layout>
                <c:manualLayout>
                  <c:x val="0.1573741174347969"/>
                  <c:y val="-9.8060382269186147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Segoe UI" panose="020B0502040204020203" pitchFamily="34" charset="0"/>
                      <a:ea typeface="Segoe UI" panose="020B0502040204020203" pitchFamily="34" charset="0"/>
                      <a:cs typeface="Segoe UI" panose="020B0502040204020203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E07-4903-8F1D-B5F96E8EB601}"/>
                </c:ext>
              </c:extLst>
            </c:dLbl>
            <c:dLbl>
              <c:idx val="5"/>
              <c:layout>
                <c:manualLayout>
                  <c:x val="0.35968382245213509"/>
                  <c:y val="1.0875656167979003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Segoe UI" panose="020B0502040204020203" pitchFamily="34" charset="0"/>
                      <a:ea typeface="Segoe UI" panose="020B0502040204020203" pitchFamily="34" charset="0"/>
                      <a:cs typeface="Segoe UI" panose="020B0502040204020203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E2D-4DA2-97A2-67ABC18DACC2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spc="0" baseline="0">
                    <a:solidFill>
                      <a:schemeClr val="accent1"/>
                    </a:solidFill>
                    <a:latin typeface="Segoe UI" panose="020B0502040204020203" pitchFamily="34" charset="0"/>
                    <a:ea typeface="Segoe UI" panose="020B0502040204020203" pitchFamily="34" charset="0"/>
                    <a:cs typeface="Segoe UI" panose="020B0502040204020203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'Derechos de peticion'!$A$3:$A$8</c:f>
              <c:strCache>
                <c:ptCount val="6"/>
                <c:pt idx="0">
                  <c:v>Derechos de petición</c:v>
                </c:pt>
                <c:pt idx="1">
                  <c:v>Informativo</c:v>
                </c:pt>
                <c:pt idx="2">
                  <c:v>Procesos licitatorios</c:v>
                </c:pt>
                <c:pt idx="3">
                  <c:v>Otros</c:v>
                </c:pt>
                <c:pt idx="4">
                  <c:v>Trámites</c:v>
                </c:pt>
                <c:pt idx="5">
                  <c:v>Urgentes</c:v>
                </c:pt>
              </c:strCache>
            </c:strRef>
          </c:cat>
          <c:val>
            <c:numRef>
              <c:f>'Derechos de peticion'!$B$3:$B$8</c:f>
              <c:numCache>
                <c:formatCode>General</c:formatCode>
                <c:ptCount val="6"/>
                <c:pt idx="0">
                  <c:v>922</c:v>
                </c:pt>
                <c:pt idx="1">
                  <c:v>2200</c:v>
                </c:pt>
                <c:pt idx="2">
                  <c:v>112</c:v>
                </c:pt>
                <c:pt idx="3">
                  <c:v>44</c:v>
                </c:pt>
                <c:pt idx="4">
                  <c:v>890</c:v>
                </c:pt>
                <c:pt idx="5">
                  <c:v>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918-4155-8405-E9668BE95709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A-3918-4155-8405-E9668BE9570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C-3918-4155-8405-E9668BE9570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E-3918-4155-8405-E9668BE9570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3918-4155-8405-E9668BE9570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1-1E07-4903-8F1D-B5F96E8EB60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7-2E2D-4DA2-97A2-67ABC18DACC2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A-3918-4155-8405-E9668BE95709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C-3918-4155-8405-E9668BE95709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E-3918-4155-8405-E9668BE95709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0-3918-4155-8405-E9668BE95709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1-1E07-4903-8F1D-B5F96E8EB601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7-2E2D-4DA2-97A2-67ABC18DACC2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'Derechos de peticion'!$A$3:$A$8</c:f>
              <c:strCache>
                <c:ptCount val="6"/>
                <c:pt idx="0">
                  <c:v>Derechos de petición</c:v>
                </c:pt>
                <c:pt idx="1">
                  <c:v>Informativo</c:v>
                </c:pt>
                <c:pt idx="2">
                  <c:v>Procesos licitatorios</c:v>
                </c:pt>
                <c:pt idx="3">
                  <c:v>Otros</c:v>
                </c:pt>
                <c:pt idx="4">
                  <c:v>Trámites</c:v>
                </c:pt>
                <c:pt idx="5">
                  <c:v>Urgentes</c:v>
                </c:pt>
              </c:strCache>
            </c:strRef>
          </c:cat>
          <c:val>
            <c:numRef>
              <c:f>'Derechos de peticion'!$G$3:$G$8</c:f>
              <c:numCache>
                <c:formatCode>General</c:formatCode>
                <c:ptCount val="6"/>
                <c:pt idx="0" formatCode="0.00">
                  <c:v>21.745283018867926</c:v>
                </c:pt>
                <c:pt idx="2" formatCode="0.00">
                  <c:v>2.6415094339622645</c:v>
                </c:pt>
                <c:pt idx="3" formatCode="0.00">
                  <c:v>1.0377358490566038</c:v>
                </c:pt>
                <c:pt idx="5" formatCode="0.00">
                  <c:v>1.6273584905660377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3918-4155-8405-E9668BE95709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35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CORRESPONDENCIA SUBDIRECCIÓN DE TRANSPORTE METROPOLITANO</a:t>
            </a:r>
          </a:p>
        </c:rich>
      </c:tx>
      <c:layout>
        <c:manualLayout>
          <c:xMode val="edge"/>
          <c:yMode val="edge"/>
          <c:x val="0.13940402761848217"/>
          <c:y val="3.458498292808992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900548158947141E-2"/>
          <c:y val="0.27076038489001159"/>
          <c:w val="0.80343883809358918"/>
          <c:h val="0.49663381910256599"/>
        </c:manualLayout>
      </c:layout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# de oficios recibidos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D2C9-4894-8BEF-C4356B0F27E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D2C9-4894-8BEF-C4356B0F27E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D2C9-4894-8BEF-C4356B0F27E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D2C9-4894-8BEF-C4356B0F27EA}"/>
              </c:ext>
            </c:extLst>
          </c:dPt>
          <c:dLbls>
            <c:dLbl>
              <c:idx val="0"/>
              <c:layout>
                <c:manualLayout>
                  <c:x val="-2.9275099363734135E-2"/>
                  <c:y val="-1.7293853077546067E-3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Segoe UI" panose="020B0502040204020203" pitchFamily="34" charset="0"/>
                      <a:ea typeface="Segoe UI" panose="020B0502040204020203" pitchFamily="34" charset="0"/>
                      <a:cs typeface="Segoe UI" panose="020B0502040204020203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8874079166220582"/>
                      <c:h val="0.135486806782142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2C9-4894-8BEF-C4356B0F27EA}"/>
                </c:ext>
              </c:extLst>
            </c:dLbl>
            <c:dLbl>
              <c:idx val="1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Segoe UI" panose="020B0502040204020203" pitchFamily="34" charset="0"/>
                      <a:ea typeface="Segoe UI" panose="020B0502040204020203" pitchFamily="34" charset="0"/>
                      <a:cs typeface="Segoe UI" panose="020B0502040204020203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D2C9-4894-8BEF-C4356B0F27EA}"/>
                </c:ext>
              </c:extLst>
            </c:dLbl>
            <c:dLbl>
              <c:idx val="2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Segoe UI" panose="020B0502040204020203" pitchFamily="34" charset="0"/>
                      <a:ea typeface="Segoe UI" panose="020B0502040204020203" pitchFamily="34" charset="0"/>
                      <a:cs typeface="Segoe UI" panose="020B0502040204020203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D2C9-4894-8BEF-C4356B0F27EA}"/>
                </c:ext>
              </c:extLst>
            </c:dLbl>
            <c:dLbl>
              <c:idx val="3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Segoe UI" panose="020B0502040204020203" pitchFamily="34" charset="0"/>
                      <a:ea typeface="Segoe UI" panose="020B0502040204020203" pitchFamily="34" charset="0"/>
                      <a:cs typeface="Segoe UI" panose="020B0502040204020203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7-D2C9-4894-8BEF-C4356B0F27EA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spc="0" baseline="0">
                    <a:solidFill>
                      <a:schemeClr val="accent1"/>
                    </a:solidFill>
                    <a:latin typeface="Segoe UI" panose="020B0502040204020203" pitchFamily="34" charset="0"/>
                    <a:ea typeface="Segoe UI" panose="020B0502040204020203" pitchFamily="34" charset="0"/>
                    <a:cs typeface="Segoe UI" panose="020B0502040204020203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Hoja1!$A$2:$A$5</c:f>
              <c:strCache>
                <c:ptCount val="4"/>
                <c:pt idx="0">
                  <c:v>Derechos de petición</c:v>
                </c:pt>
                <c:pt idx="1">
                  <c:v>Informativo</c:v>
                </c:pt>
                <c:pt idx="2">
                  <c:v>Trámite</c:v>
                </c:pt>
                <c:pt idx="3">
                  <c:v>Trámite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141</c:v>
                </c:pt>
                <c:pt idx="1">
                  <c:v>386</c:v>
                </c:pt>
                <c:pt idx="2">
                  <c:v>714</c:v>
                </c:pt>
                <c:pt idx="3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50-4680-BA6D-4FAEDA6EC808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pPr>
            <a:r>
              <a:rPr lang="en-US" sz="135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DERECHOS DE PETICIÓN POR MODALIDAD</a:t>
            </a:r>
          </a:p>
        </c:rich>
      </c:tx>
      <c:layout>
        <c:manualLayout>
          <c:xMode val="edge"/>
          <c:yMode val="edge"/>
          <c:x val="0.18899277714985505"/>
          <c:y val="8.9183001061037632E-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defRPr>
          </a:pPr>
          <a:endParaRPr lang="es-CO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# de oficios recibidos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FEB1-4C87-ADC0-90611C078AB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FEB1-4C87-ADC0-90611C078AB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FEB1-4C87-ADC0-90611C078AB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127C-404E-96E1-CCBD808A3E44}"/>
              </c:ext>
            </c:extLst>
          </c:dPt>
          <c:dLbls>
            <c:dLbl>
              <c:idx val="0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Segoe UI" panose="020B0502040204020203" pitchFamily="34" charset="0"/>
                      <a:ea typeface="Segoe UI" panose="020B0502040204020203" pitchFamily="34" charset="0"/>
                      <a:cs typeface="Segoe UI" panose="020B0502040204020203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FEB1-4C87-ADC0-90611C078AB7}"/>
                </c:ext>
              </c:extLst>
            </c:dLbl>
            <c:dLbl>
              <c:idx val="1"/>
              <c:layout>
                <c:manualLayout>
                  <c:x val="0.30592113186933584"/>
                  <c:y val="3.4448814892955055E-3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Segoe UI" panose="020B0502040204020203" pitchFamily="34" charset="0"/>
                      <a:ea typeface="Segoe UI" panose="020B0502040204020203" pitchFamily="34" charset="0"/>
                      <a:cs typeface="Segoe UI" panose="020B0502040204020203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EB1-4C87-ADC0-90611C078AB7}"/>
                </c:ext>
              </c:extLst>
            </c:dLbl>
            <c:dLbl>
              <c:idx val="2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Segoe UI" panose="020B0502040204020203" pitchFamily="34" charset="0"/>
                      <a:ea typeface="Segoe UI" panose="020B0502040204020203" pitchFamily="34" charset="0"/>
                      <a:cs typeface="Segoe UI" panose="020B0502040204020203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FEB1-4C87-ADC0-90611C078AB7}"/>
                </c:ext>
              </c:extLst>
            </c:dLbl>
            <c:dLbl>
              <c:idx val="3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Segoe UI" panose="020B0502040204020203" pitchFamily="34" charset="0"/>
                      <a:ea typeface="Segoe UI" panose="020B0502040204020203" pitchFamily="34" charset="0"/>
                      <a:cs typeface="Segoe UI" panose="020B0502040204020203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7-127C-404E-96E1-CCBD808A3E44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spc="0" baseline="0">
                    <a:solidFill>
                      <a:schemeClr val="accent1"/>
                    </a:solidFill>
                    <a:latin typeface="Segoe UI" panose="020B0502040204020203" pitchFamily="34" charset="0"/>
                    <a:ea typeface="Segoe UI" panose="020B0502040204020203" pitchFamily="34" charset="0"/>
                    <a:cs typeface="Segoe UI" panose="020B0502040204020203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Hoja1!$A$2:$A$5</c:f>
              <c:strCache>
                <c:ptCount val="2"/>
                <c:pt idx="0">
                  <c:v>DP Generales</c:v>
                </c:pt>
                <c:pt idx="1">
                  <c:v>Dp de otras entidades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136</c:v>
                </c:pt>
                <c:pt idx="1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EB1-4C87-ADC0-90611C078AB7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35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CANALES DE ATENCIÓN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27531755275503356"/>
          <c:w val="0.9217479612179087"/>
          <c:h val="0.72374812152903489"/>
        </c:manualLayout>
      </c:layout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CANALES DE ATENCIÓN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4-4BCF-4CC6-A2F3-4CAC62CF112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4BCF-4CC6-A2F3-4CAC62CF112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4BCF-4CC6-A2F3-4CAC62CF112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4BCF-4CC6-A2F3-4CAC62CF112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4BCF-4CC6-A2F3-4CAC62CF1121}"/>
              </c:ext>
            </c:extLst>
          </c:dPt>
          <c:dLbls>
            <c:dLbl>
              <c:idx val="0"/>
              <c:layout>
                <c:manualLayout>
                  <c:x val="0.12940141293533786"/>
                  <c:y val="-5.3260849052223627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Segoe UI" panose="020B0502040204020203" pitchFamily="34" charset="0"/>
                      <a:ea typeface="Segoe UI" panose="020B0502040204020203" pitchFamily="34" charset="0"/>
                      <a:cs typeface="Segoe UI" panose="020B0502040204020203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BCF-4CC6-A2F3-4CAC62CF1121}"/>
                </c:ext>
              </c:extLst>
            </c:dLbl>
            <c:dLbl>
              <c:idx val="1"/>
              <c:layout>
                <c:manualLayout>
                  <c:x val="-6.1619720445398986E-3"/>
                  <c:y val="7.5226271146282525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Segoe UI" panose="020B0502040204020203" pitchFamily="34" charset="0"/>
                      <a:ea typeface="Segoe UI" panose="020B0502040204020203" pitchFamily="34" charset="0"/>
                      <a:cs typeface="Segoe UI" panose="020B0502040204020203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BCF-4CC6-A2F3-4CAC62CF1121}"/>
                </c:ext>
              </c:extLst>
            </c:dLbl>
            <c:dLbl>
              <c:idx val="2"/>
              <c:layout>
                <c:manualLayout>
                  <c:x val="-3.389087236058265E-2"/>
                  <c:y val="-9.9068012826249024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Segoe UI" panose="020B0502040204020203" pitchFamily="34" charset="0"/>
                      <a:ea typeface="Segoe UI" panose="020B0502040204020203" pitchFamily="34" charset="0"/>
                      <a:cs typeface="Segoe UI" panose="020B0502040204020203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832303628989116"/>
                      <c:h val="0.1670107393062098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4BCF-4CC6-A2F3-4CAC62CF1121}"/>
                </c:ext>
              </c:extLst>
            </c:dLbl>
            <c:dLbl>
              <c:idx val="3"/>
              <c:layout>
                <c:manualLayout>
                  <c:x val="0.19987739131215307"/>
                  <c:y val="-1.8711794531583188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Segoe UI" panose="020B0502040204020203" pitchFamily="34" charset="0"/>
                      <a:ea typeface="Segoe UI" panose="020B0502040204020203" pitchFamily="34" charset="0"/>
                      <a:cs typeface="Segoe UI" panose="020B0502040204020203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26092498856509"/>
                      <c:h val="0.1519455936532718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4BCF-4CC6-A2F3-4CAC62CF1121}"/>
                </c:ext>
              </c:extLst>
            </c:dLbl>
            <c:dLbl>
              <c:idx val="4"/>
              <c:layout>
                <c:manualLayout>
                  <c:x val="0.40922044043132533"/>
                  <c:y val="4.1847660192188371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Segoe UI" panose="020B0502040204020203" pitchFamily="34" charset="0"/>
                      <a:ea typeface="Segoe UI" panose="020B0502040204020203" pitchFamily="34" charset="0"/>
                      <a:cs typeface="Segoe UI" panose="020B0502040204020203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992389825366798"/>
                      <c:h val="0.1967038783663597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BCF-4CC6-A2F3-4CAC62CF1121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spc="0" baseline="0">
                    <a:solidFill>
                      <a:schemeClr val="accent1"/>
                    </a:solidFill>
                    <a:latin typeface="Segoe UI" panose="020B0502040204020203" pitchFamily="34" charset="0"/>
                    <a:ea typeface="Segoe UI" panose="020B0502040204020203" pitchFamily="34" charset="0"/>
                    <a:cs typeface="Segoe UI" panose="020B0502040204020203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Hoja1!$A$2:$A$6</c:f>
              <c:strCache>
                <c:ptCount val="4"/>
                <c:pt idx="0">
                  <c:v>Presencial</c:v>
                </c:pt>
                <c:pt idx="1">
                  <c:v>Sitio Web</c:v>
                </c:pt>
                <c:pt idx="2">
                  <c:v>Correo postal</c:v>
                </c:pt>
                <c:pt idx="3">
                  <c:v>Correo electrónico</c:v>
                </c:pt>
              </c:strCache>
            </c:strRef>
          </c:cat>
          <c:val>
            <c:numRef>
              <c:f>Hoja1!$B$2:$B$6</c:f>
              <c:numCache>
                <c:formatCode>General</c:formatCode>
                <c:ptCount val="5"/>
                <c:pt idx="0">
                  <c:v>3682</c:v>
                </c:pt>
                <c:pt idx="1">
                  <c:v>2</c:v>
                </c:pt>
                <c:pt idx="2">
                  <c:v>239</c:v>
                </c:pt>
                <c:pt idx="3">
                  <c:v>314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CF-4CC6-A2F3-4CAC62CF1121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300" dirty="0" err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derECHOS</a:t>
            </a:r>
            <a:r>
              <a:rPr lang="en-US" sz="13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DE PETICIÓN RECIBIDOS POR MODALIDAD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3A87-4C95-9AAF-9B59AF13A52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3A87-4C95-9AAF-9B59AF13A52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3A87-4C95-9AAF-9B59AF13A522}"/>
              </c:ext>
            </c:extLst>
          </c:dPt>
          <c:dLbls>
            <c:dLbl>
              <c:idx val="0"/>
              <c:layout>
                <c:manualLayout>
                  <c:x val="0.29166666666666669"/>
                  <c:y val="-1.3888888888889058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Segoe UI" panose="020B0502040204020203" pitchFamily="34" charset="0"/>
                      <a:ea typeface="Segoe UI" panose="020B0502040204020203" pitchFamily="34" charset="0"/>
                      <a:cs typeface="Segoe UI" panose="020B0502040204020203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A87-4C95-9AAF-9B59AF13A522}"/>
                </c:ext>
              </c:extLst>
            </c:dLbl>
            <c:dLbl>
              <c:idx val="1"/>
              <c:layout>
                <c:manualLayout>
                  <c:x val="-0.22544025936182899"/>
                  <c:y val="8.7272216990140428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Segoe UI" panose="020B0502040204020203" pitchFamily="34" charset="0"/>
                      <a:ea typeface="Segoe UI" panose="020B0502040204020203" pitchFamily="34" charset="0"/>
                      <a:cs typeface="Segoe UI" panose="020B0502040204020203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128804415768982"/>
                      <c:h val="0.3223783372149388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3A87-4C95-9AAF-9B59AF13A522}"/>
                </c:ext>
              </c:extLst>
            </c:dLbl>
            <c:dLbl>
              <c:idx val="2"/>
              <c:layout>
                <c:manualLayout>
                  <c:x val="0.29722222222222222"/>
                  <c:y val="5.0925925925925923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Segoe UI" panose="020B0502040204020203" pitchFamily="34" charset="0"/>
                      <a:ea typeface="Segoe UI" panose="020B0502040204020203" pitchFamily="34" charset="0"/>
                      <a:cs typeface="Segoe UI" panose="020B0502040204020203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A87-4C95-9AAF-9B59AF13A522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spc="0" baseline="0">
                    <a:solidFill>
                      <a:schemeClr val="accent1"/>
                    </a:solidFill>
                    <a:latin typeface="Segoe UI" panose="020B0502040204020203" pitchFamily="34" charset="0"/>
                    <a:ea typeface="Segoe UI" panose="020B0502040204020203" pitchFamily="34" charset="0"/>
                    <a:cs typeface="Segoe UI" panose="020B0502040204020203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'Derechos de peticion'!$A$22:$A$24</c:f>
              <c:strCache>
                <c:ptCount val="3"/>
                <c:pt idx="0">
                  <c:v>Derechos de petición con vencimiento 15 dias </c:v>
                </c:pt>
                <c:pt idx="1">
                  <c:v>Derechos de petición con vencimiento 10 dias </c:v>
                </c:pt>
                <c:pt idx="2">
                  <c:v>Derechos de petición con vencimiento 30 dias </c:v>
                </c:pt>
              </c:strCache>
            </c:strRef>
          </c:cat>
          <c:val>
            <c:numRef>
              <c:f>'Derechos de peticion'!$B$22:$B$24</c:f>
              <c:numCache>
                <c:formatCode>General</c:formatCode>
                <c:ptCount val="3"/>
                <c:pt idx="0">
                  <c:v>905</c:v>
                </c:pt>
                <c:pt idx="1">
                  <c:v>11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A87-4C95-9AAF-9B59AF13A522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35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CORRESPONDENCIA</a:t>
            </a:r>
            <a:r>
              <a:rPr lang="en-US" sz="1350" b="1" baseline="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SUBDIRECCIÓN ADMINISTRATIVA Y FINANCIERA</a:t>
            </a:r>
            <a:endParaRPr lang="en-US" sz="1350" b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c:rich>
      </c:tx>
      <c:layout>
        <c:manualLayout>
          <c:xMode val="edge"/>
          <c:yMode val="edge"/>
          <c:x val="0.13940402761848217"/>
          <c:y val="3.458498292808992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900548158947141E-2"/>
          <c:y val="0.27076038489001159"/>
          <c:w val="0.80343883809358918"/>
          <c:h val="0.49663381910256599"/>
        </c:manualLayout>
      </c:layout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# de oficios recibidos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099-4F3B-8BE8-53EE0544007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9099-4F3B-8BE8-53EE0544007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9099-4F3B-8BE8-53EE0544007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9099-4F3B-8BE8-53EE0544007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Hoja1!$A$2:$A$5</c:f>
              <c:strCache>
                <c:ptCount val="4"/>
                <c:pt idx="0">
                  <c:v>Derechos de petición</c:v>
                </c:pt>
                <c:pt idx="1">
                  <c:v>Informativo</c:v>
                </c:pt>
                <c:pt idx="2">
                  <c:v>Trámite</c:v>
                </c:pt>
                <c:pt idx="3">
                  <c:v>Urgente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39</c:v>
                </c:pt>
                <c:pt idx="1">
                  <c:v>198</c:v>
                </c:pt>
                <c:pt idx="2">
                  <c:v>2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50-4680-BA6D-4FAEDA6EC8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DERECHOS DE PETICIÓN POR MODALIDAD</a:t>
            </a:r>
          </a:p>
        </c:rich>
      </c:tx>
      <c:layout>
        <c:manualLayout>
          <c:xMode val="edge"/>
          <c:yMode val="edge"/>
          <c:x val="0.18899277714985505"/>
          <c:y val="8.9183001061037632E-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# de oficios recibidos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FEB1-4C87-ADC0-90611C078AB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FEB1-4C87-ADC0-90611C078AB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FEB1-4C87-ADC0-90611C078AB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73CE-436A-97C8-F338D06ABE18}"/>
              </c:ext>
            </c:extLst>
          </c:dPt>
          <c:dLbls>
            <c:dLbl>
              <c:idx val="0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FEB1-4C87-ADC0-90611C078AB7}"/>
                </c:ext>
              </c:extLst>
            </c:dLbl>
            <c:dLbl>
              <c:idx val="1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2-FEB1-4C87-ADC0-90611C078AB7}"/>
                </c:ext>
              </c:extLst>
            </c:dLbl>
            <c:dLbl>
              <c:idx val="2"/>
              <c:layout>
                <c:manualLayout>
                  <c:x val="0.14788732906895757"/>
                  <c:y val="-2.0669288935773064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EB1-4C87-ADC0-90611C078AB7}"/>
                </c:ext>
              </c:extLst>
            </c:dLbl>
            <c:dLbl>
              <c:idx val="3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7-73CE-436A-97C8-F338D06ABE18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Hoja1!$A$2:$A$5</c:f>
              <c:strCache>
                <c:ptCount val="3"/>
                <c:pt idx="0">
                  <c:v>DP Generales</c:v>
                </c:pt>
                <c:pt idx="1">
                  <c:v>Dp de otras entidades</c:v>
                </c:pt>
                <c:pt idx="2">
                  <c:v>Consultas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36</c:v>
                </c:pt>
                <c:pt idx="1">
                  <c:v>2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EB1-4C87-ADC0-90611C078AB7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35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pPr>
            <a:r>
              <a:rPr lang="en-US" sz="135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CORRESPONDENCIA SUBDIRECCIÓN AMBIENTAL</a:t>
            </a:r>
          </a:p>
        </c:rich>
      </c:tx>
      <c:layout>
        <c:manualLayout>
          <c:xMode val="edge"/>
          <c:yMode val="edge"/>
          <c:x val="0.13940402761848217"/>
          <c:y val="3.4584982928089925E-2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900548158947141E-2"/>
          <c:y val="0.27076038489001159"/>
          <c:w val="0.80343883809358918"/>
          <c:h val="0.49663381910256599"/>
        </c:manualLayout>
      </c:layout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# de oficios recibidos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9099-4F3B-8BE8-53EE05440079}"/>
              </c:ext>
            </c:extLst>
          </c:dPt>
          <c:dPt>
            <c:idx val="1"/>
            <c:bubble3D val="0"/>
            <c:explosion val="17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9099-4F3B-8BE8-53EE0544007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9099-4F3B-8BE8-53EE0544007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9099-4F3B-8BE8-53EE0544007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0-5CFB-41DB-B42E-BE9BB1FF4017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Segoe UI" panose="020B0502040204020203" pitchFamily="34" charset="0"/>
                      <a:ea typeface="Segoe UI" panose="020B0502040204020203" pitchFamily="34" charset="0"/>
                      <a:cs typeface="Segoe UI" panose="020B0502040204020203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1-9099-4F3B-8BE8-53EE05440079}"/>
                </c:ext>
              </c:extLst>
            </c:dLbl>
            <c:dLbl>
              <c:idx val="1"/>
              <c:layout>
                <c:manualLayout>
                  <c:x val="3.5780677000119353E-2"/>
                  <c:y val="0.1245059385411237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Segoe UI" panose="020B0502040204020203" pitchFamily="34" charset="0"/>
                      <a:ea typeface="Segoe UI" panose="020B0502040204020203" pitchFamily="34" charset="0"/>
                      <a:cs typeface="Segoe UI" panose="020B0502040204020203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099-4F3B-8BE8-53EE05440079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Segoe UI" panose="020B0502040204020203" pitchFamily="34" charset="0"/>
                      <a:ea typeface="Segoe UI" panose="020B0502040204020203" pitchFamily="34" charset="0"/>
                      <a:cs typeface="Segoe UI" panose="020B0502040204020203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9099-4F3B-8BE8-53EE05440079}"/>
                </c:ext>
              </c:extLst>
            </c:dLbl>
            <c:dLbl>
              <c:idx val="3"/>
              <c:layout>
                <c:manualLayout>
                  <c:x val="-0.20817848436433081"/>
                  <c:y val="-3.112648463528094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Segoe UI" panose="020B0502040204020203" pitchFamily="34" charset="0"/>
                      <a:ea typeface="Segoe UI" panose="020B0502040204020203" pitchFamily="34" charset="0"/>
                      <a:cs typeface="Segoe UI" panose="020B0502040204020203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099-4F3B-8BE8-53EE05440079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Segoe UI" panose="020B0502040204020203" pitchFamily="34" charset="0"/>
                      <a:ea typeface="Segoe UI" panose="020B0502040204020203" pitchFamily="34" charset="0"/>
                      <a:cs typeface="Segoe UI" panose="020B0502040204020203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0-5CFB-41DB-B42E-BE9BB1FF401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spc="0" baseline="0">
                    <a:solidFill>
                      <a:schemeClr val="accent1"/>
                    </a:solidFill>
                    <a:latin typeface="Segoe UI" panose="020B0502040204020203" pitchFamily="34" charset="0"/>
                    <a:ea typeface="Segoe UI" panose="020B0502040204020203" pitchFamily="34" charset="0"/>
                    <a:cs typeface="Segoe UI" panose="020B0502040204020203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Hoja1!$A$2:$A$6</c:f>
              <c:strCache>
                <c:ptCount val="5"/>
                <c:pt idx="0">
                  <c:v>Derechos de petición</c:v>
                </c:pt>
                <c:pt idx="1">
                  <c:v>Informativo</c:v>
                </c:pt>
                <c:pt idx="2">
                  <c:v>Otros</c:v>
                </c:pt>
                <c:pt idx="3">
                  <c:v>Trámite</c:v>
                </c:pt>
                <c:pt idx="4">
                  <c:v>Urgente</c:v>
                </c:pt>
              </c:strCache>
            </c:strRef>
          </c:cat>
          <c:val>
            <c:numRef>
              <c:f>Hoja1!$B$2:$B$6</c:f>
              <c:numCache>
                <c:formatCode>General</c:formatCode>
                <c:ptCount val="5"/>
                <c:pt idx="0">
                  <c:v>585</c:v>
                </c:pt>
                <c:pt idx="1">
                  <c:v>1146</c:v>
                </c:pt>
                <c:pt idx="2">
                  <c:v>2</c:v>
                </c:pt>
                <c:pt idx="3">
                  <c:v>77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50-4680-BA6D-4FAEDA6EC808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35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pPr>
            <a:r>
              <a:rPr lang="en-US" sz="135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DERECHOS DE PETICIÓN POR MODALIDAD</a:t>
            </a:r>
          </a:p>
        </c:rich>
      </c:tx>
      <c:layout>
        <c:manualLayout>
          <c:xMode val="edge"/>
          <c:yMode val="edge"/>
          <c:x val="0.18899277714985505"/>
          <c:y val="8.9183001061037632E-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5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defRPr>
          </a:pPr>
          <a:endParaRPr lang="es-CO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# de oficios recibidos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FEB1-4C87-ADC0-90611C078AB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FEB1-4C87-ADC0-90611C078AB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FEB1-4C87-ADC0-90611C078AB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73CE-436A-97C8-F338D06ABE18}"/>
              </c:ext>
            </c:extLst>
          </c:dPt>
          <c:dLbls>
            <c:dLbl>
              <c:idx val="0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Segoe UI" panose="020B0502040204020203" pitchFamily="34" charset="0"/>
                      <a:ea typeface="Segoe UI" panose="020B0502040204020203" pitchFamily="34" charset="0"/>
                      <a:cs typeface="Segoe UI" panose="020B0502040204020203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FEB1-4C87-ADC0-90611C078AB7}"/>
                </c:ext>
              </c:extLst>
            </c:dLbl>
            <c:dLbl>
              <c:idx val="1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Segoe UI" panose="020B0502040204020203" pitchFamily="34" charset="0"/>
                      <a:ea typeface="Segoe UI" panose="020B0502040204020203" pitchFamily="34" charset="0"/>
                      <a:cs typeface="Segoe UI" panose="020B0502040204020203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2-FEB1-4C87-ADC0-90611C078AB7}"/>
                </c:ext>
              </c:extLst>
            </c:dLbl>
            <c:dLbl>
              <c:idx val="2"/>
              <c:layout>
                <c:manualLayout>
                  <c:x val="0.2249119796257063"/>
                  <c:y val="-3.4448814892955055E-3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Segoe UI" panose="020B0502040204020203" pitchFamily="34" charset="0"/>
                      <a:ea typeface="Segoe UI" panose="020B0502040204020203" pitchFamily="34" charset="0"/>
                      <a:cs typeface="Segoe UI" panose="020B0502040204020203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EB1-4C87-ADC0-90611C078AB7}"/>
                </c:ext>
              </c:extLst>
            </c:dLbl>
            <c:dLbl>
              <c:idx val="3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Segoe UI" panose="020B0502040204020203" pitchFamily="34" charset="0"/>
                      <a:ea typeface="Segoe UI" panose="020B0502040204020203" pitchFamily="34" charset="0"/>
                      <a:cs typeface="Segoe UI" panose="020B0502040204020203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7-73CE-436A-97C8-F338D06ABE18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spc="0" baseline="0">
                    <a:solidFill>
                      <a:schemeClr val="accent1"/>
                    </a:solidFill>
                    <a:latin typeface="Segoe UI" panose="020B0502040204020203" pitchFamily="34" charset="0"/>
                    <a:ea typeface="Segoe UI" panose="020B0502040204020203" pitchFamily="34" charset="0"/>
                    <a:cs typeface="Segoe UI" panose="020B0502040204020203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Hoja1!$A$2:$A$5</c:f>
              <c:strCache>
                <c:ptCount val="3"/>
                <c:pt idx="0">
                  <c:v>DP Generales</c:v>
                </c:pt>
                <c:pt idx="1">
                  <c:v>Dp de otras entidades</c:v>
                </c:pt>
                <c:pt idx="2">
                  <c:v>Consultas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580</c:v>
                </c:pt>
                <c:pt idx="1">
                  <c:v>2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EB1-4C87-ADC0-90611C078AB7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35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CORRESPONDENCIA</a:t>
            </a:r>
            <a:r>
              <a:rPr lang="en-US" sz="1350" b="1" baseline="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SUBDIRECCIÓN DE PLANEACIÓN E INFRAESTRUCTURA</a:t>
            </a:r>
            <a:endParaRPr lang="en-US" sz="1350" b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c:rich>
      </c:tx>
      <c:layout>
        <c:manualLayout>
          <c:xMode val="edge"/>
          <c:yMode val="edge"/>
          <c:x val="0.13940402761848217"/>
          <c:y val="3.458498292808992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900548158947141E-2"/>
          <c:y val="0.27076038489001159"/>
          <c:w val="0.80343883809358918"/>
          <c:h val="0.49663381910256599"/>
        </c:manualLayout>
      </c:layout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# de oficios recibidos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8779-4A03-BC70-4B70B321B3E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8779-4A03-BC70-4B70B321B3E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8779-4A03-BC70-4B70B321B3E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8779-4A03-BC70-4B70B321B3E6}"/>
              </c:ext>
            </c:extLst>
          </c:dPt>
          <c:dLbls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Segoe UI" panose="020B0502040204020203" pitchFamily="34" charset="0"/>
                    <a:ea typeface="Segoe UI" panose="020B0502040204020203" pitchFamily="34" charset="0"/>
                    <a:cs typeface="Segoe UI" panose="020B0502040204020203" pitchFamily="34" charset="0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Hoja1!$A$2:$A$5</c:f>
              <c:strCache>
                <c:ptCount val="4"/>
                <c:pt idx="0">
                  <c:v>Derechos de petición</c:v>
                </c:pt>
                <c:pt idx="1">
                  <c:v>Informativo</c:v>
                </c:pt>
                <c:pt idx="2">
                  <c:v>Otros</c:v>
                </c:pt>
                <c:pt idx="3">
                  <c:v>Trámite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240</c:v>
                </c:pt>
                <c:pt idx="1">
                  <c:v>400</c:v>
                </c:pt>
                <c:pt idx="2">
                  <c:v>14</c:v>
                </c:pt>
                <c:pt idx="3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50-4680-BA6D-4FAEDA6EC8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35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pPr>
            <a:r>
              <a:rPr lang="en-US" sz="135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DERECHOS DE PETICIÓN POR MODALIDAD</a:t>
            </a:r>
          </a:p>
        </c:rich>
      </c:tx>
      <c:layout>
        <c:manualLayout>
          <c:xMode val="edge"/>
          <c:yMode val="edge"/>
          <c:x val="0.18899277714985505"/>
          <c:y val="8.9183001061037632E-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5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defRPr>
          </a:pPr>
          <a:endParaRPr lang="es-CO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8745391675486497E-2"/>
          <c:y val="0.19723682529486966"/>
          <c:w val="0.92896678192827475"/>
          <c:h val="0.6805941145691633"/>
        </c:manualLayout>
      </c:layout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# de oficios recibidos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FEB1-4C87-ADC0-90611C078AB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FEB1-4C87-ADC0-90611C078AB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FEB1-4C87-ADC0-90611C078AB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3EF9-4720-8A29-C22DD6895927}"/>
              </c:ext>
            </c:extLst>
          </c:dPt>
          <c:dLbls>
            <c:dLbl>
              <c:idx val="0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Segoe UI" panose="020B0502040204020203" pitchFamily="34" charset="0"/>
                      <a:ea typeface="Segoe UI" panose="020B0502040204020203" pitchFamily="34" charset="0"/>
                      <a:cs typeface="Segoe UI" panose="020B0502040204020203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FEB1-4C87-ADC0-90611C078AB7}"/>
                </c:ext>
              </c:extLst>
            </c:dLbl>
            <c:dLbl>
              <c:idx val="1"/>
              <c:layout>
                <c:manualLayout>
                  <c:x val="-0.18404061045856085"/>
                  <c:y val="3.4448814892955055E-3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Segoe UI" panose="020B0502040204020203" pitchFamily="34" charset="0"/>
                      <a:ea typeface="Segoe UI" panose="020B0502040204020203" pitchFamily="34" charset="0"/>
                      <a:cs typeface="Segoe UI" panose="020B0502040204020203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EB1-4C87-ADC0-90611C078AB7}"/>
                </c:ext>
              </c:extLst>
            </c:dLbl>
            <c:dLbl>
              <c:idx val="2"/>
              <c:layout>
                <c:manualLayout>
                  <c:x val="0.3487085250793785"/>
                  <c:y val="0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Segoe UI" panose="020B0502040204020203" pitchFamily="34" charset="0"/>
                      <a:ea typeface="Segoe UI" panose="020B0502040204020203" pitchFamily="34" charset="0"/>
                      <a:cs typeface="Segoe UI" panose="020B0502040204020203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EB1-4C87-ADC0-90611C078AB7}"/>
                </c:ext>
              </c:extLst>
            </c:dLbl>
            <c:dLbl>
              <c:idx val="3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Segoe UI" panose="020B0502040204020203" pitchFamily="34" charset="0"/>
                      <a:ea typeface="Segoe UI" panose="020B0502040204020203" pitchFamily="34" charset="0"/>
                      <a:cs typeface="Segoe UI" panose="020B0502040204020203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7-3EF9-4720-8A29-C22DD6895927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spc="0" baseline="0">
                    <a:solidFill>
                      <a:schemeClr val="accent1"/>
                    </a:solidFill>
                    <a:latin typeface="Segoe UI" panose="020B0502040204020203" pitchFamily="34" charset="0"/>
                    <a:ea typeface="Segoe UI" panose="020B0502040204020203" pitchFamily="34" charset="0"/>
                    <a:cs typeface="Segoe UI" panose="020B0502040204020203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Hoja1!$A$2:$A$5</c:f>
              <c:strCache>
                <c:ptCount val="3"/>
                <c:pt idx="0">
                  <c:v>DP Generales</c:v>
                </c:pt>
                <c:pt idx="1">
                  <c:v>Dp de otras entidades</c:v>
                </c:pt>
                <c:pt idx="2">
                  <c:v>Dp consultas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88</c:v>
                </c:pt>
                <c:pt idx="1">
                  <c:v>2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EB1-4C87-ADC0-90611C078AB7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hyperlink" Target="mailto:info@amb.gov.co" TargetMode="External"/><Relationship Id="rId7" Type="http://schemas.microsoft.com/office/2007/relationships/hdphoto" Target="../media/hdphoto2.wdp"/><Relationship Id="rId2" Type="http://schemas.openxmlformats.org/officeDocument/2006/relationships/hyperlink" Target="http://www.amb.gov.co/" TargetMode="External"/><Relationship Id="rId1" Type="http://schemas.openxmlformats.org/officeDocument/2006/relationships/image" Target="../media/image4.png"/><Relationship Id="rId6" Type="http://schemas.openxmlformats.org/officeDocument/2006/relationships/image" Target="../media/image6.png"/><Relationship Id="rId5" Type="http://schemas.microsoft.com/office/2007/relationships/hdphoto" Target="../media/hdphoto1.wdp"/><Relationship Id="rId4" Type="http://schemas.openxmlformats.org/officeDocument/2006/relationships/image" Target="../media/image5.png"/><Relationship Id="rId9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microsoft.com/office/2007/relationships/hdphoto" Target="../media/hdphoto1.wdp"/><Relationship Id="rId7" Type="http://schemas.openxmlformats.org/officeDocument/2006/relationships/hyperlink" Target="mailto:info@amb.gov.co" TargetMode="External"/><Relationship Id="rId2" Type="http://schemas.openxmlformats.org/officeDocument/2006/relationships/image" Target="../media/image5.png"/><Relationship Id="rId1" Type="http://schemas.openxmlformats.org/officeDocument/2006/relationships/image" Target="../media/image4.png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openxmlformats.org/officeDocument/2006/relationships/hyperlink" Target="http://www.amb.gov.co/" TargetMode="External"/><Relationship Id="rId9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92A49C-800E-48FE-A3B5-80D461E3CC7D}" type="doc">
      <dgm:prSet loTypeId="urn:microsoft.com/office/officeart/2011/layout/RadialPictureList" loCatId="pictur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5423FD5-879D-4A86-A20D-F007BA5EC995}">
      <dgm:prSet phldrT="[Text]"/>
      <dgm:spPr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</a:blip>
          <a:stretch>
            <a:fillRect l="13236" t="13228" r="13236" b="13228"/>
          </a:stretch>
        </a:blipFill>
      </dgm:spPr>
      <dgm:t>
        <a:bodyPr/>
        <a:lstStyle/>
        <a:p>
          <a:endParaRPr lang="en-US" dirty="0"/>
        </a:p>
      </dgm:t>
    </dgm:pt>
    <dgm:pt modelId="{6EAB6966-71DB-42A3-8B9E-2188B83B14BC}" type="parTrans" cxnId="{FAFB098C-AFDD-4498-8426-E7813D832067}">
      <dgm:prSet/>
      <dgm:spPr/>
      <dgm:t>
        <a:bodyPr/>
        <a:lstStyle/>
        <a:p>
          <a:endParaRPr lang="en-US"/>
        </a:p>
      </dgm:t>
    </dgm:pt>
    <dgm:pt modelId="{D6AAB7FD-4E19-4713-AC22-7FEA866BC3AB}" type="sibTrans" cxnId="{FAFB098C-AFDD-4498-8426-E7813D832067}">
      <dgm:prSet/>
      <dgm:spPr/>
      <dgm:t>
        <a:bodyPr/>
        <a:lstStyle/>
        <a:p>
          <a:endParaRPr lang="en-US"/>
        </a:p>
      </dgm:t>
    </dgm:pt>
    <dgm:pt modelId="{DD19E9F4-1B6E-462E-9828-852108C9AD6A}">
      <dgm:prSet phldrT="[Text]" custT="1"/>
      <dgm:spPr/>
      <dgm:t>
        <a:bodyPr/>
        <a:lstStyle/>
        <a:p>
          <a:pPr algn="just"/>
          <a:r>
            <a:rPr lang="en-US" sz="1200" b="1" dirty="0">
              <a:solidFill>
                <a:srgbClr val="C0000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Sitio web: </a:t>
          </a:r>
          <a:r>
            <a:rPr lang="en-US" sz="1200" dirty="0" err="1">
              <a:solidFill>
                <a:schemeClr val="bg2">
                  <a:lumMod val="2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Accediendo</a:t>
          </a:r>
          <a:r>
            <a:rPr lang="en-US" sz="1200" dirty="0">
              <a:solidFill>
                <a:schemeClr val="bg2">
                  <a:lumMod val="2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 a </a:t>
          </a:r>
          <a:r>
            <a:rPr lang="es-ES" sz="1200" dirty="0">
              <a:solidFill>
                <a:schemeClr val="bg2">
                  <a:lumMod val="2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  <a:hlinkClick xmlns:r="http://schemas.openxmlformats.org/officeDocument/2006/relationships" r:id="rId2"/>
            </a:rPr>
            <a:t>http://www.amb.gov.co/</a:t>
          </a:r>
          <a:r>
            <a:rPr lang="en-US" sz="1200" dirty="0">
              <a:solidFill>
                <a:schemeClr val="bg2">
                  <a:lumMod val="2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 </a:t>
          </a:r>
          <a:r>
            <a:rPr lang="en-US" sz="1200" dirty="0" err="1">
              <a:solidFill>
                <a:schemeClr val="bg2">
                  <a:lumMod val="2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en</a:t>
          </a:r>
          <a:r>
            <a:rPr lang="en-US" sz="1200" dirty="0">
              <a:solidFill>
                <a:schemeClr val="bg2">
                  <a:lumMod val="2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 el menu PQRSD, </a:t>
          </a:r>
          <a:r>
            <a:rPr lang="en-US" sz="1200" dirty="0" err="1">
              <a:solidFill>
                <a:schemeClr val="bg2">
                  <a:lumMod val="2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encuentra</a:t>
          </a:r>
          <a:r>
            <a:rPr lang="en-US" sz="1200" dirty="0">
              <a:solidFill>
                <a:schemeClr val="bg2">
                  <a:lumMod val="2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 un </a:t>
          </a:r>
          <a:r>
            <a:rPr lang="en-US" sz="1200" dirty="0" err="1">
              <a:solidFill>
                <a:schemeClr val="bg2">
                  <a:lumMod val="2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formulario</a:t>
          </a:r>
          <a:r>
            <a:rPr lang="en-US" sz="1200" dirty="0">
              <a:solidFill>
                <a:schemeClr val="bg2">
                  <a:lumMod val="2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 para </a:t>
          </a:r>
          <a:r>
            <a:rPr lang="en-US" sz="1200" dirty="0" err="1">
              <a:solidFill>
                <a:schemeClr val="bg2">
                  <a:lumMod val="2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diligenciar</a:t>
          </a:r>
          <a:r>
            <a:rPr lang="en-US" sz="1200" dirty="0">
              <a:solidFill>
                <a:schemeClr val="bg2">
                  <a:lumMod val="2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 y </a:t>
          </a:r>
          <a:r>
            <a:rPr lang="en-US" sz="1200" dirty="0" err="1">
              <a:solidFill>
                <a:schemeClr val="bg2">
                  <a:lumMod val="2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enviar</a:t>
          </a:r>
          <a:r>
            <a:rPr lang="en-US" sz="1200" dirty="0">
              <a:solidFill>
                <a:schemeClr val="bg2">
                  <a:lumMod val="2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 </a:t>
          </a:r>
          <a:r>
            <a:rPr lang="en-US" sz="1200" dirty="0" err="1">
              <a:solidFill>
                <a:schemeClr val="bg2">
                  <a:lumMod val="2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en</a:t>
          </a:r>
          <a:r>
            <a:rPr lang="en-US" sz="1200" dirty="0">
              <a:solidFill>
                <a:schemeClr val="bg2">
                  <a:lumMod val="2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 </a:t>
          </a:r>
          <a:r>
            <a:rPr lang="en-US" sz="1200" dirty="0" err="1">
              <a:solidFill>
                <a:schemeClr val="bg2">
                  <a:lumMod val="2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línea</a:t>
          </a:r>
          <a:r>
            <a:rPr lang="en-US" sz="1200" dirty="0">
              <a:solidFill>
                <a:schemeClr val="bg2">
                  <a:lumMod val="2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.</a:t>
          </a:r>
        </a:p>
      </dgm:t>
    </dgm:pt>
    <dgm:pt modelId="{27EDA0CD-72A9-4805-B01E-83B9B136B610}" type="parTrans" cxnId="{887D251B-481F-4770-A1A8-E2FB261EA581}">
      <dgm:prSet/>
      <dgm:spPr/>
      <dgm:t>
        <a:bodyPr/>
        <a:lstStyle/>
        <a:p>
          <a:endParaRPr lang="en-US"/>
        </a:p>
      </dgm:t>
    </dgm:pt>
    <dgm:pt modelId="{41969447-E024-4801-AB52-F5CAC9551AFC}" type="sibTrans" cxnId="{887D251B-481F-4770-A1A8-E2FB261EA581}">
      <dgm:prSet/>
      <dgm:spPr/>
      <dgm:t>
        <a:bodyPr/>
        <a:lstStyle/>
        <a:p>
          <a:endParaRPr lang="en-US"/>
        </a:p>
      </dgm:t>
    </dgm:pt>
    <dgm:pt modelId="{43E85103-99AA-4C46-A47D-A85131A936AF}">
      <dgm:prSet phldrT="[Text]" custT="1"/>
      <dgm:spPr/>
      <dgm:t>
        <a:bodyPr/>
        <a:lstStyle/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10000"/>
            </a:spcAft>
            <a:buNone/>
          </a:pPr>
          <a:r>
            <a:rPr lang="es-ES" sz="1200" b="1" kern="1200" dirty="0">
              <a:solidFill>
                <a:srgbClr val="FF000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Presencial: </a:t>
          </a:r>
          <a:r>
            <a:rPr lang="es-ES" sz="1200" kern="1200" dirty="0">
              <a:solidFill>
                <a:srgbClr val="E7E6E6">
                  <a:lumMod val="25000"/>
                </a:srgb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Puede radicar oficios por escrito, o expresar de manera verbal el detalle de sus PQRD’s, en la oficina de recepción de la entidad, en la Avda. los Samanes No. 9-280, en Bucaramanga..</a:t>
          </a:r>
          <a:endParaRPr lang="en-US" sz="1200" kern="1200" dirty="0">
            <a:solidFill>
              <a:srgbClr val="E7E6E6">
                <a:lumMod val="25000"/>
              </a:srgbClr>
            </a:solidFill>
            <a:latin typeface="Segoe UI" panose="020B0502040204020203" pitchFamily="34" charset="0"/>
            <a:ea typeface="Segoe UI" panose="020B0502040204020203" pitchFamily="34" charset="0"/>
            <a:cs typeface="Segoe UI" panose="020B0502040204020203" pitchFamily="34" charset="0"/>
          </a:endParaRPr>
        </a:p>
      </dgm:t>
    </dgm:pt>
    <dgm:pt modelId="{96AB62CB-0322-48AE-8A36-3405CB2A4927}" type="parTrans" cxnId="{74AC17D4-E5EF-45C3-8A75-C63DC228399A}">
      <dgm:prSet/>
      <dgm:spPr/>
      <dgm:t>
        <a:bodyPr/>
        <a:lstStyle/>
        <a:p>
          <a:endParaRPr lang="en-US"/>
        </a:p>
      </dgm:t>
    </dgm:pt>
    <dgm:pt modelId="{6012C053-D4FD-4682-9501-7C91920C0EF2}" type="sibTrans" cxnId="{74AC17D4-E5EF-45C3-8A75-C63DC228399A}">
      <dgm:prSet/>
      <dgm:spPr/>
      <dgm:t>
        <a:bodyPr/>
        <a:lstStyle/>
        <a:p>
          <a:endParaRPr lang="en-US"/>
        </a:p>
      </dgm:t>
    </dgm:pt>
    <dgm:pt modelId="{A5065509-6087-4E4B-B801-5364299C2BB3}">
      <dgm:prSet phldrT="[Text]" custT="1"/>
      <dgm:spPr/>
      <dgm:t>
        <a:bodyPr/>
        <a:lstStyle/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10000"/>
            </a:spcAft>
            <a:buNone/>
          </a:pPr>
          <a:r>
            <a:rPr lang="es-ES" sz="1200" b="1" kern="1200" dirty="0">
              <a:solidFill>
                <a:srgbClr val="FF000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Telefónico: </a:t>
          </a:r>
          <a:r>
            <a:rPr lang="es-ES" sz="1200" kern="1200" dirty="0">
              <a:solidFill>
                <a:srgbClr val="E7E6E6">
                  <a:lumMod val="25000"/>
                </a:srgb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Llamando al teléfono principal de la entidad o los de las secretarías de cada dependencia (publicados en la página web).</a:t>
          </a:r>
          <a:endParaRPr lang="en-US" sz="1200" kern="1200" dirty="0">
            <a:solidFill>
              <a:srgbClr val="E7E6E6">
                <a:lumMod val="25000"/>
              </a:srgbClr>
            </a:solidFill>
            <a:latin typeface="Segoe UI" panose="020B0502040204020203" pitchFamily="34" charset="0"/>
            <a:ea typeface="Segoe UI" panose="020B0502040204020203" pitchFamily="34" charset="0"/>
            <a:cs typeface="Segoe UI" panose="020B0502040204020203" pitchFamily="34" charset="0"/>
          </a:endParaRPr>
        </a:p>
      </dgm:t>
    </dgm:pt>
    <dgm:pt modelId="{281706B2-F9BF-435A-B56A-9E4C15D7F7FF}" type="parTrans" cxnId="{D3484658-52BB-4AF4-B8EC-68858146F14A}">
      <dgm:prSet/>
      <dgm:spPr/>
      <dgm:t>
        <a:bodyPr/>
        <a:lstStyle/>
        <a:p>
          <a:endParaRPr lang="en-US"/>
        </a:p>
      </dgm:t>
    </dgm:pt>
    <dgm:pt modelId="{6DA36937-8251-40DC-B264-A05352B36868}" type="sibTrans" cxnId="{D3484658-52BB-4AF4-B8EC-68858146F14A}">
      <dgm:prSet/>
      <dgm:spPr/>
      <dgm:t>
        <a:bodyPr/>
        <a:lstStyle/>
        <a:p>
          <a:endParaRPr lang="en-US"/>
        </a:p>
      </dgm:t>
    </dgm:pt>
    <dgm:pt modelId="{5BEDC7B9-2D83-4517-B881-A9ECC9DE69B2}">
      <dgm:prSet phldrT="[Text]" custT="1"/>
      <dgm:spPr/>
      <dgm:t>
        <a:bodyPr/>
        <a:lstStyle/>
        <a:p>
          <a:pPr algn="just"/>
          <a:r>
            <a:rPr lang="en-US" sz="1200" b="1" kern="1200" dirty="0" err="1">
              <a:solidFill>
                <a:srgbClr val="FF000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Correo</a:t>
          </a:r>
          <a:r>
            <a:rPr lang="en-US" sz="1200" b="1" kern="1200" dirty="0">
              <a:solidFill>
                <a:srgbClr val="FF000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 </a:t>
          </a:r>
          <a:r>
            <a:rPr lang="en-US" sz="1200" b="1" kern="1200" dirty="0" err="1">
              <a:solidFill>
                <a:srgbClr val="FF000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electrónico</a:t>
          </a:r>
          <a:r>
            <a:rPr lang="en-US" sz="1200" b="1" kern="1200" dirty="0">
              <a:solidFill>
                <a:srgbClr val="FF000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: </a:t>
          </a:r>
          <a:r>
            <a:rPr lang="en-US" sz="1200" kern="1200" dirty="0" err="1">
              <a:solidFill>
                <a:srgbClr val="E7E6E6">
                  <a:lumMod val="25000"/>
                </a:srgb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Puede</a:t>
          </a:r>
          <a:r>
            <a:rPr lang="en-US" sz="1200" kern="1200" dirty="0">
              <a:solidFill>
                <a:srgbClr val="E7E6E6">
                  <a:lumMod val="25000"/>
                </a:srgb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 </a:t>
          </a:r>
          <a:r>
            <a:rPr lang="en-US" sz="1200" kern="1200" dirty="0" err="1">
              <a:solidFill>
                <a:srgbClr val="E7E6E6">
                  <a:lumMod val="25000"/>
                </a:srgb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enviar</a:t>
          </a:r>
          <a:r>
            <a:rPr lang="en-US" sz="1200" kern="1200" dirty="0">
              <a:solidFill>
                <a:srgbClr val="E7E6E6">
                  <a:lumMod val="25000"/>
                </a:srgb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 un email a </a:t>
          </a:r>
          <a:r>
            <a:rPr lang="en-US" sz="1200" kern="1200" dirty="0">
              <a:solidFill>
                <a:srgbClr val="E7E6E6">
                  <a:lumMod val="25000"/>
                </a:srgb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  <a:hlinkClick xmlns:r="http://schemas.openxmlformats.org/officeDocument/2006/relationships"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info@amb.gov.co</a:t>
          </a:r>
          <a:r>
            <a:rPr lang="en-US" sz="1200" kern="1200" dirty="0">
              <a:solidFill>
                <a:srgbClr val="E7E6E6">
                  <a:lumMod val="25000"/>
                </a:srgb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, con el </a:t>
          </a:r>
          <a:r>
            <a:rPr lang="en-US" sz="1200" kern="1200" dirty="0" err="1">
              <a:solidFill>
                <a:srgbClr val="E7E6E6">
                  <a:lumMod val="25000"/>
                </a:srgb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detalle</a:t>
          </a:r>
          <a:r>
            <a:rPr lang="en-US" sz="1200" kern="1200" dirty="0">
              <a:solidFill>
                <a:srgbClr val="E7E6E6">
                  <a:lumMod val="25000"/>
                </a:srgb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 de </a:t>
          </a:r>
          <a:r>
            <a:rPr lang="en-US" sz="1200" kern="1200" dirty="0" err="1">
              <a:solidFill>
                <a:srgbClr val="E7E6E6">
                  <a:lumMod val="25000"/>
                </a:srgb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su</a:t>
          </a:r>
          <a:r>
            <a:rPr lang="en-US" sz="1200" kern="1200" dirty="0">
              <a:solidFill>
                <a:srgbClr val="E7E6E6">
                  <a:lumMod val="25000"/>
                </a:srgb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 PQRSD y sus </a:t>
          </a:r>
          <a:r>
            <a:rPr lang="en-US" sz="1200" kern="1200" dirty="0" err="1">
              <a:solidFill>
                <a:srgbClr val="E7E6E6">
                  <a:lumMod val="25000"/>
                </a:srgb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datos</a:t>
          </a:r>
          <a:r>
            <a:rPr lang="en-US" sz="1200" kern="1200" dirty="0">
              <a:solidFill>
                <a:srgbClr val="E7E6E6">
                  <a:lumMod val="25000"/>
                </a:srgb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 de </a:t>
          </a:r>
          <a:r>
            <a:rPr lang="en-US" sz="1200" kern="1200" dirty="0" err="1">
              <a:solidFill>
                <a:srgbClr val="E7E6E6">
                  <a:lumMod val="25000"/>
                </a:srgb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contacto</a:t>
          </a:r>
          <a:r>
            <a:rPr lang="en-US" sz="1200" kern="1200" dirty="0">
              <a:solidFill>
                <a:srgbClr val="E7E6E6">
                  <a:lumMod val="25000"/>
                </a:srgb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.</a:t>
          </a:r>
        </a:p>
      </dgm:t>
    </dgm:pt>
    <dgm:pt modelId="{7A9F08F9-6625-41A7-9C69-B2AC6BF1ED78}" type="sibTrans" cxnId="{92703D42-D456-4407-832D-441D2A62343C}">
      <dgm:prSet/>
      <dgm:spPr/>
      <dgm:t>
        <a:bodyPr/>
        <a:lstStyle/>
        <a:p>
          <a:endParaRPr lang="en-US"/>
        </a:p>
      </dgm:t>
    </dgm:pt>
    <dgm:pt modelId="{997156E3-31B4-442C-8B56-225BD0245C00}" type="parTrans" cxnId="{92703D42-D456-4407-832D-441D2A62343C}">
      <dgm:prSet/>
      <dgm:spPr/>
      <dgm:t>
        <a:bodyPr/>
        <a:lstStyle/>
        <a:p>
          <a:endParaRPr lang="en-US"/>
        </a:p>
      </dgm:t>
    </dgm:pt>
    <dgm:pt modelId="{FB97F3AA-F36B-4CC1-8AC8-96BE32664FAB}" type="pres">
      <dgm:prSet presAssocID="{F992A49C-800E-48FE-A3B5-80D461E3CC7D}" presName="Name0" presStyleCnt="0">
        <dgm:presLayoutVars>
          <dgm:chMax val="1"/>
          <dgm:chPref val="1"/>
          <dgm:dir/>
          <dgm:resizeHandles/>
        </dgm:presLayoutVars>
      </dgm:prSet>
      <dgm:spPr/>
    </dgm:pt>
    <dgm:pt modelId="{BD12ADE4-A60D-4ABE-ADC2-3685C623AA21}" type="pres">
      <dgm:prSet presAssocID="{F5423FD5-879D-4A86-A20D-F007BA5EC995}" presName="Parent" presStyleLbl="node1" presStyleIdx="0" presStyleCnt="2" custScaleX="47135" custLinFactX="-10925" custLinFactNeighborX="-100000">
        <dgm:presLayoutVars>
          <dgm:chMax val="4"/>
          <dgm:chPref val="3"/>
        </dgm:presLayoutVars>
      </dgm:prSet>
      <dgm:spPr/>
    </dgm:pt>
    <dgm:pt modelId="{3A9E991A-0923-413D-8CAD-5C2CB29CC650}" type="pres">
      <dgm:prSet presAssocID="{DD19E9F4-1B6E-462E-9828-852108C9AD6A}" presName="Accent" presStyleLbl="node1" presStyleIdx="1" presStyleCnt="2" custScaleX="85292" custLinFactNeighborX="-75337" custLinFactNeighborY="-2947"/>
      <dgm:spPr/>
    </dgm:pt>
    <dgm:pt modelId="{B502E398-1670-4175-A63E-D9BA3A0C8464}" type="pres">
      <dgm:prSet presAssocID="{DD19E9F4-1B6E-462E-9828-852108C9AD6A}" presName="Image1" presStyleLbl="fgImgPlace1" presStyleIdx="0" presStyleCnt="4" custScaleX="77816" custScaleY="94776" custLinFactX="-100000" custLinFactNeighborX="-177806" custLinFactNeighborY="1475"/>
      <dgm:spPr>
        <a:blipFill dpi="0" rotWithShape="1">
          <a:blip xmlns:r="http://schemas.openxmlformats.org/officeDocument/2006/relationships"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12416" t="12427" r="12416" b="12427"/>
          </a:stretch>
        </a:blipFill>
      </dgm:spPr>
    </dgm:pt>
    <dgm:pt modelId="{364B7AE1-1990-4CAC-BD25-3C5284F2C539}" type="pres">
      <dgm:prSet presAssocID="{DD19E9F4-1B6E-462E-9828-852108C9AD6A}" presName="Child1" presStyleLbl="revTx" presStyleIdx="0" presStyleCnt="4" custScaleX="286422" custLinFactX="-14637" custLinFactNeighborX="-100000" custLinFactNeighborY="1524">
        <dgm:presLayoutVars>
          <dgm:chMax val="0"/>
          <dgm:chPref val="0"/>
          <dgm:bulletEnabled val="1"/>
        </dgm:presLayoutVars>
      </dgm:prSet>
      <dgm:spPr/>
    </dgm:pt>
    <dgm:pt modelId="{F99F9EE8-DE6F-4929-9443-475C47AF6335}" type="pres">
      <dgm:prSet presAssocID="{5BEDC7B9-2D83-4517-B881-A9ECC9DE69B2}" presName="Image2" presStyleCnt="0"/>
      <dgm:spPr/>
    </dgm:pt>
    <dgm:pt modelId="{DF53E5B0-E3C0-4BDB-949F-F3AC89E1E38D}" type="pres">
      <dgm:prSet presAssocID="{5BEDC7B9-2D83-4517-B881-A9ECC9DE69B2}" presName="Image" presStyleLbl="fgImgPlace1" presStyleIdx="1" presStyleCnt="4" custScaleX="67667" custScaleY="83292" custLinFactX="-112486" custLinFactNeighborX="-200000" custLinFactNeighborY="-18041"/>
      <dgm:spPr>
        <a:blipFill dpi="0" rotWithShape="1">
          <a:blip xmlns:r="http://schemas.openxmlformats.org/officeDocument/2006/relationships" r:embed="rId6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12416" t="12427" r="12416" b="12427"/>
          </a:stretch>
        </a:blipFill>
      </dgm:spPr>
    </dgm:pt>
    <dgm:pt modelId="{2C47A8E8-EFF2-4347-97AA-823885410FE3}" type="pres">
      <dgm:prSet presAssocID="{5BEDC7B9-2D83-4517-B881-A9ECC9DE69B2}" presName="Child2" presStyleLbl="revTx" presStyleIdx="1" presStyleCnt="4" custScaleX="262852" custScaleY="73957" custLinFactX="-62304" custLinFactNeighborX="-100000" custLinFactNeighborY="-15796">
        <dgm:presLayoutVars>
          <dgm:chMax val="0"/>
          <dgm:chPref val="0"/>
          <dgm:bulletEnabled val="1"/>
        </dgm:presLayoutVars>
      </dgm:prSet>
      <dgm:spPr/>
    </dgm:pt>
    <dgm:pt modelId="{82A6C069-B2C8-4F27-89A1-2AC6C7370800}" type="pres">
      <dgm:prSet presAssocID="{A5065509-6087-4E4B-B801-5364299C2BB3}" presName="Image3" presStyleCnt="0"/>
      <dgm:spPr/>
    </dgm:pt>
    <dgm:pt modelId="{E2F17CF9-BF1F-4E9F-822C-6B3CDA538CB1}" type="pres">
      <dgm:prSet presAssocID="{A5065509-6087-4E4B-B801-5364299C2BB3}" presName="Image" presStyleLbl="fgImgPlace1" presStyleIdx="2" presStyleCnt="4" custScaleX="56698" custScaleY="79711" custLinFactX="-100522" custLinFactNeighborX="-200000" custLinFactNeighborY="-68433"/>
      <dgm:spPr>
        <a:blipFill dpi="0" rotWithShape="1">
          <a:blip xmlns:r="http://schemas.openxmlformats.org/officeDocument/2006/relationships" r:embed="rId8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13236" t="13228" r="13236" b="13228"/>
          </a:stretch>
        </a:blipFill>
      </dgm:spPr>
    </dgm:pt>
    <dgm:pt modelId="{BDD307E5-DDE0-41AD-800F-F887F9A65C4A}" type="pres">
      <dgm:prSet presAssocID="{A5065509-6087-4E4B-B801-5364299C2BB3}" presName="Child3" presStyleLbl="revTx" presStyleIdx="2" presStyleCnt="4" custScaleX="262852" custScaleY="67657" custLinFactX="-57216" custLinFactNeighborX="-100000" custLinFactNeighborY="-68606">
        <dgm:presLayoutVars>
          <dgm:chMax val="0"/>
          <dgm:chPref val="0"/>
          <dgm:bulletEnabled val="1"/>
        </dgm:presLayoutVars>
      </dgm:prSet>
      <dgm:spPr/>
    </dgm:pt>
    <dgm:pt modelId="{B1EC9441-6C1F-48CB-B83D-8A95E7D7CF8F}" type="pres">
      <dgm:prSet presAssocID="{43E85103-99AA-4C46-A47D-A85131A936AF}" presName="Image4" presStyleCnt="0"/>
      <dgm:spPr/>
    </dgm:pt>
    <dgm:pt modelId="{BA12DA0C-9B1B-449C-A9EC-B3FAE46DF91E}" type="pres">
      <dgm:prSet presAssocID="{43E85103-99AA-4C46-A47D-A85131A936AF}" presName="Image" presStyleLbl="fgImgPlace1" presStyleIdx="3" presStyleCnt="4" custScaleY="93780" custLinFactX="-100000" custLinFactNeighborX="-140703" custLinFactNeighborY="-88311"/>
      <dgm:spPr>
        <a:blipFill dpi="0" rotWithShape="1">
          <a:blip xmlns:r="http://schemas.openxmlformats.org/officeDocument/2006/relationships" r:embed="rId9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12416" t="12427" r="12416" b="12427"/>
          </a:stretch>
        </a:blipFill>
      </dgm:spPr>
    </dgm:pt>
    <dgm:pt modelId="{8A7A2A84-F2C2-4C8D-9D6F-DAF450C6249B}" type="pres">
      <dgm:prSet presAssocID="{43E85103-99AA-4C46-A47D-A85131A936AF}" presName="Child4" presStyleLbl="revTx" presStyleIdx="3" presStyleCnt="4" custScaleX="262852" custLinFactX="-7260" custLinFactNeighborX="-100000" custLinFactNeighborY="-73523">
        <dgm:presLayoutVars>
          <dgm:chMax val="0"/>
          <dgm:chPref val="0"/>
          <dgm:bulletEnabled val="1"/>
        </dgm:presLayoutVars>
      </dgm:prSet>
      <dgm:spPr/>
    </dgm:pt>
  </dgm:ptLst>
  <dgm:cxnLst>
    <dgm:cxn modelId="{FC2C0307-EA3E-4C6D-8456-007F923A131D}" type="presOf" srcId="{5BEDC7B9-2D83-4517-B881-A9ECC9DE69B2}" destId="{2C47A8E8-EFF2-4347-97AA-823885410FE3}" srcOrd="0" destOrd="0" presId="urn:microsoft.com/office/officeart/2011/layout/RadialPictureList"/>
    <dgm:cxn modelId="{7C13610A-26FB-4478-B0A2-2A3345FCD759}" type="presOf" srcId="{A5065509-6087-4E4B-B801-5364299C2BB3}" destId="{BDD307E5-DDE0-41AD-800F-F887F9A65C4A}" srcOrd="0" destOrd="0" presId="urn:microsoft.com/office/officeart/2011/layout/RadialPictureList"/>
    <dgm:cxn modelId="{4FD94418-1874-4D44-A9DD-524996B7F38C}" type="presOf" srcId="{F992A49C-800E-48FE-A3B5-80D461E3CC7D}" destId="{FB97F3AA-F36B-4CC1-8AC8-96BE32664FAB}" srcOrd="0" destOrd="0" presId="urn:microsoft.com/office/officeart/2011/layout/RadialPictureList"/>
    <dgm:cxn modelId="{887D251B-481F-4770-A1A8-E2FB261EA581}" srcId="{F5423FD5-879D-4A86-A20D-F007BA5EC995}" destId="{DD19E9F4-1B6E-462E-9828-852108C9AD6A}" srcOrd="0" destOrd="0" parTransId="{27EDA0CD-72A9-4805-B01E-83B9B136B610}" sibTransId="{41969447-E024-4801-AB52-F5CAC9551AFC}"/>
    <dgm:cxn modelId="{5B12292C-B962-4C3D-B9B4-102C7F201FFA}" type="presOf" srcId="{43E85103-99AA-4C46-A47D-A85131A936AF}" destId="{8A7A2A84-F2C2-4C8D-9D6F-DAF450C6249B}" srcOrd="0" destOrd="0" presId="urn:microsoft.com/office/officeart/2011/layout/RadialPictureList"/>
    <dgm:cxn modelId="{92703D42-D456-4407-832D-441D2A62343C}" srcId="{F5423FD5-879D-4A86-A20D-F007BA5EC995}" destId="{5BEDC7B9-2D83-4517-B881-A9ECC9DE69B2}" srcOrd="1" destOrd="0" parTransId="{997156E3-31B4-442C-8B56-225BD0245C00}" sibTransId="{7A9F08F9-6625-41A7-9C69-B2AC6BF1ED78}"/>
    <dgm:cxn modelId="{4CA95B67-63A4-43ED-A49E-B258B8570735}" type="presOf" srcId="{DD19E9F4-1B6E-462E-9828-852108C9AD6A}" destId="{364B7AE1-1990-4CAC-BD25-3C5284F2C539}" srcOrd="0" destOrd="0" presId="urn:microsoft.com/office/officeart/2011/layout/RadialPictureList"/>
    <dgm:cxn modelId="{D3484658-52BB-4AF4-B8EC-68858146F14A}" srcId="{F5423FD5-879D-4A86-A20D-F007BA5EC995}" destId="{A5065509-6087-4E4B-B801-5364299C2BB3}" srcOrd="2" destOrd="0" parTransId="{281706B2-F9BF-435A-B56A-9E4C15D7F7FF}" sibTransId="{6DA36937-8251-40DC-B264-A05352B36868}"/>
    <dgm:cxn modelId="{FAFB098C-AFDD-4498-8426-E7813D832067}" srcId="{F992A49C-800E-48FE-A3B5-80D461E3CC7D}" destId="{F5423FD5-879D-4A86-A20D-F007BA5EC995}" srcOrd="0" destOrd="0" parTransId="{6EAB6966-71DB-42A3-8B9E-2188B83B14BC}" sibTransId="{D6AAB7FD-4E19-4713-AC22-7FEA866BC3AB}"/>
    <dgm:cxn modelId="{7666809A-8E35-4E97-AEAD-98BA3E18FAE0}" type="presOf" srcId="{F5423FD5-879D-4A86-A20D-F007BA5EC995}" destId="{BD12ADE4-A60D-4ABE-ADC2-3685C623AA21}" srcOrd="0" destOrd="0" presId="urn:microsoft.com/office/officeart/2011/layout/RadialPictureList"/>
    <dgm:cxn modelId="{74AC17D4-E5EF-45C3-8A75-C63DC228399A}" srcId="{F5423FD5-879D-4A86-A20D-F007BA5EC995}" destId="{43E85103-99AA-4C46-A47D-A85131A936AF}" srcOrd="3" destOrd="0" parTransId="{96AB62CB-0322-48AE-8A36-3405CB2A4927}" sibTransId="{6012C053-D4FD-4682-9501-7C91920C0EF2}"/>
    <dgm:cxn modelId="{F408336B-CBF8-4F24-8D57-D335B8DF9ACE}" type="presParOf" srcId="{FB97F3AA-F36B-4CC1-8AC8-96BE32664FAB}" destId="{BD12ADE4-A60D-4ABE-ADC2-3685C623AA21}" srcOrd="0" destOrd="0" presId="urn:microsoft.com/office/officeart/2011/layout/RadialPictureList"/>
    <dgm:cxn modelId="{89150C15-B7F9-4D2D-83C2-DFA8DE46A3AA}" type="presParOf" srcId="{FB97F3AA-F36B-4CC1-8AC8-96BE32664FAB}" destId="{3A9E991A-0923-413D-8CAD-5C2CB29CC650}" srcOrd="1" destOrd="0" presId="urn:microsoft.com/office/officeart/2011/layout/RadialPictureList"/>
    <dgm:cxn modelId="{9A015C5D-9AD0-47D9-B1CB-A34E5FDB3BEB}" type="presParOf" srcId="{FB97F3AA-F36B-4CC1-8AC8-96BE32664FAB}" destId="{B502E398-1670-4175-A63E-D9BA3A0C8464}" srcOrd="2" destOrd="0" presId="urn:microsoft.com/office/officeart/2011/layout/RadialPictureList"/>
    <dgm:cxn modelId="{FB150394-0F83-4487-8702-0052E9CC1685}" type="presParOf" srcId="{FB97F3AA-F36B-4CC1-8AC8-96BE32664FAB}" destId="{364B7AE1-1990-4CAC-BD25-3C5284F2C539}" srcOrd="3" destOrd="0" presId="urn:microsoft.com/office/officeart/2011/layout/RadialPictureList"/>
    <dgm:cxn modelId="{1A401092-E960-4AF8-B79A-DA26808A3B9B}" type="presParOf" srcId="{FB97F3AA-F36B-4CC1-8AC8-96BE32664FAB}" destId="{F99F9EE8-DE6F-4929-9443-475C47AF6335}" srcOrd="4" destOrd="0" presId="urn:microsoft.com/office/officeart/2011/layout/RadialPictureList"/>
    <dgm:cxn modelId="{FB1C2C8B-4745-4DD4-A674-EB91D9F35B78}" type="presParOf" srcId="{F99F9EE8-DE6F-4929-9443-475C47AF6335}" destId="{DF53E5B0-E3C0-4BDB-949F-F3AC89E1E38D}" srcOrd="0" destOrd="0" presId="urn:microsoft.com/office/officeart/2011/layout/RadialPictureList"/>
    <dgm:cxn modelId="{57EC8B10-EBE3-46FC-8A35-A6F65ED3345F}" type="presParOf" srcId="{FB97F3AA-F36B-4CC1-8AC8-96BE32664FAB}" destId="{2C47A8E8-EFF2-4347-97AA-823885410FE3}" srcOrd="5" destOrd="0" presId="urn:microsoft.com/office/officeart/2011/layout/RadialPictureList"/>
    <dgm:cxn modelId="{6C73FE14-27CB-427B-BDE2-BC654426F5BD}" type="presParOf" srcId="{FB97F3AA-F36B-4CC1-8AC8-96BE32664FAB}" destId="{82A6C069-B2C8-4F27-89A1-2AC6C7370800}" srcOrd="6" destOrd="0" presId="urn:microsoft.com/office/officeart/2011/layout/RadialPictureList"/>
    <dgm:cxn modelId="{CD879F01-08B6-41C0-AD7E-D1C66CE95AAC}" type="presParOf" srcId="{82A6C069-B2C8-4F27-89A1-2AC6C7370800}" destId="{E2F17CF9-BF1F-4E9F-822C-6B3CDA538CB1}" srcOrd="0" destOrd="0" presId="urn:microsoft.com/office/officeart/2011/layout/RadialPictureList"/>
    <dgm:cxn modelId="{AC3CBF15-558E-4006-990D-CF506FEE8B91}" type="presParOf" srcId="{FB97F3AA-F36B-4CC1-8AC8-96BE32664FAB}" destId="{BDD307E5-DDE0-41AD-800F-F887F9A65C4A}" srcOrd="7" destOrd="0" presId="urn:microsoft.com/office/officeart/2011/layout/RadialPictureList"/>
    <dgm:cxn modelId="{DA82085C-9B21-4E68-AF6D-7BC9DF6D6F61}" type="presParOf" srcId="{FB97F3AA-F36B-4CC1-8AC8-96BE32664FAB}" destId="{B1EC9441-6C1F-48CB-B83D-8A95E7D7CF8F}" srcOrd="8" destOrd="0" presId="urn:microsoft.com/office/officeart/2011/layout/RadialPictureList"/>
    <dgm:cxn modelId="{C6928A81-CFE4-4B48-8B21-E5A35DEF94AF}" type="presParOf" srcId="{B1EC9441-6C1F-48CB-B83D-8A95E7D7CF8F}" destId="{BA12DA0C-9B1B-449C-A9EC-B3FAE46DF91E}" srcOrd="0" destOrd="0" presId="urn:microsoft.com/office/officeart/2011/layout/RadialPictureList"/>
    <dgm:cxn modelId="{3176228E-7FEB-4479-BB69-45E163913DF8}" type="presParOf" srcId="{FB97F3AA-F36B-4CC1-8AC8-96BE32664FAB}" destId="{8A7A2A84-F2C2-4C8D-9D6F-DAF450C6249B}" srcOrd="9" destOrd="0" presId="urn:microsoft.com/office/officeart/2011/layout/RadialPictureLis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12ADE4-A60D-4ABE-ADC2-3685C623AA21}">
      <dsp:nvSpPr>
        <dsp:cNvPr id="0" name=""/>
        <dsp:cNvSpPr/>
      </dsp:nvSpPr>
      <dsp:spPr>
        <a:xfrm>
          <a:off x="331470" y="1171769"/>
          <a:ext cx="865470" cy="1835989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</a:blip>
          <a:stretch>
            <a:fillRect l="13236" t="13228" r="13236" b="13228"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458215" y="1440643"/>
        <a:ext cx="611980" cy="1298241"/>
      </dsp:txXfrm>
    </dsp:sp>
    <dsp:sp modelId="{3A9E991A-0923-413D-8CAD-5C2CB29CC650}">
      <dsp:nvSpPr>
        <dsp:cNvPr id="0" name=""/>
        <dsp:cNvSpPr/>
      </dsp:nvSpPr>
      <dsp:spPr>
        <a:xfrm>
          <a:off x="-1578276" y="37107"/>
          <a:ext cx="3156553" cy="3857800"/>
        </a:xfrm>
        <a:prstGeom prst="blockArc">
          <a:avLst>
            <a:gd name="adj1" fmla="val 16509444"/>
            <a:gd name="adj2" fmla="val 5088054"/>
            <a:gd name="adj3" fmla="val 524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502E398-1670-4175-A63E-D9BA3A0C8464}">
      <dsp:nvSpPr>
        <dsp:cNvPr id="0" name=""/>
        <dsp:cNvSpPr/>
      </dsp:nvSpPr>
      <dsp:spPr>
        <a:xfrm>
          <a:off x="603326" y="39572"/>
          <a:ext cx="765589" cy="932255"/>
        </a:xfrm>
        <a:prstGeom prst="ellipse">
          <a:avLst/>
        </a:prstGeom>
        <a:blipFill dpi="0" rotWithShape="1">
          <a:blip xmlns:r="http://schemas.openxmlformats.org/officeDocument/2006/relationships"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12416" t="12427" r="12416" b="12427"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364B7AE1-1990-4CAC-BD25-3C5284F2C539}">
      <dsp:nvSpPr>
        <dsp:cNvPr id="0" name=""/>
        <dsp:cNvSpPr/>
      </dsp:nvSpPr>
      <dsp:spPr>
        <a:xfrm>
          <a:off x="1548791" y="26465"/>
          <a:ext cx="3772194" cy="9521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10000"/>
            </a:spcAft>
            <a:buNone/>
          </a:pPr>
          <a:r>
            <a:rPr lang="en-US" sz="1200" b="1" kern="1200" dirty="0">
              <a:solidFill>
                <a:srgbClr val="C0000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Sitio web: </a:t>
          </a:r>
          <a:r>
            <a:rPr lang="en-US" sz="1200" kern="1200" dirty="0" err="1">
              <a:solidFill>
                <a:schemeClr val="bg2">
                  <a:lumMod val="2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Accediendo</a:t>
          </a:r>
          <a:r>
            <a:rPr lang="en-US" sz="1200" kern="1200" dirty="0">
              <a:solidFill>
                <a:schemeClr val="bg2">
                  <a:lumMod val="2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 a </a:t>
          </a:r>
          <a:r>
            <a:rPr lang="es-ES" sz="1200" kern="1200" dirty="0">
              <a:solidFill>
                <a:schemeClr val="bg2">
                  <a:lumMod val="2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  <a:hlinkClick xmlns:r="http://schemas.openxmlformats.org/officeDocument/2006/relationships" r:id="rId4"/>
            </a:rPr>
            <a:t>http://www.amb.gov.co/</a:t>
          </a:r>
          <a:r>
            <a:rPr lang="en-US" sz="1200" kern="1200" dirty="0">
              <a:solidFill>
                <a:schemeClr val="bg2">
                  <a:lumMod val="2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 </a:t>
          </a:r>
          <a:r>
            <a:rPr lang="en-US" sz="1200" kern="1200" dirty="0" err="1">
              <a:solidFill>
                <a:schemeClr val="bg2">
                  <a:lumMod val="2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en</a:t>
          </a:r>
          <a:r>
            <a:rPr lang="en-US" sz="1200" kern="1200" dirty="0">
              <a:solidFill>
                <a:schemeClr val="bg2">
                  <a:lumMod val="2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 el menu PQRSD, </a:t>
          </a:r>
          <a:r>
            <a:rPr lang="en-US" sz="1200" kern="1200" dirty="0" err="1">
              <a:solidFill>
                <a:schemeClr val="bg2">
                  <a:lumMod val="2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encuentra</a:t>
          </a:r>
          <a:r>
            <a:rPr lang="en-US" sz="1200" kern="1200" dirty="0">
              <a:solidFill>
                <a:schemeClr val="bg2">
                  <a:lumMod val="2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 un </a:t>
          </a:r>
          <a:r>
            <a:rPr lang="en-US" sz="1200" kern="1200" dirty="0" err="1">
              <a:solidFill>
                <a:schemeClr val="bg2">
                  <a:lumMod val="2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formulario</a:t>
          </a:r>
          <a:r>
            <a:rPr lang="en-US" sz="1200" kern="1200" dirty="0">
              <a:solidFill>
                <a:schemeClr val="bg2">
                  <a:lumMod val="2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 para </a:t>
          </a:r>
          <a:r>
            <a:rPr lang="en-US" sz="1200" kern="1200" dirty="0" err="1">
              <a:solidFill>
                <a:schemeClr val="bg2">
                  <a:lumMod val="2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diligenciar</a:t>
          </a:r>
          <a:r>
            <a:rPr lang="en-US" sz="1200" kern="1200" dirty="0">
              <a:solidFill>
                <a:schemeClr val="bg2">
                  <a:lumMod val="2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 y </a:t>
          </a:r>
          <a:r>
            <a:rPr lang="en-US" sz="1200" kern="1200" dirty="0" err="1">
              <a:solidFill>
                <a:schemeClr val="bg2">
                  <a:lumMod val="2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enviar</a:t>
          </a:r>
          <a:r>
            <a:rPr lang="en-US" sz="1200" kern="1200" dirty="0">
              <a:solidFill>
                <a:schemeClr val="bg2">
                  <a:lumMod val="2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 </a:t>
          </a:r>
          <a:r>
            <a:rPr lang="en-US" sz="1200" kern="1200" dirty="0" err="1">
              <a:solidFill>
                <a:schemeClr val="bg2">
                  <a:lumMod val="2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en</a:t>
          </a:r>
          <a:r>
            <a:rPr lang="en-US" sz="1200" kern="1200" dirty="0">
              <a:solidFill>
                <a:schemeClr val="bg2">
                  <a:lumMod val="2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 </a:t>
          </a:r>
          <a:r>
            <a:rPr lang="en-US" sz="1200" kern="1200" dirty="0" err="1">
              <a:solidFill>
                <a:schemeClr val="bg2">
                  <a:lumMod val="2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línea</a:t>
          </a:r>
          <a:r>
            <a:rPr lang="en-US" sz="1200" kern="1200" dirty="0">
              <a:solidFill>
                <a:schemeClr val="bg2">
                  <a:lumMod val="2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.</a:t>
          </a:r>
        </a:p>
      </dsp:txBody>
      <dsp:txXfrm>
        <a:off x="1548791" y="26465"/>
        <a:ext cx="3772194" cy="952180"/>
      </dsp:txXfrm>
    </dsp:sp>
    <dsp:sp modelId="{DF53E5B0-E3C0-4BDB-949F-F3AC89E1E38D}">
      <dsp:nvSpPr>
        <dsp:cNvPr id="0" name=""/>
        <dsp:cNvSpPr/>
      </dsp:nvSpPr>
      <dsp:spPr>
        <a:xfrm>
          <a:off x="1038752" y="820192"/>
          <a:ext cx="665739" cy="819293"/>
        </a:xfrm>
        <a:prstGeom prst="ellipse">
          <a:avLst/>
        </a:prstGeom>
        <a:blipFill dpi="0" rotWithShape="1">
          <a:blip xmlns:r="http://schemas.openxmlformats.org/officeDocument/2006/relationships" r:embed="rId5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12416" t="12427" r="12416" b="12427"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2C47A8E8-EFF2-4347-97AA-823885410FE3}">
      <dsp:nvSpPr>
        <dsp:cNvPr id="0" name=""/>
        <dsp:cNvSpPr/>
      </dsp:nvSpPr>
      <dsp:spPr>
        <a:xfrm>
          <a:off x="1800226" y="906257"/>
          <a:ext cx="3461776" cy="7042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10000"/>
            </a:spcAft>
            <a:buNone/>
          </a:pPr>
          <a:r>
            <a:rPr lang="en-US" sz="1200" b="1" kern="1200" dirty="0" err="1">
              <a:solidFill>
                <a:srgbClr val="FF000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Correo</a:t>
          </a:r>
          <a:r>
            <a:rPr lang="en-US" sz="1200" b="1" kern="1200" dirty="0">
              <a:solidFill>
                <a:srgbClr val="FF000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 </a:t>
          </a:r>
          <a:r>
            <a:rPr lang="en-US" sz="1200" b="1" kern="1200" dirty="0" err="1">
              <a:solidFill>
                <a:srgbClr val="FF000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electrónico</a:t>
          </a:r>
          <a:r>
            <a:rPr lang="en-US" sz="1200" b="1" kern="1200" dirty="0">
              <a:solidFill>
                <a:srgbClr val="FF000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: </a:t>
          </a:r>
          <a:r>
            <a:rPr lang="en-US" sz="1200" kern="1200" dirty="0" err="1">
              <a:solidFill>
                <a:srgbClr val="E7E6E6">
                  <a:lumMod val="25000"/>
                </a:srgb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Puede</a:t>
          </a:r>
          <a:r>
            <a:rPr lang="en-US" sz="1200" kern="1200" dirty="0">
              <a:solidFill>
                <a:srgbClr val="E7E6E6">
                  <a:lumMod val="25000"/>
                </a:srgb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 </a:t>
          </a:r>
          <a:r>
            <a:rPr lang="en-US" sz="1200" kern="1200" dirty="0" err="1">
              <a:solidFill>
                <a:srgbClr val="E7E6E6">
                  <a:lumMod val="25000"/>
                </a:srgb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enviar</a:t>
          </a:r>
          <a:r>
            <a:rPr lang="en-US" sz="1200" kern="1200" dirty="0">
              <a:solidFill>
                <a:srgbClr val="E7E6E6">
                  <a:lumMod val="25000"/>
                </a:srgb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 un email a </a:t>
          </a:r>
          <a:r>
            <a:rPr lang="en-US" sz="1200" kern="1200" dirty="0">
              <a:solidFill>
                <a:srgbClr val="E7E6E6">
                  <a:lumMod val="25000"/>
                </a:srgb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  <a:hlinkClick xmlns:r="http://schemas.openxmlformats.org/officeDocument/2006/relationships"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info@amb.gov.co</a:t>
          </a:r>
          <a:r>
            <a:rPr lang="en-US" sz="1200" kern="1200" dirty="0">
              <a:solidFill>
                <a:srgbClr val="E7E6E6">
                  <a:lumMod val="25000"/>
                </a:srgb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, con el </a:t>
          </a:r>
          <a:r>
            <a:rPr lang="en-US" sz="1200" kern="1200" dirty="0" err="1">
              <a:solidFill>
                <a:srgbClr val="E7E6E6">
                  <a:lumMod val="25000"/>
                </a:srgb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detalle</a:t>
          </a:r>
          <a:r>
            <a:rPr lang="en-US" sz="1200" kern="1200" dirty="0">
              <a:solidFill>
                <a:srgbClr val="E7E6E6">
                  <a:lumMod val="25000"/>
                </a:srgb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 de </a:t>
          </a:r>
          <a:r>
            <a:rPr lang="en-US" sz="1200" kern="1200" dirty="0" err="1">
              <a:solidFill>
                <a:srgbClr val="E7E6E6">
                  <a:lumMod val="25000"/>
                </a:srgb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su</a:t>
          </a:r>
          <a:r>
            <a:rPr lang="en-US" sz="1200" kern="1200" dirty="0">
              <a:solidFill>
                <a:srgbClr val="E7E6E6">
                  <a:lumMod val="25000"/>
                </a:srgb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 PQRSD y sus </a:t>
          </a:r>
          <a:r>
            <a:rPr lang="en-US" sz="1200" kern="1200" dirty="0" err="1">
              <a:solidFill>
                <a:srgbClr val="E7E6E6">
                  <a:lumMod val="25000"/>
                </a:srgb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datos</a:t>
          </a:r>
          <a:r>
            <a:rPr lang="en-US" sz="1200" kern="1200" dirty="0">
              <a:solidFill>
                <a:srgbClr val="E7E6E6">
                  <a:lumMod val="25000"/>
                </a:srgb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 de </a:t>
          </a:r>
          <a:r>
            <a:rPr lang="en-US" sz="1200" kern="1200" dirty="0" err="1">
              <a:solidFill>
                <a:srgbClr val="E7E6E6">
                  <a:lumMod val="25000"/>
                </a:srgb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contacto</a:t>
          </a:r>
          <a:r>
            <a:rPr lang="en-US" sz="1200" kern="1200" dirty="0">
              <a:solidFill>
                <a:srgbClr val="E7E6E6">
                  <a:lumMod val="25000"/>
                </a:srgb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.</a:t>
          </a:r>
        </a:p>
      </dsp:txBody>
      <dsp:txXfrm>
        <a:off x="1800226" y="906257"/>
        <a:ext cx="3461776" cy="704204"/>
      </dsp:txXfrm>
    </dsp:sp>
    <dsp:sp modelId="{E2F17CF9-BF1F-4E9F-822C-6B3CDA538CB1}">
      <dsp:nvSpPr>
        <dsp:cNvPr id="0" name=""/>
        <dsp:cNvSpPr/>
      </dsp:nvSpPr>
      <dsp:spPr>
        <a:xfrm>
          <a:off x="1206645" y="1689023"/>
          <a:ext cx="557821" cy="784069"/>
        </a:xfrm>
        <a:prstGeom prst="ellipse">
          <a:avLst/>
        </a:prstGeom>
        <a:blipFill dpi="0" rotWithShape="1">
          <a:blip xmlns:r="http://schemas.openxmlformats.org/officeDocument/2006/relationships" r:embed="rId8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13236" t="13228" r="13236" b="13228"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BDD307E5-DDE0-41AD-800F-F887F9A65C4A}">
      <dsp:nvSpPr>
        <dsp:cNvPr id="0" name=""/>
        <dsp:cNvSpPr/>
      </dsp:nvSpPr>
      <dsp:spPr>
        <a:xfrm>
          <a:off x="1867235" y="1779041"/>
          <a:ext cx="3461776" cy="6442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10000"/>
            </a:spcAft>
            <a:buNone/>
          </a:pPr>
          <a:r>
            <a:rPr lang="es-ES" sz="1200" b="1" kern="1200" dirty="0">
              <a:solidFill>
                <a:srgbClr val="FF000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Telefónico: </a:t>
          </a:r>
          <a:r>
            <a:rPr lang="es-ES" sz="1200" kern="1200" dirty="0">
              <a:solidFill>
                <a:srgbClr val="E7E6E6">
                  <a:lumMod val="25000"/>
                </a:srgb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Llamando al teléfono principal de la entidad o los de las secretarías de cada dependencia (publicados en la página web).</a:t>
          </a:r>
          <a:endParaRPr lang="en-US" sz="1200" kern="1200" dirty="0">
            <a:solidFill>
              <a:srgbClr val="E7E6E6">
                <a:lumMod val="25000"/>
              </a:srgbClr>
            </a:solidFill>
            <a:latin typeface="Segoe UI" panose="020B0502040204020203" pitchFamily="34" charset="0"/>
            <a:ea typeface="Segoe UI" panose="020B0502040204020203" pitchFamily="34" charset="0"/>
            <a:cs typeface="Segoe UI" panose="020B0502040204020203" pitchFamily="34" charset="0"/>
          </a:endParaRPr>
        </a:p>
      </dsp:txBody>
      <dsp:txXfrm>
        <a:off x="1867235" y="1779041"/>
        <a:ext cx="3461776" cy="644216"/>
      </dsp:txXfrm>
    </dsp:sp>
    <dsp:sp modelId="{BA12DA0C-9B1B-449C-A9EC-B3FAE46DF91E}">
      <dsp:nvSpPr>
        <dsp:cNvPr id="0" name=""/>
        <dsp:cNvSpPr/>
      </dsp:nvSpPr>
      <dsp:spPr>
        <a:xfrm>
          <a:off x="859234" y="2372287"/>
          <a:ext cx="983846" cy="922458"/>
        </a:xfrm>
        <a:prstGeom prst="ellipse">
          <a:avLst/>
        </a:prstGeom>
        <a:blipFill dpi="0" rotWithShape="1">
          <a:blip xmlns:r="http://schemas.openxmlformats.org/officeDocument/2006/relationships" r:embed="rId9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12416" t="12427" r="12416" b="12427"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8A7A2A84-F2C2-4C8D-9D6F-DAF450C6249B}">
      <dsp:nvSpPr>
        <dsp:cNvPr id="0" name=""/>
        <dsp:cNvSpPr/>
      </dsp:nvSpPr>
      <dsp:spPr>
        <a:xfrm>
          <a:off x="1801155" y="2530421"/>
          <a:ext cx="3461776" cy="9521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10000"/>
            </a:spcAft>
            <a:buNone/>
          </a:pPr>
          <a:r>
            <a:rPr lang="es-ES" sz="1200" b="1" kern="1200" dirty="0">
              <a:solidFill>
                <a:srgbClr val="FF000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Presencial: </a:t>
          </a:r>
          <a:r>
            <a:rPr lang="es-ES" sz="1200" kern="1200" dirty="0">
              <a:solidFill>
                <a:srgbClr val="E7E6E6">
                  <a:lumMod val="25000"/>
                </a:srgb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Puede radicar oficios por escrito, o expresar de manera verbal el detalle de sus PQRD’s, en la oficina de recepción de la entidad, en la Avda. los Samanes No. 9-280, en Bucaramanga..</a:t>
          </a:r>
          <a:endParaRPr lang="en-US" sz="1200" kern="1200" dirty="0">
            <a:solidFill>
              <a:srgbClr val="E7E6E6">
                <a:lumMod val="25000"/>
              </a:srgbClr>
            </a:solidFill>
            <a:latin typeface="Segoe UI" panose="020B0502040204020203" pitchFamily="34" charset="0"/>
            <a:ea typeface="Segoe UI" panose="020B0502040204020203" pitchFamily="34" charset="0"/>
            <a:cs typeface="Segoe UI" panose="020B0502040204020203" pitchFamily="34" charset="0"/>
          </a:endParaRPr>
        </a:p>
      </dsp:txBody>
      <dsp:txXfrm>
        <a:off x="1801155" y="2530421"/>
        <a:ext cx="3461776" cy="9521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RadialPictureList">
  <dgm:title val="Radial Picture List"/>
  <dgm:desc val="Use to show relationships to a central idea. The Level 1 shape contains text and all Level 2 shapes contain a picture with corresponding text. Limited to four Level 2 pictures.  Unused pictures do not appear, but remain available if you switch layouts. Works best with a small amount of Level 2 text."/>
  <dgm:catLst>
    <dgm:cat type="picture" pri="2500"/>
    <dgm:cat type="officeonline" pri="2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10" destId="14" srcOrd="3" destOrd="0"/>
      </dgm:cxnLst>
      <dgm:bg/>
      <dgm:whole/>
    </dgm:dataModel>
  </dgm:clrData>
  <dgm:layoutNode name="Name0">
    <dgm:varLst>
      <dgm:chMax val="1"/>
      <dgm:chPref val="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equ" val="1">
            <dgm:alg type="composite">
              <dgm:param type="ar" val="1.4218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l" for="ch" forName="Accent" refType="w" fact="0"/>
              <dgm:constr type="t" for="ch" forName="Accent" refType="h" fact="0"/>
              <dgm:constr type="w" for="ch" forName="Accent" refType="w" fact="0.6747"/>
              <dgm:constr type="h" for="ch" forName="Accent" refType="h"/>
              <dgm:constr type="l" for="ch" forName="Child1" refType="w" fact="0.76"/>
              <dgm:constr type="t" for="ch" forName="Child1" refType="h" fact="0.3739"/>
              <dgm:constr type="w" for="ch" forName="Child1" refType="w" fact="0.24"/>
              <dgm:constr type="h" for="ch" forName="Child1" refType="h" fact="0.255"/>
              <dgm:constr type="l" for="ch" forName="Parent" refType="w" fact="0.1726"/>
              <dgm:constr type="t" for="ch" forName="Parent" refType="h" fact="0.2646"/>
              <dgm:constr type="w" for="ch" forName="Parent" refType="w" fact="0.3347"/>
              <dgm:constr type="h" for="ch" forName="Parent" refType="h" fact="0.4759"/>
              <dgm:constr type="l" for="ch" forName="Image1" refType="w" fact="0.5661"/>
              <dgm:constr type="t" for="ch" forName="Image1" refType="h" fact="0.3744"/>
              <dgm:constr type="w" for="ch" forName="Image1" refType="w" fact="0.1793"/>
              <dgm:constr type="h" for="ch" forName="Image1" refType="h" fact="0.255"/>
            </dgm:constrLst>
          </dgm:if>
          <dgm:if name="Name6" axis="ch ch" ptType="node node" st="1 1" cnt="1 0" func="cnt" op="equ" val="2">
            <dgm:alg type="composite">
              <dgm:param type="ar" val="1.381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" refType="w" fact="0"/>
              <dgm:constr type="t" for="ch" forName="Accent" refType="h" fact="0"/>
              <dgm:constr type="w" for="ch" forName="Accent" refType="w" fact="0.6946"/>
              <dgm:constr type="h" for="ch" forName="Accent" refType="h"/>
              <dgm:constr type="l" for="ch" forName="Parent" refType="w" fact="0.1777"/>
              <dgm:constr type="t" for="ch" forName="Parent" refType="h" fact="0.2646"/>
              <dgm:constr type="w" for="ch" forName="Parent" refType="w" fact="0.3446"/>
              <dgm:constr type="h" for="ch" forName="Parent" refType="h" fact="0.4759"/>
              <dgm:constr type="l" for="ch" forName="Image1" refType="w" fact="0.5531"/>
              <dgm:constr type="t" for="ch" forName="Image1" refType="h" fact="0.1585"/>
              <dgm:constr type="w" for="ch" forName="Image1" refType="w" fact="0.1846"/>
              <dgm:constr type="h" for="ch" forName="Image1" refType="h" fact="0.255"/>
              <dgm:constr type="l" for="ch" forName="Image2" refType="w" fact="0.5531"/>
              <dgm:constr type="t" for="ch" forName="Image2" refType="h" fact="0.5624"/>
              <dgm:constr type="w" for="ch" forName="Image2" refType="w" fact="0.1846"/>
              <dgm:constr type="h" for="ch" forName="Image2" refType="h" fact="0.255"/>
              <dgm:constr type="l" for="ch" forName="Child1" refType="w" fact="0.7529"/>
              <dgm:constr type="t" for="ch" forName="Child1" refType="h" fact="0.1618"/>
              <dgm:constr type="w" for="ch" forName="Child1" refType="w" fact="0.2471"/>
              <dgm:constr type="h" for="ch" forName="Child1" refType="h" fact="0.2468"/>
              <dgm:constr type="l" for="ch" forName="Child2" refType="w" fact="0.7529"/>
              <dgm:constr type="t" for="ch" forName="Child2" refType="h" fact="0.5657"/>
              <dgm:constr type="w" for="ch" forName="Child2" refType="w" fact="0.2471"/>
              <dgm:constr type="h" for="ch" forName="Child2" refType="h" fact="0.2468"/>
            </dgm:constrLst>
          </dgm:if>
          <dgm:if name="Name7" axis="ch ch" ptType="node node" st="1 1" cnt="1 0" func="cnt" op="equ" val="3">
            <dgm:alg type="composite">
              <dgm:param type="ar" val="1.4218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" refType="w" fact="0"/>
              <dgm:constr type="t" for="ch" forName="Accent" refType="h" fact="0"/>
              <dgm:constr type="w" for="ch" forName="Accent" refType="w" fact="0.6747"/>
              <dgm:constr type="h" for="ch" forName="Accent" refType="h"/>
              <dgm:constr type="l" for="ch" forName="Parent" refType="w" fact="0.1726"/>
              <dgm:constr type="t" for="ch" forName="Parent" refType="h" fact="0.2646"/>
              <dgm:constr type="w" for="ch" forName="Parent" refType="w" fact="0.3347"/>
              <dgm:constr type="h" for="ch" forName="Parent" refType="h" fact="0.4759"/>
              <dgm:constr type="l" for="ch" forName="Image1" refType="w" fact="0.4968"/>
              <dgm:constr type="t" for="ch" forName="Image1" refType="h" fact="0.0843"/>
              <dgm:constr type="w" for="ch" forName="Image1" refType="w" fact="0.1793"/>
              <dgm:constr type="h" for="ch" forName="Image1" refType="h" fact="0.255"/>
              <dgm:constr type="l" for="ch" forName="Image2" refType="w" fact="0.5661"/>
              <dgm:constr type="t" for="ch" forName="Image2" refType="h" fact="0.3744"/>
              <dgm:constr type="w" for="ch" forName="Image2" refType="w" fact="0.1793"/>
              <dgm:constr type="h" for="ch" forName="Image2" refType="h" fact="0.255"/>
              <dgm:constr type="l" for="ch" forName="Image3" refType="w" fact="0.4968"/>
              <dgm:constr type="t" for="ch" forName="Image3" refType="h" fact="0.6686"/>
              <dgm:constr type="w" for="ch" forName="Image3" refType="w" fact="0.1793"/>
              <dgm:constr type="h" for="ch" forName="Image3" refType="h" fact="0.255"/>
              <dgm:constr type="l" for="ch" forName="Child1" refType="w" fact="0.6897"/>
              <dgm:constr type="t" for="ch" forName="Child1" refType="h" fact="0.0884"/>
              <dgm:constr type="w" for="ch" forName="Child1" refType="w" fact="0.24"/>
              <dgm:constr type="h" for="ch" forName="Child1" refType="h" fact="0.2468"/>
              <dgm:constr type="l" for="ch" forName="Child2" refType="w" fact="0.76"/>
              <dgm:constr type="t" for="ch" forName="Child2" refType="h" fact="0.378"/>
              <dgm:constr type="w" for="ch" forName="Child2" refType="w" fact="0.24"/>
              <dgm:constr type="h" for="ch" forName="Child2" refType="h" fact="0.2468"/>
              <dgm:constr type="l" for="ch" forName="Child3" refType="w" fact="0.6897"/>
              <dgm:constr type="t" for="ch" forName="Child3" refType="h" fact="0.6738"/>
              <dgm:constr type="w" for="ch" forName="Child3" refType="w" fact="0.24"/>
              <dgm:constr type="h" for="ch" forName="Child3" refType="h" fact="0.2468"/>
            </dgm:constrLst>
          </dgm:if>
          <dgm:else name="Name8">
            <dgm:alg type="composite">
              <dgm:param type="ar" val="1.2852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" refType="w" fact="0"/>
              <dgm:constr type="t" for="ch" forName="Accent" refType="h" fact="0.0361"/>
              <dgm:constr type="w" for="ch" forName="Accent" refType="w" fact="0.6865"/>
              <dgm:constr type="h" for="ch" forName="Accent" refType="h" fact="0.9197"/>
              <dgm:constr type="l" for="ch" forName="Parent" refType="w" fact="0.1756"/>
              <dgm:constr type="t" for="ch" forName="Parent" refType="h" fact="0.2795"/>
              <dgm:constr type="w" for="ch" forName="Parent" refType="w" fact="0.3406"/>
              <dgm:constr type="h" for="ch" forName="Parent" refType="h" fact="0.4377"/>
              <dgm:constr type="l" for="ch" forName="Image1" refType="w" fact="0.425"/>
              <dgm:constr type="t" for="ch" forName="Image1" refType="h" fact="0"/>
              <dgm:constr type="w" for="ch" forName="Image1" refType="w" fact="0.1825"/>
              <dgm:constr type="h" for="ch" forName="Image1" refType="h" fact="0.2345"/>
              <dgm:constr type="l" for="ch" forName="Image2" refType="w" fact="0.5598"/>
              <dgm:constr type="t" for="ch" forName="Image2" refType="h" fact="0.2184"/>
              <dgm:constr type="w" for="ch" forName="Image2" refType="w" fact="0.1825"/>
              <dgm:constr type="h" for="ch" forName="Image2" refType="h" fact="0.2345"/>
              <dgm:constr type="l" for="ch" forName="Image3" refType="w" fact="0.5591"/>
              <dgm:constr type="t" for="ch" forName="Image3" refType="h" fact="0.5395"/>
              <dgm:constr type="w" for="ch" forName="Image3" refType="w" fact="0.1825"/>
              <dgm:constr type="h" for="ch" forName="Image3" refType="h" fact="0.2345"/>
              <dgm:constr type="l" for="ch" forName="Image4" refType="w" fact="0.425"/>
              <dgm:constr type="t" for="ch" forName="Image4" refType="h" fact="0.7655"/>
              <dgm:constr type="w" for="ch" forName="Image4" refType="w" fact="0.1825"/>
              <dgm:constr type="h" for="ch" forName="Image4" refType="h" fact="0.2345"/>
              <dgm:constr type="l" for="ch" forName="Child1" refType="w" fact="0.6214"/>
              <dgm:constr type="t" for="ch" forName="Child1" refType="h" fact="0.003"/>
              <dgm:constr type="w" for="ch" forName="Child1" refType="w" fact="0.2443"/>
              <dgm:constr type="h" for="ch" forName="Child1" refType="h" fact="0.227"/>
              <dgm:constr type="l" for="ch" forName="Child2" refType="w" fact="0.7557"/>
              <dgm:constr type="t" for="ch" forName="Child2" refType="h" fact="0.2225"/>
              <dgm:constr type="w" for="ch" forName="Child2" refType="w" fact="0.2443"/>
              <dgm:constr type="h" for="ch" forName="Child2" refType="h" fact="0.227"/>
              <dgm:constr type="l" for="ch" forName="Child3" refType="w" fact="0.7557"/>
              <dgm:constr type="t" for="ch" forName="Child3" refType="h" fact="0.5433"/>
              <dgm:constr type="w" for="ch" forName="Child3" refType="w" fact="0.2443"/>
              <dgm:constr type="h" for="ch" forName="Child3" refType="h" fact="0.227"/>
              <dgm:constr type="l" for="ch" forName="Child4" refType="w" fact="0.6214"/>
              <dgm:constr type="t" for="ch" forName="Child4" refType="h" fact="0.7703"/>
              <dgm:constr type="w" for="ch" forName="Child4" refType="w" fact="0.2443"/>
              <dgm:constr type="h" for="ch" forName="Child4" refType="h" fact="0.227"/>
            </dgm:constrLst>
          </dgm:else>
        </dgm:choose>
      </dgm:if>
      <dgm:else name="Name9">
        <dgm:choose name="Name10">
          <dgm:if name="Name11" axis="ch ch" ptType="node node" st="1 1" cnt="1 0" func="cnt" op="equ" val="0">
            <dgm:alg type="composite">
              <dgm:param type="ar" val="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2" axis="ch ch" ptType="node node" st="1 1" cnt="1 0" func="cnt" op="equ" val="1">
            <dgm:alg type="composite">
              <dgm:param type="ar" val="1.4218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r" for="ch" forName="Accent" refType="w"/>
              <dgm:constr type="t" for="ch" forName="Accent" refType="h" fact="0"/>
              <dgm:constr type="w" for="ch" forName="Accent" refType="w" fact="0.6747"/>
              <dgm:constr type="h" for="ch" forName="Accent" refType="h"/>
              <dgm:constr type="r" for="ch" forName="Child1" refType="w" fact="0.24"/>
              <dgm:constr type="t" for="ch" forName="Child1" refType="h" fact="0.3739"/>
              <dgm:constr type="w" for="ch" forName="Child1" refType="w" fact="0.24"/>
              <dgm:constr type="h" for="ch" forName="Child1" refType="h" fact="0.255"/>
              <dgm:constr type="r" for="ch" forName="Parent" refType="w" fact="0.8274"/>
              <dgm:constr type="t" for="ch" forName="Parent" refType="h" fact="0.2646"/>
              <dgm:constr type="w" for="ch" forName="Parent" refType="w" fact="0.3347"/>
              <dgm:constr type="h" for="ch" forName="Parent" refType="h" fact="0.4759"/>
              <dgm:constr type="r" for="ch" forName="Image1" refType="w" fact="0.4339"/>
              <dgm:constr type="t" for="ch" forName="Image1" refType="h" fact="0.3744"/>
              <dgm:constr type="w" for="ch" forName="Image1" refType="w" fact="0.1793"/>
              <dgm:constr type="h" for="ch" forName="Image1" refType="h" fact="0.255"/>
            </dgm:constrLst>
          </dgm:if>
          <dgm:if name="Name13" axis="ch ch" ptType="node node" st="1 1" cnt="1 0" func="cnt" op="equ" val="2">
            <dgm:alg type="composite">
              <dgm:param type="ar" val="1.381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" refType="w"/>
              <dgm:constr type="t" for="ch" forName="Accent" refType="h" fact="0"/>
              <dgm:constr type="w" for="ch" forName="Accent" refType="w" fact="0.6946"/>
              <dgm:constr type="h" for="ch" forName="Accent" refType="h"/>
              <dgm:constr type="r" for="ch" forName="Parent" refType="w" fact="0.8223"/>
              <dgm:constr type="t" for="ch" forName="Parent" refType="h" fact="0.2646"/>
              <dgm:constr type="w" for="ch" forName="Parent" refType="w" fact="0.3446"/>
              <dgm:constr type="h" for="ch" forName="Parent" refType="h" fact="0.4759"/>
              <dgm:constr type="r" for="ch" forName="Image1" refType="w" fact="0.4469"/>
              <dgm:constr type="t" for="ch" forName="Image1" refType="h" fact="0.1585"/>
              <dgm:constr type="w" for="ch" forName="Image1" refType="w" fact="0.1846"/>
              <dgm:constr type="h" for="ch" forName="Image1" refType="h" fact="0.255"/>
              <dgm:constr type="r" for="ch" forName="Image2" refType="w" fact="0.4469"/>
              <dgm:constr type="t" for="ch" forName="Image2" refType="h" fact="0.5624"/>
              <dgm:constr type="w" for="ch" forName="Image2" refType="w" fact="0.1846"/>
              <dgm:constr type="h" for="ch" forName="Image2" refType="h" fact="0.255"/>
              <dgm:constr type="r" for="ch" forName="Child1" refType="w" fact="0.2471"/>
              <dgm:constr type="t" for="ch" forName="Child1" refType="h" fact="0.1618"/>
              <dgm:constr type="w" for="ch" forName="Child1" refType="w" fact="0.2471"/>
              <dgm:constr type="h" for="ch" forName="Child1" refType="h" fact="0.2468"/>
              <dgm:constr type="r" for="ch" forName="Child2" refType="w" fact="0.2471"/>
              <dgm:constr type="t" for="ch" forName="Child2" refType="h" fact="0.5657"/>
              <dgm:constr type="w" for="ch" forName="Child2" refType="w" fact="0.2471"/>
              <dgm:constr type="h" for="ch" forName="Child2" refType="h" fact="0.2468"/>
            </dgm:constrLst>
          </dgm:if>
          <dgm:if name="Name14" axis="ch ch" ptType="node node" st="1 1" cnt="1 0" func="cnt" op="equ" val="3">
            <dgm:alg type="composite">
              <dgm:param type="ar" val="1.4218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" refType="w"/>
              <dgm:constr type="t" for="ch" forName="Accent" refType="h" fact="0"/>
              <dgm:constr type="w" for="ch" forName="Accent" refType="w" fact="0.6747"/>
              <dgm:constr type="h" for="ch" forName="Accent" refType="h"/>
              <dgm:constr type="r" for="ch" forName="Parent" refType="w" fact="0.8274"/>
              <dgm:constr type="t" for="ch" forName="Parent" refType="h" fact="0.2646"/>
              <dgm:constr type="w" for="ch" forName="Parent" refType="w" fact="0.3347"/>
              <dgm:constr type="h" for="ch" forName="Parent" refType="h" fact="0.4759"/>
              <dgm:constr type="r" for="ch" forName="Image1" refType="w" fact="0.5032"/>
              <dgm:constr type="t" for="ch" forName="Image1" refType="h" fact="0.0843"/>
              <dgm:constr type="w" for="ch" forName="Image1" refType="w" fact="0.1793"/>
              <dgm:constr type="h" for="ch" forName="Image1" refType="h" fact="0.255"/>
              <dgm:constr type="r" for="ch" forName="Image2" refType="w" fact="0.4339"/>
              <dgm:constr type="t" for="ch" forName="Image2" refType="h" fact="0.3744"/>
              <dgm:constr type="w" for="ch" forName="Image2" refType="w" fact="0.1793"/>
              <dgm:constr type="h" for="ch" forName="Image2" refType="h" fact="0.255"/>
              <dgm:constr type="r" for="ch" forName="Image3" refType="w" fact="0.5032"/>
              <dgm:constr type="t" for="ch" forName="Image3" refType="h" fact="0.6686"/>
              <dgm:constr type="w" for="ch" forName="Image3" refType="w" fact="0.1793"/>
              <dgm:constr type="h" for="ch" forName="Image3" refType="h" fact="0.255"/>
              <dgm:constr type="r" for="ch" forName="Child1" refType="w" fact="0.3103"/>
              <dgm:constr type="t" for="ch" forName="Child1" refType="h" fact="0.0884"/>
              <dgm:constr type="w" for="ch" forName="Child1" refType="w" fact="0.24"/>
              <dgm:constr type="h" for="ch" forName="Child1" refType="h" fact="0.2468"/>
              <dgm:constr type="r" for="ch" forName="Child2" refType="w" fact="0.24"/>
              <dgm:constr type="t" for="ch" forName="Child2" refType="h" fact="0.378"/>
              <dgm:constr type="w" for="ch" forName="Child2" refType="w" fact="0.24"/>
              <dgm:constr type="h" for="ch" forName="Child2" refType="h" fact="0.2468"/>
              <dgm:constr type="r" for="ch" forName="Child3" refType="w" fact="0.3103"/>
              <dgm:constr type="t" for="ch" forName="Child3" refType="h" fact="0.6738"/>
              <dgm:constr type="w" for="ch" forName="Child3" refType="w" fact="0.24"/>
              <dgm:constr type="h" for="ch" forName="Child3" refType="h" fact="0.2468"/>
            </dgm:constrLst>
          </dgm:if>
          <dgm:else name="Name15">
            <dgm:alg type="composite">
              <dgm:param type="ar" val="1.2852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" refType="w"/>
              <dgm:constr type="t" for="ch" forName="Accent" refType="h" fact="0.0361"/>
              <dgm:constr type="w" for="ch" forName="Accent" refType="w" fact="0.6865"/>
              <dgm:constr type="h" for="ch" forName="Accent" refType="h" fact="0.9197"/>
              <dgm:constr type="r" for="ch" forName="Parent" refType="w" fact="0.8244"/>
              <dgm:constr type="t" for="ch" forName="Parent" refType="h" fact="0.2795"/>
              <dgm:constr type="w" for="ch" forName="Parent" refType="w" fact="0.3406"/>
              <dgm:constr type="h" for="ch" forName="Parent" refType="h" fact="0.4377"/>
              <dgm:constr type="r" for="ch" forName="Image1" refType="w" fact="0.575"/>
              <dgm:constr type="t" for="ch" forName="Image1" refType="h" fact="0"/>
              <dgm:constr type="w" for="ch" forName="Image1" refType="w" fact="0.1825"/>
              <dgm:constr type="h" for="ch" forName="Image1" refType="h" fact="0.2345"/>
              <dgm:constr type="r" for="ch" forName="Image2" refType="w" fact="0.4402"/>
              <dgm:constr type="t" for="ch" forName="Image2" refType="h" fact="0.2184"/>
              <dgm:constr type="w" for="ch" forName="Image2" refType="w" fact="0.1825"/>
              <dgm:constr type="h" for="ch" forName="Image2" refType="h" fact="0.2345"/>
              <dgm:constr type="r" for="ch" forName="Image3" refType="w" fact="0.4409"/>
              <dgm:constr type="t" for="ch" forName="Image3" refType="h" fact="0.5395"/>
              <dgm:constr type="w" for="ch" forName="Image3" refType="w" fact="0.1825"/>
              <dgm:constr type="h" for="ch" forName="Image3" refType="h" fact="0.2345"/>
              <dgm:constr type="r" for="ch" forName="Image4" refType="w" fact="0.575"/>
              <dgm:constr type="t" for="ch" forName="Image4" refType="h" fact="0.7655"/>
              <dgm:constr type="w" for="ch" forName="Image4" refType="w" fact="0.1825"/>
              <dgm:constr type="h" for="ch" forName="Image4" refType="h" fact="0.2345"/>
              <dgm:constr type="r" for="ch" forName="Child1" refType="w" fact="0.3786"/>
              <dgm:constr type="t" for="ch" forName="Child1" refType="h" fact="0.003"/>
              <dgm:constr type="w" for="ch" forName="Child1" refType="w" fact="0.2443"/>
              <dgm:constr type="h" for="ch" forName="Child1" refType="h" fact="0.227"/>
              <dgm:constr type="r" for="ch" forName="Child2" refType="w" fact="0.2443"/>
              <dgm:constr type="t" for="ch" forName="Child2" refType="h" fact="0.2225"/>
              <dgm:constr type="w" for="ch" forName="Child2" refType="w" fact="0.2443"/>
              <dgm:constr type="h" for="ch" forName="Child2" refType="h" fact="0.227"/>
              <dgm:constr type="r" for="ch" forName="Child3" refType="w" fact="0.2443"/>
              <dgm:constr type="t" for="ch" forName="Child3" refType="h" fact="0.5433"/>
              <dgm:constr type="w" for="ch" forName="Child3" refType="w" fact="0.2443"/>
              <dgm:constr type="h" for="ch" forName="Child3" refType="h" fact="0.227"/>
              <dgm:constr type="r" for="ch" forName="Child4" refType="w" fact="0.3786"/>
              <dgm:constr type="t" for="ch" forName="Child4" refType="h" fact="0.7703"/>
              <dgm:constr type="w" for="ch" forName="Child4" refType="w" fact="0.2443"/>
              <dgm:constr type="h" for="ch" forName="Child4" refType="h" fact="0.227"/>
            </dgm:constrLst>
          </dgm:else>
        </dgm:choose>
      </dgm:else>
    </dgm:choose>
    <dgm:forEach name="wrapper" axis="self" ptType="parTrans">
      <dgm:forEach name="ImageRepeat" axis="self">
        <dgm:layoutNode name="Image" styleLbl="fgImgPlace1">
          <dgm:alg type="sp"/>
          <dgm:shape xmlns:r="http://schemas.openxmlformats.org/officeDocument/2006/relationships" type="ellipse" r:blip="" blipPhldr="1">
            <dgm:adjLst/>
          </dgm:shape>
          <dgm:presOf/>
        </dgm:layoutNode>
      </dgm:forEach>
    </dgm:forEach>
    <dgm:forEach name="Name16" axis="ch" ptType="node" cnt="1">
      <dgm:layoutNode name="Parent" styleLbl="node1">
        <dgm:varLst>
          <dgm:chMax val="4"/>
          <dgm:chPref val="3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7" axis="ch ch" ptType="node node" st="1 1" cnt="1 1">
      <dgm:layoutNode name="Accent" styleLbl="node1">
        <dgm:alg type="sp"/>
        <dgm:choose name="Name18">
          <dgm:if name="Name19" func="var" arg="dir" op="equ" val="norm">
            <dgm:choose name="Name20">
              <dgm:if name="Name21" axis="followSib" ptType="node" func="cnt" op="equ" val="0">
                <dgm:shape xmlns:r="http://schemas.openxmlformats.org/officeDocument/2006/relationships" type="blockArc" r:blip="">
                  <dgm:adjLst>
                    <dgm:adj idx="1" val="-49.0368"/>
                    <dgm:adj idx="2" val="49.4265"/>
                    <dgm:adj idx="3" val="0.0564"/>
                  </dgm:adjLst>
                </dgm:shape>
              </dgm:if>
              <dgm:if name="Name22" axis="followSib" ptType="node" func="cnt" op="equ" val="1">
                <dgm:shape xmlns:r="http://schemas.openxmlformats.org/officeDocument/2006/relationships" type="blockArc" r:blip="">
                  <dgm:adjLst>
                    <dgm:adj idx="1" val="-64.2028"/>
                    <dgm:adj idx="2" val="64.5456"/>
                    <dgm:adj idx="3" val="0.0558"/>
                  </dgm:adjLst>
                </dgm:shape>
              </dgm:if>
              <dgm:if name="Name23" axis="followSib" ptType="node" func="cnt" op="equ" val="2">
                <dgm:shape xmlns:r="http://schemas.openxmlformats.org/officeDocument/2006/relationships" type="blockArc" r:blip="">
                  <dgm:adjLst>
                    <dgm:adj idx="1" val="-67.8702"/>
                    <dgm:adj idx="2" val="68.6519"/>
                    <dgm:adj idx="3" val="0.0575"/>
                  </dgm:adjLst>
                </dgm:shape>
              </dgm:if>
              <dgm:else name="Name24">
                <dgm:shape xmlns:r="http://schemas.openxmlformats.org/officeDocument/2006/relationships" type="blockArc" r:blip="">
                  <dgm:adjLst>
                    <dgm:adj idx="1" val="-84.8426"/>
                    <dgm:adj idx="2" val="84.8009"/>
                    <dgm:adj idx="3" val="0.0524"/>
                  </dgm:adjLst>
                </dgm:shape>
              </dgm:else>
            </dgm:choose>
          </dgm:if>
          <dgm:else name="Name25">
            <dgm:choose name="Name26">
              <dgm:if name="Name27" axis="followSib" ptType="node" func="cnt" op="equ" val="0">
                <dgm:shape xmlns:r="http://schemas.openxmlformats.org/officeDocument/2006/relationships" rot="180" type="blockArc" r:blip="">
                  <dgm:adjLst>
                    <dgm:adj idx="1" val="-49.0368"/>
                    <dgm:adj idx="2" val="49.4265"/>
                    <dgm:adj idx="3" val="0.0564"/>
                  </dgm:adjLst>
                </dgm:shape>
              </dgm:if>
              <dgm:if name="Name28" axis="followSib" ptType="node" func="cnt" op="equ" val="1">
                <dgm:shape xmlns:r="http://schemas.openxmlformats.org/officeDocument/2006/relationships" rot="180" type="blockArc" r:blip="">
                  <dgm:adjLst>
                    <dgm:adj idx="1" val="-64.2028"/>
                    <dgm:adj idx="2" val="64.5456"/>
                    <dgm:adj idx="3" val="0.0558"/>
                  </dgm:adjLst>
                </dgm:shape>
              </dgm:if>
              <dgm:if name="Name29" axis="followSib" ptType="node" func="cnt" op="equ" val="2">
                <dgm:shape xmlns:r="http://schemas.openxmlformats.org/officeDocument/2006/relationships" rot="180" type="blockArc" r:blip="">
                  <dgm:adjLst>
                    <dgm:adj idx="1" val="-67.8702"/>
                    <dgm:adj idx="2" val="68.6519"/>
                    <dgm:adj idx="3" val="0.0575"/>
                  </dgm:adjLst>
                </dgm:shape>
              </dgm:if>
              <dgm:else name="Name30">
                <dgm:shape xmlns:r="http://schemas.openxmlformats.org/officeDocument/2006/relationships" rot="180" type="blockArc" r:blip="">
                  <dgm:adjLst>
                    <dgm:adj idx="1" val="-84.8426"/>
                    <dgm:adj idx="2" val="84.8009"/>
                    <dgm:adj idx="3" val="0.0524"/>
                  </dgm:adjLst>
                </dgm:shape>
              </dgm:else>
            </dgm:choose>
          </dgm:else>
        </dgm:choose>
        <dgm:presOf/>
      </dgm:layoutNode>
      <dgm:layoutNode name="Image1" styleLbl="fgImgPlace1">
        <dgm:alg type="sp"/>
        <dgm:shape xmlns:r="http://schemas.openxmlformats.org/officeDocument/2006/relationships" type="ellipse" r:blip="" blipPhldr="1">
          <dgm:adjLst/>
        </dgm:shape>
        <dgm:presOf/>
      </dgm:layoutNode>
      <dgm:layoutNode name="Child1" styleLbl="revTx">
        <dgm:varLst>
          <dgm:chMax val="0"/>
          <dgm:chPref val="0"/>
          <dgm:bulletEnabled val="1"/>
        </dgm:varLst>
        <dgm:choose name="Name31">
          <dgm:if name="Name32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33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4" axis="ch ch" ptType="node node" st="1 2" cnt="1 1">
      <dgm:layoutNode name="Image2">
        <dgm:alg type="sp"/>
        <dgm:shape xmlns:r="http://schemas.openxmlformats.org/officeDocument/2006/relationships" r:blip="">
          <dgm:adjLst/>
        </dgm:shape>
        <dgm:presOf/>
        <dgm:constrLst/>
        <dgm:forEach name="Name35" ref="ImageRepeat"/>
      </dgm:layoutNode>
      <dgm:layoutNode name="Child2" styleLbl="revTx">
        <dgm:varLst>
          <dgm:chMax val="0"/>
          <dgm:chPref val="0"/>
          <dgm:bulletEnabled val="1"/>
        </dgm:varLst>
        <dgm:choose name="Name36">
          <dgm:if name="Name37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38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9" axis="ch ch" ptType="node node" st="1 3" cnt="1 1">
      <dgm:layoutNode name="Image3">
        <dgm:alg type="sp"/>
        <dgm:shape xmlns:r="http://schemas.openxmlformats.org/officeDocument/2006/relationships" r:blip="">
          <dgm:adjLst/>
        </dgm:shape>
        <dgm:presOf/>
        <dgm:constrLst/>
        <dgm:forEach name="Name40" ref="ImageRepeat"/>
      </dgm:layoutNode>
      <dgm:layoutNode name="Child3" styleLbl="revTx">
        <dgm:varLst>
          <dgm:chMax val="0"/>
          <dgm:chPref val="0"/>
          <dgm:bulletEnabled val="1"/>
        </dgm:varLst>
        <dgm:choose name="Name41">
          <dgm:if name="Name42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43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4" axis="ch ch" ptType="node node" st="1 4" cnt="1 1">
      <dgm:layoutNode name="Image4">
        <dgm:alg type="sp"/>
        <dgm:shape xmlns:r="http://schemas.openxmlformats.org/officeDocument/2006/relationships" r:blip="">
          <dgm:adjLst/>
        </dgm:shape>
        <dgm:presOf/>
        <dgm:constrLst/>
        <dgm:forEach name="Name45" ref="ImageRepeat"/>
      </dgm:layoutNode>
      <dgm:layoutNode name="Child4" styleLbl="revTx">
        <dgm:varLst>
          <dgm:chMax val="0"/>
          <dgm:chPref val="0"/>
          <dgm:bulletEnabled val="1"/>
        </dgm:varLst>
        <dgm:choose name="Name46">
          <dgm:if name="Name47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48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FB7F53-245F-4F30-A28B-9B1DC215DF5B}" type="datetimeFigureOut">
              <a:rPr lang="es-CO" smtClean="0"/>
              <a:t>16/11/2018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DBF436-D672-4265-AB79-F62DA70410D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82993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67287" y="414026"/>
            <a:ext cx="7772400" cy="2387600"/>
          </a:xfrm>
        </p:spPr>
        <p:txBody>
          <a:bodyPr anchor="ctr">
            <a:no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58365" y="5820424"/>
            <a:ext cx="3773509" cy="734923"/>
          </a:xfrm>
        </p:spPr>
        <p:txBody>
          <a:bodyPr>
            <a:normAutofit/>
          </a:bodyPr>
          <a:lstStyle>
            <a:lvl1pPr marL="0" indent="0" algn="r">
              <a:buNone/>
              <a:defRPr sz="18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155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8092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604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387763"/>
            <a:ext cx="7886700" cy="2231197"/>
          </a:xfrm>
        </p:spPr>
        <p:txBody>
          <a:bodyPr anchor="ctr">
            <a:normAutofit/>
          </a:bodyPr>
          <a:lstStyle>
            <a:lvl1pPr algn="ctr">
              <a:defRPr sz="4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618960"/>
            <a:ext cx="7886700" cy="850005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503995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927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5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087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931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4644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>
            <a:noAutofit/>
          </a:bodyPr>
          <a:lstStyle>
            <a:lvl1pPr>
              <a:defRPr sz="2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556853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>
            <a:noAutofit/>
          </a:bodyPr>
          <a:lstStyle>
            <a:lvl1pPr>
              <a:defRPr sz="2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102274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670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2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Segoe UI Black" panose="020B0A02040204020203" pitchFamily="34" charset="0"/>
          <a:ea typeface="Segoe UI Black" panose="020B0A02040204020203" pitchFamily="34" charset="0"/>
          <a:cs typeface="Segoe UI Black" panose="020B0A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entury Gothic" panose="020B0502020202020204" pitchFamily="34" charset="0"/>
          <a:ea typeface="Open Sans Semibold" panose="020B0706030804020204" pitchFamily="34" charset="0"/>
          <a:cs typeface="Open Sans Semibold" panose="020B07060308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entury Gothic" panose="020B0502020202020204" pitchFamily="34" charset="0"/>
          <a:ea typeface="Open Sans Semibold" panose="020B0706030804020204" pitchFamily="34" charset="0"/>
          <a:cs typeface="Open Sans Semibold" panose="020B07060308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entury Gothic" panose="020B0502020202020204" pitchFamily="34" charset="0"/>
          <a:ea typeface="Open Sans Semibold" panose="020B0706030804020204" pitchFamily="34" charset="0"/>
          <a:cs typeface="Open Sans Semibold" panose="020B07060308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Open Sans Semibold" panose="020B0706030804020204" pitchFamily="34" charset="0"/>
          <a:cs typeface="Open Sans Semibold" panose="020B07060308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Open Sans Semibold" panose="020B0706030804020204" pitchFamily="34" charset="0"/>
          <a:cs typeface="Open Sans Semibold" panose="020B07060308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9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62857" y="885370"/>
            <a:ext cx="8076830" cy="2452915"/>
          </a:xfrm>
        </p:spPr>
        <p:txBody>
          <a:bodyPr/>
          <a:lstStyle/>
          <a:p>
            <a:pPr algn="l"/>
            <a:r>
              <a:rPr lang="en-US" dirty="0"/>
              <a:t>Informe de </a:t>
            </a:r>
            <a:r>
              <a:rPr lang="en-US" dirty="0" err="1"/>
              <a:t>Peticiones</a:t>
            </a:r>
            <a:r>
              <a:rPr lang="en-US" dirty="0"/>
              <a:t>, </a:t>
            </a:r>
            <a:r>
              <a:rPr lang="en-US" dirty="0" err="1"/>
              <a:t>Quejas</a:t>
            </a:r>
            <a:r>
              <a:rPr lang="en-US" dirty="0"/>
              <a:t>, </a:t>
            </a:r>
            <a:r>
              <a:rPr lang="en-US" dirty="0" err="1"/>
              <a:t>Reclamos</a:t>
            </a:r>
            <a:r>
              <a:rPr lang="en-US" dirty="0"/>
              <a:t> y </a:t>
            </a:r>
            <a:r>
              <a:rPr lang="en-US" dirty="0" err="1"/>
              <a:t>Denuncias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(PQRD´s)</a:t>
            </a:r>
            <a:br>
              <a:rPr lang="en-US" dirty="0"/>
            </a:br>
            <a:r>
              <a:rPr lang="en-US" sz="2000" dirty="0" err="1"/>
              <a:t>Tercer</a:t>
            </a:r>
            <a:r>
              <a:rPr lang="en-US" sz="2000" dirty="0"/>
              <a:t> </a:t>
            </a:r>
            <a:r>
              <a:rPr lang="en-US" sz="2000" dirty="0" err="1"/>
              <a:t>Trimestre</a:t>
            </a:r>
            <a:r>
              <a:rPr lang="en-US" sz="2000" dirty="0"/>
              <a:t> 2018</a:t>
            </a:r>
          </a:p>
        </p:txBody>
      </p:sp>
    </p:spTree>
    <p:extLst>
      <p:ext uri="{BB962C8B-B14F-4D97-AF65-F5344CB8AC3E}">
        <p14:creationId xmlns:p14="http://schemas.microsoft.com/office/powerpoint/2010/main" val="37875762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2D329D-4A66-4FA4-B5FA-539087809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566058"/>
            <a:ext cx="7886700" cy="682172"/>
          </a:xfrm>
        </p:spPr>
        <p:txBody>
          <a:bodyPr>
            <a:noAutofit/>
          </a:bodyPr>
          <a:lstStyle/>
          <a:p>
            <a:pPr algn="l"/>
            <a:r>
              <a:rPr lang="es-CO" sz="2200" b="1" dirty="0">
                <a:solidFill>
                  <a:prstClr val="black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2.3 Estadísticas Subdirección Administrativa y Financiera</a:t>
            </a:r>
            <a:endParaRPr lang="es-CO" sz="2200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B6050A7-A834-4718-921D-E62AB76994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94514" y="1248230"/>
            <a:ext cx="3416073" cy="3220736"/>
          </a:xfrm>
        </p:spPr>
        <p:txBody>
          <a:bodyPr>
            <a:normAutofit/>
          </a:bodyPr>
          <a:lstStyle/>
          <a:p>
            <a:pPr algn="just"/>
            <a:endParaRPr lang="es-CO" sz="13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es-CO" sz="13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es-CO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Al detallar los Derechos de Petición, encontramos que el 92.31% son derechos de petición de orden general, cuyo plazo de respuesta es de 15 días hábiles, el 5.13% son solicitudes desde otras entidades publicas, para las cuales se tiene un plazo de 10 días hábiles para responder; y finalmente el 2.56% corresponde a consultas sobre temas de competencia de la entidad.</a:t>
            </a: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13390E33-51E2-473D-B38D-2327B168D7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19472798"/>
              </p:ext>
            </p:extLst>
          </p:nvPr>
        </p:nvGraphicFramePr>
        <p:xfrm>
          <a:off x="449943" y="1291771"/>
          <a:ext cx="4122057" cy="36866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996774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1D007E-D4BB-43E6-9BA8-A3734C12B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609600"/>
            <a:ext cx="7886700" cy="653143"/>
          </a:xfrm>
        </p:spPr>
        <p:txBody>
          <a:bodyPr>
            <a:normAutofit/>
          </a:bodyPr>
          <a:lstStyle/>
          <a:p>
            <a:pPr algn="l"/>
            <a:r>
              <a:rPr lang="es-CO" sz="22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2.4 Estadísticas Subdirección Ambiental 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FA65A07-3938-4809-AD19-B512A517E7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1204685"/>
            <a:ext cx="3962626" cy="3744685"/>
          </a:xfrm>
        </p:spPr>
        <p:txBody>
          <a:bodyPr>
            <a:normAutofit/>
          </a:bodyPr>
          <a:lstStyle/>
          <a:p>
            <a:pPr algn="just"/>
            <a:r>
              <a:rPr lang="es-CO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Aquí se muestra el detalle de las estadísticas de la correspondencia recibida con destino a la Subdirección Ambiental de la entidad.</a:t>
            </a:r>
          </a:p>
          <a:p>
            <a:pPr algn="just"/>
            <a:r>
              <a:rPr lang="es-CO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El 58% de la correspondencia radicada fue del tipo Informativo, la cual no requiere una respuesta formal al remitente. El 38% corresponde a Derechos de Petición, los cuales totalizaron 1508 durante el primer semestre de 2018</a:t>
            </a:r>
          </a:p>
          <a:p>
            <a:pPr algn="just"/>
            <a:endParaRPr lang="es-CO" sz="13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FC9A44D6-6A42-41A9-B2DF-3E50775C7A90}"/>
              </a:ext>
            </a:extLst>
          </p:cNvPr>
          <p:cNvSpPr txBox="1"/>
          <p:nvPr/>
        </p:nvSpPr>
        <p:spPr>
          <a:xfrm>
            <a:off x="4891314" y="1190171"/>
            <a:ext cx="391885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E018EC0A-0F7C-4B25-8C23-A4939E80310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99104372"/>
              </p:ext>
            </p:extLst>
          </p:nvPr>
        </p:nvGraphicFramePr>
        <p:xfrm>
          <a:off x="4847773" y="1219201"/>
          <a:ext cx="3904342" cy="3672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F14C09CA-ECBF-4DD4-8213-230EE247E1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1314757"/>
              </p:ext>
            </p:extLst>
          </p:nvPr>
        </p:nvGraphicFramePr>
        <p:xfrm>
          <a:off x="435429" y="3149601"/>
          <a:ext cx="4194628" cy="1930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7314">
                  <a:extLst>
                    <a:ext uri="{9D8B030D-6E8A-4147-A177-3AD203B41FA5}">
                      <a16:colId xmlns:a16="http://schemas.microsoft.com/office/drawing/2014/main" val="1029887"/>
                    </a:ext>
                  </a:extLst>
                </a:gridCol>
                <a:gridCol w="2097314">
                  <a:extLst>
                    <a:ext uri="{9D8B030D-6E8A-4147-A177-3AD203B41FA5}">
                      <a16:colId xmlns:a16="http://schemas.microsoft.com/office/drawing/2014/main" val="2907838312"/>
                    </a:ext>
                  </a:extLst>
                </a:gridCol>
              </a:tblGrid>
              <a:tr h="387843">
                <a:tc>
                  <a:txBody>
                    <a:bodyPr/>
                    <a:lstStyle/>
                    <a:p>
                      <a:pPr algn="ctr"/>
                      <a:r>
                        <a:rPr lang="es-CO" sz="1100" b="1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Tipo de requerimiento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b="1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# de oficios recibidos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9421098"/>
                  </a:ext>
                </a:extLst>
              </a:tr>
              <a:tr h="308511"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Derechos de petición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585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01190772"/>
                  </a:ext>
                </a:extLst>
              </a:tr>
              <a:tr h="308511"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Informativos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1146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9258653"/>
                  </a:ext>
                </a:extLst>
              </a:tr>
              <a:tr h="308511"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Otros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87437876"/>
                  </a:ext>
                </a:extLst>
              </a:tr>
              <a:tr h="308511"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Trámite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77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36743703"/>
                  </a:ext>
                </a:extLst>
              </a:tr>
              <a:tr h="308511"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Urgente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23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143664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72276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2D329D-4A66-4FA4-B5FA-539087809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566058"/>
            <a:ext cx="7886700" cy="682172"/>
          </a:xfrm>
        </p:spPr>
        <p:txBody>
          <a:bodyPr>
            <a:normAutofit/>
          </a:bodyPr>
          <a:lstStyle/>
          <a:p>
            <a:pPr algn="l"/>
            <a:r>
              <a:rPr lang="es-CO" sz="2200" b="1" dirty="0">
                <a:solidFill>
                  <a:prstClr val="black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2.4 Estadísticas Subdirección Ambiental </a:t>
            </a:r>
            <a:endParaRPr lang="es-CO" sz="2200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B6050A7-A834-4718-921D-E62AB76994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94514" y="1248230"/>
            <a:ext cx="3416073" cy="3220736"/>
          </a:xfrm>
        </p:spPr>
        <p:txBody>
          <a:bodyPr>
            <a:normAutofit/>
          </a:bodyPr>
          <a:lstStyle/>
          <a:p>
            <a:pPr algn="just"/>
            <a:endParaRPr lang="es-CO" sz="13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es-CO" sz="13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es-CO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Al detallar los Derechos de Petición, encontramos que el 99.15% son derechos de petición de orden general, cuyo plazo de respuesta es de 15 días hábiles, el 0.51% corresponde a consultas relacionadas con las materias a cargo de la subdirección, para las cuales se tiene un plazo de 30 días hábiles para responder; y finalmente el 0.34% corresponde a solicitudes desde otra entidad pública o solicitudes de copias de documentos que reposan en la entidad.</a:t>
            </a: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13390E33-51E2-473D-B38D-2327B168D7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69344512"/>
              </p:ext>
            </p:extLst>
          </p:nvPr>
        </p:nvGraphicFramePr>
        <p:xfrm>
          <a:off x="449943" y="1291771"/>
          <a:ext cx="4122057" cy="36866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239621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1D007E-D4BB-43E6-9BA8-A3734C12B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343" y="609600"/>
            <a:ext cx="8162245" cy="653143"/>
          </a:xfrm>
        </p:spPr>
        <p:txBody>
          <a:bodyPr>
            <a:noAutofit/>
          </a:bodyPr>
          <a:lstStyle/>
          <a:p>
            <a:pPr algn="l"/>
            <a:r>
              <a:rPr lang="es-CO" sz="22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2.5 Estadísticas Subdirección de Planeación e Infraestructura 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FA65A07-3938-4809-AD19-B512A517E7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574" y="1277257"/>
            <a:ext cx="3962626" cy="3947886"/>
          </a:xfrm>
        </p:spPr>
        <p:txBody>
          <a:bodyPr>
            <a:normAutofit/>
          </a:bodyPr>
          <a:lstStyle/>
          <a:p>
            <a:pPr algn="just"/>
            <a:r>
              <a:rPr lang="es-CO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Aquí se muestra el detalle de las estadísticas de la correspondencia recibida con destino a la Subdirección de Planeación e Infraestructura de la entidad.</a:t>
            </a:r>
          </a:p>
          <a:p>
            <a:pPr algn="just"/>
            <a:r>
              <a:rPr lang="es-CO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El 57.80% de la correspondencia radicada fue del tipo Informativo, es decir 400 oficios, los cuales no requieren una respuesta formal al remitente. el 34.68% corresponde a Derechos de Petición, los cuales totalizaron 240 durante el primer semestre de 2018</a:t>
            </a:r>
          </a:p>
          <a:p>
            <a:pPr algn="just"/>
            <a:endParaRPr lang="es-CO" sz="13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FC9A44D6-6A42-41A9-B2DF-3E50775C7A90}"/>
              </a:ext>
            </a:extLst>
          </p:cNvPr>
          <p:cNvSpPr txBox="1"/>
          <p:nvPr/>
        </p:nvSpPr>
        <p:spPr>
          <a:xfrm>
            <a:off x="4891314" y="1190171"/>
            <a:ext cx="391885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E018EC0A-0F7C-4B25-8C23-A4939E80310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28916746"/>
              </p:ext>
            </p:extLst>
          </p:nvPr>
        </p:nvGraphicFramePr>
        <p:xfrm>
          <a:off x="4368800" y="1030516"/>
          <a:ext cx="3889830" cy="3672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1D292D9C-4DC2-4A9D-B7A5-363CB905F8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8181212"/>
              </p:ext>
            </p:extLst>
          </p:nvPr>
        </p:nvGraphicFramePr>
        <p:xfrm>
          <a:off x="420914" y="3439885"/>
          <a:ext cx="3875315" cy="1457235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1872343">
                  <a:extLst>
                    <a:ext uri="{9D8B030D-6E8A-4147-A177-3AD203B41FA5}">
                      <a16:colId xmlns:a16="http://schemas.microsoft.com/office/drawing/2014/main" val="528424281"/>
                    </a:ext>
                  </a:extLst>
                </a:gridCol>
                <a:gridCol w="2002972">
                  <a:extLst>
                    <a:ext uri="{9D8B030D-6E8A-4147-A177-3AD203B41FA5}">
                      <a16:colId xmlns:a16="http://schemas.microsoft.com/office/drawing/2014/main" val="2255712443"/>
                    </a:ext>
                  </a:extLst>
                </a:gridCol>
              </a:tblGrid>
              <a:tr h="291447">
                <a:tc>
                  <a:txBody>
                    <a:bodyPr/>
                    <a:lstStyle/>
                    <a:p>
                      <a:pPr algn="ctr"/>
                      <a:r>
                        <a:rPr lang="es-CO" sz="1100" b="1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Tipo de requerimiento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b="1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# de oficios recibidos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2959386"/>
                  </a:ext>
                </a:extLst>
              </a:tr>
              <a:tr h="291447"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Derechos de petición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240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7057240"/>
                  </a:ext>
                </a:extLst>
              </a:tr>
              <a:tr h="291447"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Informativo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400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497940"/>
                  </a:ext>
                </a:extLst>
              </a:tr>
              <a:tr h="291447"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Otros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9287331"/>
                  </a:ext>
                </a:extLst>
              </a:tr>
              <a:tr h="291447"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Trámite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1505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53893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2D329D-4A66-4FA4-B5FA-539087809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257" y="566058"/>
            <a:ext cx="8249331" cy="682172"/>
          </a:xfrm>
        </p:spPr>
        <p:txBody>
          <a:bodyPr>
            <a:normAutofit/>
          </a:bodyPr>
          <a:lstStyle/>
          <a:p>
            <a:pPr algn="l"/>
            <a:r>
              <a:rPr lang="es-CO" sz="2200" b="1" dirty="0">
                <a:solidFill>
                  <a:prstClr val="black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2.5. Estadísticas Subdirección de Planeación e Infraestructura</a:t>
            </a:r>
            <a:endParaRPr lang="es-CO" sz="2200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B6050A7-A834-4718-921D-E62AB76994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5258" y="1248230"/>
            <a:ext cx="4185330" cy="3220736"/>
          </a:xfrm>
        </p:spPr>
        <p:txBody>
          <a:bodyPr>
            <a:normAutofit/>
          </a:bodyPr>
          <a:lstStyle/>
          <a:p>
            <a:pPr algn="just"/>
            <a:endParaRPr lang="es-CO" sz="13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es-CO" sz="13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es-CO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Al detallar los Derechos de Petición, encontramos que el 95.65% son derechos de petición de orden general, cuyo plazo de respuesta es de 15 días hábiles, se recibieron 2 oficios de solicitudes desde otras entidades publicas, para las cuales se tiene un plazo de 10 días hábiles para responder; y finalmente se recibieron 2 oficios, correspondientes a consultas sobre temas de competencia de la entidad.</a:t>
            </a: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13390E33-51E2-473D-B38D-2327B168D7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58045733"/>
              </p:ext>
            </p:extLst>
          </p:nvPr>
        </p:nvGraphicFramePr>
        <p:xfrm>
          <a:off x="261258" y="1190171"/>
          <a:ext cx="3933371" cy="36866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438209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1D007E-D4BB-43E6-9BA8-A3734C12B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86" y="609600"/>
            <a:ext cx="8220302" cy="653143"/>
          </a:xfrm>
        </p:spPr>
        <p:txBody>
          <a:bodyPr>
            <a:noAutofit/>
          </a:bodyPr>
          <a:lstStyle/>
          <a:p>
            <a:pPr algn="l"/>
            <a:r>
              <a:rPr lang="es-CO" sz="22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2.6. Estadísticas Subdirección de Transporte Metropolitano 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FA65A07-3938-4809-AD19-B512A517E7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2631" y="1190170"/>
            <a:ext cx="3962626" cy="4180115"/>
          </a:xfrm>
        </p:spPr>
        <p:txBody>
          <a:bodyPr>
            <a:normAutofit/>
          </a:bodyPr>
          <a:lstStyle/>
          <a:p>
            <a:pPr algn="just"/>
            <a:r>
              <a:rPr lang="es-CO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Aquí se muestra el detalle de las estadísticas de la correspondencia recibida con destino a la Subdirección de Transporte Metropolitano de la entidad.</a:t>
            </a:r>
          </a:p>
          <a:p>
            <a:pPr algn="just"/>
            <a:r>
              <a:rPr lang="es-CO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El 57.12% de la correspondencia radicada fue referente a Trámites, es decir 714; el 30.88% fue del tipo Informativo, es decir 386, los cuales no requieren de respuesta formal al remitente. Se recibieron 141 oficios, correspondiente a Derechos de Petición.. El porcentaje restante corresponden a radicados urgentes, que son solicitudes de entes de control públicos y concejos municipales</a:t>
            </a:r>
            <a:endParaRPr lang="es-CO" sz="13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FC9A44D6-6A42-41A9-B2DF-3E50775C7A90}"/>
              </a:ext>
            </a:extLst>
          </p:cNvPr>
          <p:cNvSpPr txBox="1"/>
          <p:nvPr/>
        </p:nvSpPr>
        <p:spPr>
          <a:xfrm>
            <a:off x="4891314" y="1190171"/>
            <a:ext cx="391885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E018EC0A-0F7C-4B25-8C23-A4939E80310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88867541"/>
              </p:ext>
            </p:extLst>
          </p:nvPr>
        </p:nvGraphicFramePr>
        <p:xfrm>
          <a:off x="4920345" y="1030516"/>
          <a:ext cx="3904342" cy="3672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37FA73CE-903E-4CA8-B548-2B2C486112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1292270"/>
              </p:ext>
            </p:extLst>
          </p:nvPr>
        </p:nvGraphicFramePr>
        <p:xfrm>
          <a:off x="275771" y="3904341"/>
          <a:ext cx="4165600" cy="13498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0749">
                  <a:extLst>
                    <a:ext uri="{9D8B030D-6E8A-4147-A177-3AD203B41FA5}">
                      <a16:colId xmlns:a16="http://schemas.microsoft.com/office/drawing/2014/main" val="350658015"/>
                    </a:ext>
                  </a:extLst>
                </a:gridCol>
                <a:gridCol w="2284851">
                  <a:extLst>
                    <a:ext uri="{9D8B030D-6E8A-4147-A177-3AD203B41FA5}">
                      <a16:colId xmlns:a16="http://schemas.microsoft.com/office/drawing/2014/main" val="3256284413"/>
                    </a:ext>
                  </a:extLst>
                </a:gridCol>
              </a:tblGrid>
              <a:tr h="269966"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Tipo de requerimiento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# de oficios recibidos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49260209"/>
                  </a:ext>
                </a:extLst>
              </a:tr>
              <a:tr h="269966"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Derechos de petición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141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13149809"/>
                  </a:ext>
                </a:extLst>
              </a:tr>
              <a:tr h="269966"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Informativo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386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67156478"/>
                  </a:ext>
                </a:extLst>
              </a:tr>
              <a:tr h="269966"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Trámite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714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75826660"/>
                  </a:ext>
                </a:extLst>
              </a:tr>
              <a:tr h="269966"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Urgente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399513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43234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2D329D-4A66-4FA4-B5FA-539087809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257" y="566058"/>
            <a:ext cx="8249331" cy="682172"/>
          </a:xfrm>
        </p:spPr>
        <p:txBody>
          <a:bodyPr>
            <a:normAutofit/>
          </a:bodyPr>
          <a:lstStyle/>
          <a:p>
            <a:pPr algn="l"/>
            <a:r>
              <a:rPr lang="es-CO" sz="2200" b="1" dirty="0">
                <a:solidFill>
                  <a:prstClr val="black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2.6. Estadísticas Subdirección de Transporte Metropolitano </a:t>
            </a:r>
            <a:endParaRPr lang="es-CO" sz="2200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B6050A7-A834-4718-921D-E62AB76994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84914" y="1248230"/>
            <a:ext cx="4025674" cy="3220736"/>
          </a:xfrm>
        </p:spPr>
        <p:txBody>
          <a:bodyPr>
            <a:normAutofit/>
          </a:bodyPr>
          <a:lstStyle/>
          <a:p>
            <a:pPr algn="just"/>
            <a:endParaRPr lang="es-CO" sz="13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es-CO" sz="13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es-CO" sz="13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es-CO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Al detallar los Derechos de Petición, encontramos que el 96..45% son derechos de petición de orden general, cuyo plazo de respuesta es de 15 días hábiles, el 3.55% son solicitudes desde otras entidades publicas, </a:t>
            </a: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13390E33-51E2-473D-B38D-2327B168D7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05167487"/>
              </p:ext>
            </p:extLst>
          </p:nvPr>
        </p:nvGraphicFramePr>
        <p:xfrm>
          <a:off x="188686" y="1190171"/>
          <a:ext cx="3933371" cy="39333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977130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8A7219-762B-4E0E-AF3B-2A5A49D1B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257" y="537030"/>
            <a:ext cx="8249331" cy="740228"/>
          </a:xfrm>
        </p:spPr>
        <p:txBody>
          <a:bodyPr>
            <a:normAutofit/>
          </a:bodyPr>
          <a:lstStyle/>
          <a:p>
            <a:pPr algn="l"/>
            <a:r>
              <a:rPr lang="es-CO" sz="22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3. Conclusiones 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FA00AD5-792E-43C5-A237-911347714E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1257" y="1204686"/>
            <a:ext cx="8249331" cy="3264279"/>
          </a:xfrm>
        </p:spPr>
        <p:txBody>
          <a:bodyPr>
            <a:norm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O" sz="1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Durante el primer semestre de 2018 la entidad adquirió un software llamado </a:t>
            </a:r>
            <a:r>
              <a:rPr lang="es-CO" sz="1600" dirty="0" err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BPM.Gov</a:t>
            </a:r>
            <a:r>
              <a:rPr lang="es-CO" sz="1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El software permitirá que la unidad de correspondencia gestione de manera centralizada y normalizada, los servicios de recepción , radicación y distribución de las comunicaciones de tal manera, que estos procedimientos contribuyan al desarrollo de gestión documental 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O" sz="1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La entidad dio respuesta dentro de los términos de Ley al 94.25% de los Derechos de Petición que la ciudadanía solicito durante el periodo.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O" sz="1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La Subdirección Ambiental es la dependencia que mayor numero de derechos de petición recibe, equivalente al  el 63.45% del total de  PQRD´S recibidas en la entidad, esto refleja la importancia y relevancia de las acciones a tomar en el momento de establecer y dictaminar políticas institucionales.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CO" sz="16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7699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8A7219-762B-4E0E-AF3B-2A5A49D1B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257" y="537030"/>
            <a:ext cx="8249331" cy="740228"/>
          </a:xfrm>
        </p:spPr>
        <p:txBody>
          <a:bodyPr>
            <a:normAutofit/>
          </a:bodyPr>
          <a:lstStyle/>
          <a:p>
            <a:pPr algn="l"/>
            <a:r>
              <a:rPr lang="es-CO" sz="22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4. Acciones de Mejora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FA00AD5-792E-43C5-A237-911347714E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1257" y="1204686"/>
            <a:ext cx="8249331" cy="3264279"/>
          </a:xfrm>
        </p:spPr>
        <p:txBody>
          <a:bodyPr>
            <a:norm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O" sz="1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Capacitar continuamente al personal de la ventanilla de correspondencia, esto con el fin de mejorar la clasificación de la documentación que ingresa a la entidad.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O" sz="1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Campañas institucionales frente a las generalidades de las PQRSD haciendo énfasis en los términos de respuesta.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O" sz="1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Se recomienda incluir tramites específicos de cada subdirección en la lista desplegable, con su debida tiempo limite de respuesta de la actividad de correspondencia recibida.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CO" sz="16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879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464458" y="348344"/>
            <a:ext cx="28302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CO" dirty="0">
              <a:latin typeface="Century Gothic"/>
            </a:endParaRPr>
          </a:p>
          <a:p>
            <a:r>
              <a:rPr lang="es-CO" sz="24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Introducción</a:t>
            </a:r>
          </a:p>
          <a:p>
            <a:endParaRPr lang="es-CO" dirty="0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8B0E7BFF-6585-4500-A7DA-38B82524FAB6}"/>
              </a:ext>
            </a:extLst>
          </p:cNvPr>
          <p:cNvSpPr/>
          <p:nvPr/>
        </p:nvSpPr>
        <p:spPr>
          <a:xfrm>
            <a:off x="406401" y="972458"/>
            <a:ext cx="8084456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CO" sz="1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es-CO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El presente documento contiene el Informe de Peticiones, Quejas, Reclamos, Sugerencias y Denuncias (PQRSD) recibidas y atendidas por las dependencias del Área Metropolitana de Bucaramanga durante el periodo comprendido entre el 3 de julio y el 28 de septiembre de 2018, con el fin de establecer los índices de desempeño de la entidad en cuanto a la gestión y efectiva respuesta, y formular las recomendaciones a la Dirección y a los responsables de los procesos, que conlleven al mejoramiento continuo de la entidad y con ello, afianzar la confianza del ciudadano en la institución.</a:t>
            </a:r>
          </a:p>
          <a:p>
            <a:pPr algn="just"/>
            <a:r>
              <a:rPr lang="es-CO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En su primera parte, el informe detalla las estadísticas globales de correspondencia que se recibió en la entidad durante el periodo evaluado. Esto incluye los tipos de correspondencia, y en detalle los derechos de petición por modalidad y por dependencia.</a:t>
            </a:r>
          </a:p>
          <a:p>
            <a:pPr algn="just"/>
            <a:r>
              <a:rPr lang="es-CO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En seguida, el informe muestra las estadísticas de las siguientes subdirecciones: Administrativa y Financiera, Ambiental, Planeación e Infraestructura y Transporte Metropolitano, tres de ellas misionales y una de apoyo, que concentran la gran mayoría de los PQRSD radicados en la entidad.</a:t>
            </a:r>
          </a:p>
          <a:p>
            <a:pPr algn="just"/>
            <a:r>
              <a:rPr lang="es-CO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Esta informe se realizo tomando en  cuenta dos bases de datos: la primera del 03 de julio al 14 de agosto utilizando una macro en Excel y la segunda del 15 de agosto al 28 de septiembre utilizando la plataforma </a:t>
            </a:r>
            <a:r>
              <a:rPr lang="es-CO" sz="1400" dirty="0" err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BPM.Gov</a:t>
            </a:r>
            <a:r>
              <a:rPr lang="es-CO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84399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2EB64F-5F80-414F-9449-29BB916F9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609600"/>
            <a:ext cx="8205788" cy="682171"/>
          </a:xfrm>
        </p:spPr>
        <p:txBody>
          <a:bodyPr>
            <a:normAutofit/>
          </a:bodyPr>
          <a:lstStyle/>
          <a:p>
            <a:pPr algn="l"/>
            <a:r>
              <a:rPr lang="es-419" sz="2400" b="1" dirty="0">
                <a:solidFill>
                  <a:srgbClr val="E7E6E6">
                    <a:lumMod val="25000"/>
                  </a:srgb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Canales de </a:t>
            </a:r>
            <a:r>
              <a:rPr lang="es-419" sz="2200" b="1" dirty="0">
                <a:solidFill>
                  <a:srgbClr val="E7E6E6">
                    <a:lumMod val="25000"/>
                  </a:srgb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Atención</a:t>
            </a:r>
            <a:r>
              <a:rPr lang="es-419" sz="2400" b="1" dirty="0">
                <a:solidFill>
                  <a:srgbClr val="E7E6E6">
                    <a:lumMod val="25000"/>
                  </a:srgb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de PQRSD</a:t>
            </a:r>
            <a:endParaRPr lang="es-CO" sz="2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29AF7D6-EB8F-41FF-BA46-5087A7EB21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1233714"/>
            <a:ext cx="7886700" cy="812800"/>
          </a:xfrm>
        </p:spPr>
        <p:txBody>
          <a:bodyPr>
            <a:normAutofit fontScale="85000" lnSpcReduction="20000"/>
          </a:bodyPr>
          <a:lstStyle/>
          <a:p>
            <a:pPr lvl="0" algn="l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</a:pPr>
            <a:r>
              <a:rPr lang="es-419" sz="1700" dirty="0">
                <a:solidFill>
                  <a:prstClr val="black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La ciudadanía del área metropolitana tiene a su disposición diversos canales  a través de los cuales los ciudadanos y grupos de interés pueden formular peticiones, quejas, reclamos, sugerencias y denuncias sobre temas competencia de la entidad</a:t>
            </a:r>
            <a:r>
              <a:rPr lang="es-419" sz="1700" dirty="0">
                <a:solidFill>
                  <a:prstClr val="black"/>
                </a:solidFill>
                <a:latin typeface="Segoe UI Light" panose="020B0502040204020203" pitchFamily="34" charset="0"/>
                <a:ea typeface="+mn-ea"/>
                <a:cs typeface="Segoe UI" panose="020B0502040204020203" pitchFamily="34" charset="0"/>
              </a:rPr>
              <a:t>.</a:t>
            </a:r>
          </a:p>
          <a:p>
            <a:endParaRPr lang="es-CO" dirty="0"/>
          </a:p>
        </p:txBody>
      </p:sp>
      <p:graphicFrame>
        <p:nvGraphicFramePr>
          <p:cNvPr id="4" name="Diagram 20">
            <a:extLst>
              <a:ext uri="{FF2B5EF4-FFF2-40B4-BE49-F238E27FC236}">
                <a16:creationId xmlns:a16="http://schemas.microsoft.com/office/drawing/2014/main" id="{61E24E3D-F611-45FA-9FAA-9BDEC644A73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90530819"/>
              </p:ext>
            </p:extLst>
          </p:nvPr>
        </p:nvGraphicFramePr>
        <p:xfrm>
          <a:off x="390905" y="1988457"/>
          <a:ext cx="8607952" cy="41946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Imagen 4">
            <a:extLst>
              <a:ext uri="{FF2B5EF4-FFF2-40B4-BE49-F238E27FC236}">
                <a16:creationId xmlns:a16="http://schemas.microsoft.com/office/drawing/2014/main" id="{5F8BB883-B68B-404D-A0EB-F41D82ED276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33250" y="2081746"/>
            <a:ext cx="780356" cy="865707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D2C55C6C-AFB7-45EA-ACF6-399F4FD5413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48633" y="3608795"/>
            <a:ext cx="794629" cy="789034"/>
          </a:xfrm>
          <a:prstGeom prst="rect">
            <a:avLst/>
          </a:prstGeom>
        </p:spPr>
      </p:pic>
      <p:sp>
        <p:nvSpPr>
          <p:cNvPr id="9" name="TextBox 28">
            <a:extLst>
              <a:ext uri="{FF2B5EF4-FFF2-40B4-BE49-F238E27FC236}">
                <a16:creationId xmlns:a16="http://schemas.microsoft.com/office/drawing/2014/main" id="{2302F3D7-A127-4692-9A9D-C538814C08E0}"/>
              </a:ext>
            </a:extLst>
          </p:cNvPr>
          <p:cNvSpPr txBox="1"/>
          <p:nvPr/>
        </p:nvSpPr>
        <p:spPr>
          <a:xfrm>
            <a:off x="6385579" y="3677211"/>
            <a:ext cx="2470481" cy="71680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335" tIns="13335" rIns="13335" bIns="13335" numCol="1" spcCol="1270" anchor="ctr" anchorCtr="0">
            <a:noAutofit/>
          </a:bodyPr>
          <a:lstStyle/>
          <a:p>
            <a:pPr lvl="0" algn="just" defTabSz="533400">
              <a:lnSpc>
                <a:spcPct val="90000"/>
              </a:lnSpc>
              <a:spcBef>
                <a:spcPct val="0"/>
              </a:spcBef>
              <a:spcAft>
                <a:spcPct val="10000"/>
              </a:spcAft>
            </a:pPr>
            <a:r>
              <a:rPr lang="es-ES" sz="1200" b="1" dirty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Buzón Sugerencias</a:t>
            </a:r>
            <a:r>
              <a:rPr lang="es-ES" sz="1200" dirty="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: Diligenciando y depositando el formato DIE-FO-005, disponible en las instalaciones de la entidad.</a:t>
            </a:r>
            <a:endParaRPr lang="en-US" sz="1200" dirty="0">
              <a:solidFill>
                <a:schemeClr val="tx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D005F8B-74F8-40B8-91AE-5566B39E4EF2}"/>
              </a:ext>
            </a:extLst>
          </p:cNvPr>
          <p:cNvSpPr txBox="1"/>
          <p:nvPr/>
        </p:nvSpPr>
        <p:spPr>
          <a:xfrm>
            <a:off x="6280878" y="1950387"/>
            <a:ext cx="24134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200" b="1" dirty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Correo Postal: </a:t>
            </a:r>
            <a:r>
              <a:rPr lang="es-CO" sz="1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Dirigiendo por cualquier medio de correspondencia portal sus PQRSD a la Avenida Los Samanes No. 9-280 en Bucaramanga</a:t>
            </a:r>
          </a:p>
        </p:txBody>
      </p:sp>
    </p:spTree>
    <p:extLst>
      <p:ext uri="{BB962C8B-B14F-4D97-AF65-F5344CB8AC3E}">
        <p14:creationId xmlns:p14="http://schemas.microsoft.com/office/powerpoint/2010/main" val="1910316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96D528-A628-4CA7-9422-6AB5D232D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802" y="435429"/>
            <a:ext cx="7886700" cy="769257"/>
          </a:xfrm>
        </p:spPr>
        <p:txBody>
          <a:bodyPr>
            <a:normAutofit/>
          </a:bodyPr>
          <a:lstStyle/>
          <a:p>
            <a:pPr algn="l"/>
            <a:r>
              <a:rPr lang="es-CO" sz="22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Contenido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7C067CA-94F5-48DF-BF08-F656058D77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1248229"/>
            <a:ext cx="5385026" cy="3570513"/>
          </a:xfrm>
        </p:spPr>
        <p:txBody>
          <a:bodyPr>
            <a:normAutofit/>
          </a:bodyPr>
          <a:lstStyle/>
          <a:p>
            <a:pPr marL="457200" indent="-457200" algn="l">
              <a:buFont typeface="+mj-lt"/>
              <a:buAutoNum type="arabicPeriod"/>
            </a:pPr>
            <a:r>
              <a:rPr lang="es-CO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Estadísticas de Correspondencia General radicada en la entidad.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s-CO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Información sobre Derechos de Petición </a:t>
            </a:r>
          </a:p>
          <a:p>
            <a:pPr algn="l"/>
            <a:r>
              <a:rPr lang="es-CO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2.1.   Derechos de Petición por modalidad</a:t>
            </a:r>
          </a:p>
          <a:p>
            <a:pPr algn="l"/>
            <a:r>
              <a:rPr lang="es-CO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2.2.   Índice de respuesta oportuna a derechos de petición,               consolidado entidad.</a:t>
            </a:r>
          </a:p>
          <a:p>
            <a:pPr algn="l"/>
            <a:r>
              <a:rPr lang="es-CO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2.3.   Estadísticas Subdirección Administrativa y Financiera</a:t>
            </a:r>
          </a:p>
          <a:p>
            <a:pPr algn="l"/>
            <a:r>
              <a:rPr lang="es-CO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2.4.   Estadísticas Subdirección Ambiental</a:t>
            </a:r>
          </a:p>
          <a:p>
            <a:pPr algn="l"/>
            <a:r>
              <a:rPr lang="es-CO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2.5.   Estadísticas Subdirección de Planeación e Infraestructura</a:t>
            </a:r>
          </a:p>
          <a:p>
            <a:pPr algn="l"/>
            <a:r>
              <a:rPr lang="es-CO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2.6.   Estadística Subdirección de Transporte Metropolitano</a:t>
            </a:r>
          </a:p>
          <a:p>
            <a:pPr marL="342900" indent="-342900" algn="l">
              <a:buAutoNum type="arabicPeriod" startAt="3"/>
            </a:pPr>
            <a:r>
              <a:rPr lang="es-CO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Conclusiones </a:t>
            </a:r>
          </a:p>
          <a:p>
            <a:pPr marL="342900" indent="-342900" algn="l">
              <a:buAutoNum type="arabicPeriod" startAt="3"/>
            </a:pPr>
            <a:r>
              <a:rPr lang="es-CO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Acciones de mejora</a:t>
            </a:r>
          </a:p>
        </p:txBody>
      </p:sp>
      <p:pic>
        <p:nvPicPr>
          <p:cNvPr id="4" name="Picture 60">
            <a:extLst>
              <a:ext uri="{FF2B5EF4-FFF2-40B4-BE49-F238E27FC236}">
                <a16:creationId xmlns:a16="http://schemas.microsoft.com/office/drawing/2014/main" id="{3D069B7E-7708-4300-8623-8A3C7776ED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5824" y="1284837"/>
            <a:ext cx="1936178" cy="2581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940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71DC28-00CB-4A56-A167-DF4892B37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580571"/>
            <a:ext cx="8205788" cy="725715"/>
          </a:xfrm>
        </p:spPr>
        <p:txBody>
          <a:bodyPr>
            <a:normAutofit/>
          </a:bodyPr>
          <a:lstStyle/>
          <a:p>
            <a:pPr algn="l"/>
            <a:r>
              <a:rPr lang="es-CO" sz="2200" b="1" dirty="0">
                <a:solidFill>
                  <a:prstClr val="black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1. Correspondencia General Recibida en el AMB</a:t>
            </a:r>
            <a:endParaRPr lang="es-CO" sz="22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2F7963D-4DAD-46C2-8BDF-DC4D6D50A0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5771" y="1233714"/>
            <a:ext cx="4455886" cy="4093029"/>
          </a:xfrm>
        </p:spPr>
        <p:txBody>
          <a:bodyPr>
            <a:normAutofit/>
          </a:bodyPr>
          <a:lstStyle/>
          <a:p>
            <a:pPr lvl="0" algn="just"/>
            <a:r>
              <a:rPr lang="es-CO" sz="1500" dirty="0">
                <a:solidFill>
                  <a:prstClr val="black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Toda la correspondencia que se recibe en el Área Metropolitana de Bucaramanga, por los diferentes canales dispuestos para los ciudadanos, es dirigida y radicada en un único sistema integrado de correspondencia, desde el cual se hace su clasificación y seguimiento.</a:t>
            </a:r>
          </a:p>
          <a:p>
            <a:pPr lvl="0" algn="just"/>
            <a:r>
              <a:rPr lang="es-CO" sz="1500" dirty="0">
                <a:solidFill>
                  <a:prstClr val="black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Durante el tercer trimestre de 2018, se recibió en total 4237  radicados de correspondencia en la entidad. Luego de realizar la clasificación encontramos:</a:t>
            </a:r>
          </a:p>
          <a:p>
            <a:pPr lvl="0" algn="just"/>
            <a:endParaRPr lang="es-CO" sz="2000" dirty="0">
              <a:solidFill>
                <a:prstClr val="black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endParaRPr lang="es-CO" dirty="0"/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CF1FBD4A-80F5-4CBF-A3B4-05B22AD3149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0302299"/>
              </p:ext>
            </p:extLst>
          </p:nvPr>
        </p:nvGraphicFramePr>
        <p:xfrm>
          <a:off x="4775199" y="1291771"/>
          <a:ext cx="4034971" cy="35414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90ED94EA-6886-4C57-8CB8-5E8ED7E6EC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3490157"/>
              </p:ext>
            </p:extLst>
          </p:nvPr>
        </p:nvGraphicFramePr>
        <p:xfrm>
          <a:off x="377370" y="3654894"/>
          <a:ext cx="4136573" cy="170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4644">
                  <a:extLst>
                    <a:ext uri="{9D8B030D-6E8A-4147-A177-3AD203B41FA5}">
                      <a16:colId xmlns:a16="http://schemas.microsoft.com/office/drawing/2014/main" val="154661613"/>
                    </a:ext>
                  </a:extLst>
                </a:gridCol>
                <a:gridCol w="1363706">
                  <a:extLst>
                    <a:ext uri="{9D8B030D-6E8A-4147-A177-3AD203B41FA5}">
                      <a16:colId xmlns:a16="http://schemas.microsoft.com/office/drawing/2014/main" val="969590835"/>
                    </a:ext>
                  </a:extLst>
                </a:gridCol>
                <a:gridCol w="818223">
                  <a:extLst>
                    <a:ext uri="{9D8B030D-6E8A-4147-A177-3AD203B41FA5}">
                      <a16:colId xmlns:a16="http://schemas.microsoft.com/office/drawing/2014/main" val="3359761059"/>
                    </a:ext>
                  </a:extLst>
                </a:gridCol>
              </a:tblGrid>
              <a:tr h="212352">
                <a:tc>
                  <a:txBody>
                    <a:bodyPr/>
                    <a:lstStyle/>
                    <a:p>
                      <a:pPr algn="ctr"/>
                      <a:r>
                        <a:rPr lang="es-CO" sz="1000" dirty="0"/>
                        <a:t>Tipo de requerimiento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000" dirty="0"/>
                        <a:t># de oficios recibidos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000" dirty="0"/>
                        <a:t>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0322302"/>
                  </a:ext>
                </a:extLst>
              </a:tr>
              <a:tr h="212352">
                <a:tc>
                  <a:txBody>
                    <a:bodyPr/>
                    <a:lstStyle/>
                    <a:p>
                      <a:pPr algn="ctr"/>
                      <a:r>
                        <a:rPr lang="es-CO" sz="1000" dirty="0"/>
                        <a:t>Derechos de petición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000" dirty="0"/>
                        <a:t>922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000" dirty="0"/>
                        <a:t>21.76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5930858"/>
                  </a:ext>
                </a:extLst>
              </a:tr>
              <a:tr h="212352">
                <a:tc>
                  <a:txBody>
                    <a:bodyPr/>
                    <a:lstStyle/>
                    <a:p>
                      <a:pPr algn="ctr"/>
                      <a:r>
                        <a:rPr lang="es-CO" sz="1000" dirty="0"/>
                        <a:t>Informativos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000" dirty="0"/>
                        <a:t>2200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000" dirty="0"/>
                        <a:t>51.92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9445452"/>
                  </a:ext>
                </a:extLst>
              </a:tr>
              <a:tr h="212352">
                <a:tc>
                  <a:txBody>
                    <a:bodyPr/>
                    <a:lstStyle/>
                    <a:p>
                      <a:pPr algn="ctr"/>
                      <a:r>
                        <a:rPr lang="es-CO" sz="1000" dirty="0"/>
                        <a:t>Otros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000" dirty="0"/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000" dirty="0"/>
                        <a:t>1.04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3252802"/>
                  </a:ext>
                </a:extLst>
              </a:tr>
              <a:tr h="212352">
                <a:tc>
                  <a:txBody>
                    <a:bodyPr/>
                    <a:lstStyle/>
                    <a:p>
                      <a:pPr algn="ctr"/>
                      <a:r>
                        <a:rPr lang="es-CO" sz="1000" dirty="0"/>
                        <a:t>Procesos licitatorios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000" dirty="0"/>
                        <a:t>112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000" dirty="0"/>
                        <a:t>2.64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4152676"/>
                  </a:ext>
                </a:extLst>
              </a:tr>
              <a:tr h="212352">
                <a:tc>
                  <a:txBody>
                    <a:bodyPr/>
                    <a:lstStyle/>
                    <a:p>
                      <a:pPr algn="ctr"/>
                      <a:r>
                        <a:rPr lang="es-CO" sz="1000" dirty="0"/>
                        <a:t>Trámites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000" dirty="0"/>
                        <a:t>890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000" dirty="0"/>
                        <a:t>21.01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2804495"/>
                  </a:ext>
                </a:extLst>
              </a:tr>
              <a:tr h="212352">
                <a:tc>
                  <a:txBody>
                    <a:bodyPr/>
                    <a:lstStyle/>
                    <a:p>
                      <a:pPr algn="ctr"/>
                      <a:r>
                        <a:rPr lang="es-CO" sz="1000" dirty="0"/>
                        <a:t>Urgentes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000" dirty="0"/>
                        <a:t>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000" dirty="0"/>
                        <a:t>1.63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42389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833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7928EF-8AD8-4B42-A200-915DAE310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859" y="406400"/>
            <a:ext cx="7886700" cy="638629"/>
          </a:xfrm>
        </p:spPr>
        <p:txBody>
          <a:bodyPr>
            <a:normAutofit/>
          </a:bodyPr>
          <a:lstStyle/>
          <a:p>
            <a:pPr algn="l"/>
            <a:r>
              <a:rPr lang="es-419" sz="22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Canales de atención</a:t>
            </a:r>
            <a:endParaRPr lang="es-CO" sz="22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D5A4A4A-45E0-4026-879A-7C28960368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0629" y="986972"/>
            <a:ext cx="4470399" cy="4339772"/>
          </a:xfrm>
        </p:spPr>
        <p:txBody>
          <a:bodyPr/>
          <a:lstStyle/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es-CO" sz="1300" dirty="0">
                <a:solidFill>
                  <a:prstClr val="black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En el periodo comprendido entre  el 3 de julio y 28 de septiembre de 2018, en la entidad se radicaron un total de 922 derechos de petición.  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es-CO" sz="1300" dirty="0">
                <a:solidFill>
                  <a:prstClr val="black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En su mayoría llegaron por el canal presencial,  siendo éstos 3683 radicados que corresponden al 86.86%.. </a:t>
            </a:r>
          </a:p>
          <a:p>
            <a:pPr lvl="0" algn="l">
              <a:lnSpc>
                <a:spcPct val="100000"/>
              </a:lnSpc>
              <a:spcBef>
                <a:spcPts val="0"/>
              </a:spcBef>
            </a:pPr>
            <a:endParaRPr lang="es-CO" sz="1300" dirty="0">
              <a:solidFill>
                <a:prstClr val="black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lvl="0" algn="l">
              <a:lnSpc>
                <a:spcPct val="100000"/>
              </a:lnSpc>
              <a:spcBef>
                <a:spcPts val="0"/>
              </a:spcBef>
            </a:pPr>
            <a:endParaRPr lang="es-CO" sz="1500" dirty="0">
              <a:solidFill>
                <a:prstClr val="black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lvl="0" algn="l">
              <a:lnSpc>
                <a:spcPct val="100000"/>
              </a:lnSpc>
              <a:spcBef>
                <a:spcPts val="0"/>
              </a:spcBef>
            </a:pPr>
            <a:endParaRPr lang="es-CO" sz="1500" dirty="0">
              <a:solidFill>
                <a:prstClr val="black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lvl="0" algn="l">
              <a:lnSpc>
                <a:spcPct val="100000"/>
              </a:lnSpc>
              <a:spcBef>
                <a:spcPts val="0"/>
              </a:spcBef>
            </a:pPr>
            <a:endParaRPr lang="es-CO" sz="1500" dirty="0">
              <a:solidFill>
                <a:prstClr val="black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lvl="0" algn="l">
              <a:lnSpc>
                <a:spcPct val="100000"/>
              </a:lnSpc>
              <a:spcBef>
                <a:spcPts val="0"/>
              </a:spcBef>
            </a:pPr>
            <a:endParaRPr lang="es-CO" sz="1500" dirty="0">
              <a:solidFill>
                <a:prstClr val="black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lvl="0" algn="l">
              <a:lnSpc>
                <a:spcPct val="100000"/>
              </a:lnSpc>
              <a:spcBef>
                <a:spcPts val="0"/>
              </a:spcBef>
            </a:pPr>
            <a:endParaRPr lang="es-CO" sz="1500" dirty="0">
              <a:solidFill>
                <a:prstClr val="black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lvl="0" algn="l">
              <a:lnSpc>
                <a:spcPct val="100000"/>
              </a:lnSpc>
              <a:spcBef>
                <a:spcPts val="0"/>
              </a:spcBef>
            </a:pPr>
            <a:endParaRPr lang="es-CO" sz="1500" dirty="0">
              <a:solidFill>
                <a:prstClr val="black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lvl="0" algn="l">
              <a:lnSpc>
                <a:spcPct val="100000"/>
              </a:lnSpc>
              <a:spcBef>
                <a:spcPts val="0"/>
              </a:spcBef>
            </a:pPr>
            <a:endParaRPr lang="es-CO" sz="1500" dirty="0">
              <a:solidFill>
                <a:prstClr val="black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endParaRPr lang="es-CO" dirty="0"/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98644192-F883-4147-8E0D-1D55F3D49AA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95931268"/>
              </p:ext>
            </p:extLst>
          </p:nvPr>
        </p:nvGraphicFramePr>
        <p:xfrm>
          <a:off x="4659084" y="1001486"/>
          <a:ext cx="4122057" cy="3207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CEA42143-7520-4873-986B-D9E6D02D0C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850009"/>
              </p:ext>
            </p:extLst>
          </p:nvPr>
        </p:nvGraphicFramePr>
        <p:xfrm>
          <a:off x="246744" y="2413000"/>
          <a:ext cx="4281714" cy="191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7238">
                  <a:extLst>
                    <a:ext uri="{9D8B030D-6E8A-4147-A177-3AD203B41FA5}">
                      <a16:colId xmlns:a16="http://schemas.microsoft.com/office/drawing/2014/main" val="1028265470"/>
                    </a:ext>
                  </a:extLst>
                </a:gridCol>
                <a:gridCol w="1427238">
                  <a:extLst>
                    <a:ext uri="{9D8B030D-6E8A-4147-A177-3AD203B41FA5}">
                      <a16:colId xmlns:a16="http://schemas.microsoft.com/office/drawing/2014/main" val="1006863201"/>
                    </a:ext>
                  </a:extLst>
                </a:gridCol>
                <a:gridCol w="1427238">
                  <a:extLst>
                    <a:ext uri="{9D8B030D-6E8A-4147-A177-3AD203B41FA5}">
                      <a16:colId xmlns:a16="http://schemas.microsoft.com/office/drawing/2014/main" val="35281884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sz="1100" b="1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Canales de atención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b="1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# de oficios recibidos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b="1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301543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Correo electrónico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314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7.41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80388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Correo postal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239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5.64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983057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Presencial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3682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86.90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63642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Sitio web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0.05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153369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9505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3B42D3-69CF-4084-B488-A072DE4D4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2857" y="319313"/>
            <a:ext cx="7988074" cy="696687"/>
          </a:xfrm>
        </p:spPr>
        <p:txBody>
          <a:bodyPr>
            <a:normAutofit/>
          </a:bodyPr>
          <a:lstStyle/>
          <a:p>
            <a:pPr algn="l"/>
            <a:r>
              <a:rPr lang="es-419" sz="2200" b="1" dirty="0">
                <a:solidFill>
                  <a:srgbClr val="E7E6E6">
                    <a:lumMod val="25000"/>
                  </a:srgb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2.1 Derechos de Petición por Modalidad</a:t>
            </a:r>
            <a:endParaRPr lang="es-CO" sz="2200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F3DE7CF-D3F1-4AEA-B615-8081514D43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1886" y="1291772"/>
            <a:ext cx="4151085" cy="3177194"/>
          </a:xfrm>
        </p:spPr>
        <p:txBody>
          <a:bodyPr>
            <a:normAutofit lnSpcReduction="10000"/>
          </a:bodyPr>
          <a:lstStyle/>
          <a:p>
            <a:pPr lvl="0" algn="just">
              <a:lnSpc>
                <a:spcPct val="100000"/>
              </a:lnSpc>
              <a:spcBef>
                <a:spcPts val="0"/>
              </a:spcBef>
              <a:spcAft>
                <a:spcPts val="450"/>
              </a:spcAft>
              <a:defRPr/>
            </a:pPr>
            <a:r>
              <a:rPr lang="es-419" sz="1300" dirty="0">
                <a:solidFill>
                  <a:prstClr val="black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El 98.04% de los derechos de petición recibidos durante el periodo, corresponden a solicitudes de orden general que requieren algún trámite o proceso al interior de la entidad, los cuales deben ser atendidos dentro de un término de 15 días hábiles.  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  <a:spcAft>
                <a:spcPts val="450"/>
              </a:spcAft>
              <a:defRPr/>
            </a:pPr>
            <a:r>
              <a:rPr lang="es-419" sz="1300" dirty="0">
                <a:solidFill>
                  <a:prstClr val="black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En segundo lugar en cantidad recibida tenemos las solicitudes de otras entidades públicas, solicitudes de copias o examen de documentos que reposan en la entidad, para los cuales se aplica un plazo de 10 días hábiles para responder. En este renglón se recibieron 11 peticiones correspondiente a 1.19%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  <a:spcAft>
                <a:spcPts val="450"/>
              </a:spcAft>
              <a:defRPr/>
            </a:pPr>
            <a:r>
              <a:rPr lang="es-419" sz="1300" dirty="0">
                <a:solidFill>
                  <a:prstClr val="black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Las solicitudes sobre consulta relacionada con las materias a cargo de la entidad, a ser tratada por diferentes dependencias de acuerdo a sus funciones, fueron 7 que corresponden al 0.76%, se aplica 30 días hábiles para dar respuesta.</a:t>
            </a:r>
          </a:p>
          <a:p>
            <a:endParaRPr lang="es-CO" dirty="0"/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D970D95E-D5AB-4305-A7DA-6238B483718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8585620"/>
              </p:ext>
            </p:extLst>
          </p:nvPr>
        </p:nvGraphicFramePr>
        <p:xfrm>
          <a:off x="4615543" y="1172027"/>
          <a:ext cx="4303486" cy="33564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626037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9B48AA-B12B-4334-A818-E6367D697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2631" y="299192"/>
            <a:ext cx="7886700" cy="774866"/>
          </a:xfrm>
        </p:spPr>
        <p:txBody>
          <a:bodyPr>
            <a:normAutofit/>
          </a:bodyPr>
          <a:lstStyle/>
          <a:p>
            <a:pPr algn="l"/>
            <a:r>
              <a:rPr lang="es-CO" sz="22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2.2 Respuesta oportuna a derechos de petición-consolidado</a:t>
            </a:r>
          </a:p>
        </p:txBody>
      </p:sp>
      <p:graphicFrame>
        <p:nvGraphicFramePr>
          <p:cNvPr id="34" name="Tabla 33">
            <a:extLst>
              <a:ext uri="{FF2B5EF4-FFF2-40B4-BE49-F238E27FC236}">
                <a16:creationId xmlns:a16="http://schemas.microsoft.com/office/drawing/2014/main" id="{B0EBD8CC-104C-40B6-A030-0D379301D1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2349461"/>
              </p:ext>
            </p:extLst>
          </p:nvPr>
        </p:nvGraphicFramePr>
        <p:xfrm>
          <a:off x="406400" y="1397000"/>
          <a:ext cx="8250408" cy="29427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9071">
                  <a:extLst>
                    <a:ext uri="{9D8B030D-6E8A-4147-A177-3AD203B41FA5}">
                      <a16:colId xmlns:a16="http://schemas.microsoft.com/office/drawing/2014/main" val="459668485"/>
                    </a:ext>
                  </a:extLst>
                </a:gridCol>
                <a:gridCol w="1783779">
                  <a:extLst>
                    <a:ext uri="{9D8B030D-6E8A-4147-A177-3AD203B41FA5}">
                      <a16:colId xmlns:a16="http://schemas.microsoft.com/office/drawing/2014/main" val="2229149071"/>
                    </a:ext>
                  </a:extLst>
                </a:gridCol>
                <a:gridCol w="1783779">
                  <a:extLst>
                    <a:ext uri="{9D8B030D-6E8A-4147-A177-3AD203B41FA5}">
                      <a16:colId xmlns:a16="http://schemas.microsoft.com/office/drawing/2014/main" val="4130944325"/>
                    </a:ext>
                  </a:extLst>
                </a:gridCol>
                <a:gridCol w="1783779">
                  <a:extLst>
                    <a:ext uri="{9D8B030D-6E8A-4147-A177-3AD203B41FA5}">
                      <a16:colId xmlns:a16="http://schemas.microsoft.com/office/drawing/2014/main" val="1848884000"/>
                    </a:ext>
                  </a:extLst>
                </a:gridCol>
              </a:tblGrid>
              <a:tr h="556740">
                <a:tc>
                  <a:txBody>
                    <a:bodyPr/>
                    <a:lstStyle/>
                    <a:p>
                      <a:pPr algn="ctr"/>
                      <a:r>
                        <a:rPr lang="es-CO" sz="14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Tipo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# oficios  recibidos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A tiempo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Fuera de Tiempo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5063293"/>
                  </a:ext>
                </a:extLst>
              </a:tr>
              <a:tr h="795344">
                <a:tc>
                  <a:txBody>
                    <a:bodyPr/>
                    <a:lstStyle/>
                    <a:p>
                      <a:pPr algn="ctr"/>
                      <a:r>
                        <a:rPr lang="es-CO" sz="14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DP con vencimiento en 15 días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904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852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52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94359318"/>
                  </a:ext>
                </a:extLst>
              </a:tr>
              <a:tr h="795344">
                <a:tc>
                  <a:txBody>
                    <a:bodyPr/>
                    <a:lstStyle/>
                    <a:p>
                      <a:pPr algn="ctr"/>
                      <a:r>
                        <a:rPr lang="es-CO" sz="14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DP con vencimiento en 10 días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sz="1400" dirty="0"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90015469"/>
                  </a:ext>
                </a:extLst>
              </a:tr>
              <a:tr h="795344">
                <a:tc>
                  <a:txBody>
                    <a:bodyPr/>
                    <a:lstStyle/>
                    <a:p>
                      <a:pPr algn="ctr"/>
                      <a:r>
                        <a:rPr lang="es-CO" sz="14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DP con vencimiento en 30 días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47966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06434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1D007E-D4BB-43E6-9BA8-A3734C12B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609600"/>
            <a:ext cx="7886700" cy="653143"/>
          </a:xfrm>
        </p:spPr>
        <p:txBody>
          <a:bodyPr>
            <a:noAutofit/>
          </a:bodyPr>
          <a:lstStyle/>
          <a:p>
            <a:pPr algn="l"/>
            <a:r>
              <a:rPr lang="es-CO" sz="22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2.3 Estadísticas Subdirección Administrativa y Financiera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FA65A07-3938-4809-AD19-B512A517E7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831" y="1364342"/>
            <a:ext cx="3962626" cy="3744685"/>
          </a:xfrm>
        </p:spPr>
        <p:txBody>
          <a:bodyPr>
            <a:normAutofit/>
          </a:bodyPr>
          <a:lstStyle/>
          <a:p>
            <a:pPr algn="just"/>
            <a:r>
              <a:rPr lang="es-CO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Aquí se muestra el detalle de las estadísticas de la correspondencia recibida con destino a la Subdirección Administrativa y Financiera. </a:t>
            </a:r>
          </a:p>
          <a:p>
            <a:pPr algn="just"/>
            <a:r>
              <a:rPr lang="es-CO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El 58% de la correspondencia radicada fue del tipo Informativo, la cual no requiere una respuesta formal al remitente. El 38% corresponde a Derechos de Petición, los cuales totalizaron 1508 durante el primer semestre de 2018</a:t>
            </a:r>
          </a:p>
          <a:p>
            <a:pPr algn="just"/>
            <a:endParaRPr lang="es-CO" sz="13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FC9A44D6-6A42-41A9-B2DF-3E50775C7A90}"/>
              </a:ext>
            </a:extLst>
          </p:cNvPr>
          <p:cNvSpPr txBox="1"/>
          <p:nvPr/>
        </p:nvSpPr>
        <p:spPr>
          <a:xfrm>
            <a:off x="4891314" y="1190171"/>
            <a:ext cx="391885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E018EC0A-0F7C-4B25-8C23-A4939E80310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96493034"/>
              </p:ext>
            </p:extLst>
          </p:nvPr>
        </p:nvGraphicFramePr>
        <p:xfrm>
          <a:off x="4920345" y="1030516"/>
          <a:ext cx="3904342" cy="3672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1D292D9C-4DC2-4A9D-B7A5-363CB905F8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1380728"/>
              </p:ext>
            </p:extLst>
          </p:nvPr>
        </p:nvGraphicFramePr>
        <p:xfrm>
          <a:off x="638629" y="3251200"/>
          <a:ext cx="3770752" cy="1457235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1733867">
                  <a:extLst>
                    <a:ext uri="{9D8B030D-6E8A-4147-A177-3AD203B41FA5}">
                      <a16:colId xmlns:a16="http://schemas.microsoft.com/office/drawing/2014/main" val="528424281"/>
                    </a:ext>
                  </a:extLst>
                </a:gridCol>
                <a:gridCol w="2036885">
                  <a:extLst>
                    <a:ext uri="{9D8B030D-6E8A-4147-A177-3AD203B41FA5}">
                      <a16:colId xmlns:a16="http://schemas.microsoft.com/office/drawing/2014/main" val="2255712443"/>
                    </a:ext>
                  </a:extLst>
                </a:gridCol>
              </a:tblGrid>
              <a:tr h="291447">
                <a:tc>
                  <a:txBody>
                    <a:bodyPr/>
                    <a:lstStyle/>
                    <a:p>
                      <a:pPr algn="ctr"/>
                      <a:r>
                        <a:rPr lang="es-CO" sz="1100" b="1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Tipo de requerimiento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b="1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# de oficios recibidos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72959386"/>
                  </a:ext>
                </a:extLst>
              </a:tr>
              <a:tr h="291447"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Derechos de petición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39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57057240"/>
                  </a:ext>
                </a:extLst>
              </a:tr>
              <a:tr h="291447"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Informativo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198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75497940"/>
                  </a:ext>
                </a:extLst>
              </a:tr>
              <a:tr h="291447"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Trámite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9287331"/>
                  </a:ext>
                </a:extLst>
              </a:tr>
              <a:tr h="291447"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Urgente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51505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83641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_ÁreaMetropolitanadeBucaramanga.potx" id="{F6B97A24-482E-4A90-B1C9-54E8BD18C1D7}" vid="{02A6682F-7D09-4D59-A945-D915A44C9D30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Presentación_ÁreaMetropolitanadeBucaramanga</Template>
  <TotalTime>5197</TotalTime>
  <Words>1836</Words>
  <Application>Microsoft Office PowerPoint</Application>
  <PresentationFormat>Presentación en pantalla (4:3)</PresentationFormat>
  <Paragraphs>230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6" baseType="lpstr">
      <vt:lpstr>Arial</vt:lpstr>
      <vt:lpstr>Calibri</vt:lpstr>
      <vt:lpstr>Century Gothic</vt:lpstr>
      <vt:lpstr>Open Sans Semibold</vt:lpstr>
      <vt:lpstr>Segoe UI</vt:lpstr>
      <vt:lpstr>Segoe UI Black</vt:lpstr>
      <vt:lpstr>Segoe UI Light</vt:lpstr>
      <vt:lpstr>Tema de Office</vt:lpstr>
      <vt:lpstr>Informe de Peticiones, Quejas, Reclamos y Denuncias  (PQRD´s) Tercer Trimestre 2018</vt:lpstr>
      <vt:lpstr>Presentación de PowerPoint</vt:lpstr>
      <vt:lpstr>Canales de Atención de PQRSD</vt:lpstr>
      <vt:lpstr>Contenido</vt:lpstr>
      <vt:lpstr>1. Correspondencia General Recibida en el AMB</vt:lpstr>
      <vt:lpstr>Canales de atención</vt:lpstr>
      <vt:lpstr>2.1 Derechos de Petición por Modalidad</vt:lpstr>
      <vt:lpstr>2.2 Respuesta oportuna a derechos de petición-consolidado</vt:lpstr>
      <vt:lpstr>2.3 Estadísticas Subdirección Administrativa y Financiera</vt:lpstr>
      <vt:lpstr>2.3 Estadísticas Subdirección Administrativa y Financiera</vt:lpstr>
      <vt:lpstr>2.4 Estadísticas Subdirección Ambiental </vt:lpstr>
      <vt:lpstr>2.4 Estadísticas Subdirección Ambiental </vt:lpstr>
      <vt:lpstr>2.5 Estadísticas Subdirección de Planeación e Infraestructura </vt:lpstr>
      <vt:lpstr>2.5. Estadísticas Subdirección de Planeación e Infraestructura</vt:lpstr>
      <vt:lpstr>2.6. Estadísticas Subdirección de Transporte Metropolitano </vt:lpstr>
      <vt:lpstr>2.6. Estadísticas Subdirección de Transporte Metropolitano </vt:lpstr>
      <vt:lpstr>3. Conclusiones </vt:lpstr>
      <vt:lpstr>4. Acciones de Mejora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DANNA</dc:creator>
  <cp:lastModifiedBy>CARTOGRAFIA</cp:lastModifiedBy>
  <cp:revision>138</cp:revision>
  <cp:lastPrinted>2018-11-15T14:11:07Z</cp:lastPrinted>
  <dcterms:created xsi:type="dcterms:W3CDTF">2017-10-27T15:23:25Z</dcterms:created>
  <dcterms:modified xsi:type="dcterms:W3CDTF">2018-11-16T13:29:02Z</dcterms:modified>
</cp:coreProperties>
</file>