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06" r:id="rId2"/>
    <p:sldId id="259" r:id="rId3"/>
    <p:sldId id="258" r:id="rId4"/>
    <p:sldId id="299" r:id="rId5"/>
    <p:sldId id="264" r:id="rId6"/>
    <p:sldId id="263" r:id="rId7"/>
    <p:sldId id="286" r:id="rId8"/>
    <p:sldId id="266" r:id="rId9"/>
    <p:sldId id="287" r:id="rId10"/>
    <p:sldId id="307" r:id="rId11"/>
    <p:sldId id="296" r:id="rId12"/>
    <p:sldId id="261" r:id="rId13"/>
    <p:sldId id="290" r:id="rId14"/>
    <p:sldId id="302" r:id="rId15"/>
    <p:sldId id="301" r:id="rId16"/>
    <p:sldId id="292" r:id="rId17"/>
    <p:sldId id="272" r:id="rId18"/>
    <p:sldId id="270" r:id="rId19"/>
    <p:sldId id="268" r:id="rId20"/>
    <p:sldId id="278" r:id="rId21"/>
    <p:sldId id="277" r:id="rId22"/>
    <p:sldId id="279" r:id="rId23"/>
    <p:sldId id="291" r:id="rId24"/>
    <p:sldId id="282" r:id="rId25"/>
    <p:sldId id="294" r:id="rId26"/>
    <p:sldId id="26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324" autoAdjust="0"/>
  </p:normalViewPr>
  <p:slideViewPr>
    <p:cSldViewPr snapToGrid="0">
      <p:cViewPr varScale="1">
        <p:scale>
          <a:sx n="86" d="100"/>
          <a:sy n="86"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85798447584722E-4"/>
          <c:y val="0.17334386655615416"/>
          <c:w val="0.99293437325931311"/>
          <c:h val="0.77966923953584755"/>
        </c:manualLayout>
      </c:layout>
      <c:pie3DChart>
        <c:varyColors val="1"/>
        <c:ser>
          <c:idx val="0"/>
          <c:order val="0"/>
          <c:tx>
            <c:strRef>
              <c:f>Hoja1!$B$1</c:f>
              <c:strCache>
                <c:ptCount val="1"/>
                <c:pt idx="0">
                  <c:v>CANALES DE ATENCIÓN</c:v>
                </c:pt>
              </c:strCache>
            </c:strRef>
          </c:tx>
          <c:explosion val="12"/>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D727-4149-9752-969BF3F0C89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D727-4149-9752-969BF3F0C89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D727-4149-9752-969BF3F0C89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D727-4149-9752-969BF3F0C89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D727-4149-9752-969BF3F0C89B}"/>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D727-4149-9752-969BF3F0C89B}"/>
              </c:ext>
            </c:extLst>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1"/>
              <c:layout>
                <c:manualLayout>
                  <c:x val="-4.3409241390424166E-2"/>
                  <c:y val="0.1644736842105263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D727-4149-9752-969BF3F0C89B}"/>
                </c:ext>
                <c:ext xmlns:c15="http://schemas.microsoft.com/office/drawing/2012/chart" uri="{CE6537A1-D6FC-4f65-9D91-7224C49458BB}"/>
              </c:extLst>
            </c:dLbl>
            <c:dLbl>
              <c:idx val="2"/>
              <c:layout>
                <c:manualLayout>
                  <c:x val="0"/>
                  <c:y val="0.1085526315789473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D727-4149-9752-969BF3F0C89B}"/>
                </c:ext>
                <c:ext xmlns:c15="http://schemas.microsoft.com/office/drawing/2012/chart" uri="{CE6537A1-D6FC-4f65-9D91-7224C49458BB}"/>
              </c:extLst>
            </c:dLbl>
            <c:dLbl>
              <c:idx val="3"/>
              <c:layout>
                <c:manualLayout>
                  <c:x val="3.5593214401238756E-2"/>
                  <c:y val="-8.552631578947371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spc="0" baseline="0">
                      <a:solidFill>
                        <a:schemeClr val="accent4"/>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D727-4149-9752-969BF3F0C89B}"/>
                </c:ext>
                <c:ext xmlns:c15="http://schemas.microsoft.com/office/drawing/2012/chart" uri="{CE6537A1-D6FC-4f65-9D91-7224C49458BB}"/>
              </c:extLst>
            </c:dLbl>
            <c:dLbl>
              <c:idx val="4"/>
              <c:layout>
                <c:manualLayout>
                  <c:x val="-9.1949137203200151E-2"/>
                  <c:y val="-5.7558019063406549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spc="0" baseline="0">
                      <a:solidFill>
                        <a:schemeClr val="accent5"/>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D727-4149-9752-969BF3F0C89B}"/>
                </c:ext>
                <c:ext xmlns:c15="http://schemas.microsoft.com/office/drawing/2012/chart" uri="{CE6537A1-D6FC-4f65-9D91-7224C49458BB}"/>
              </c:extLst>
            </c:dLbl>
            <c:dLbl>
              <c:idx val="5"/>
              <c:layout>
                <c:manualLayout>
                  <c:x val="0.22542369120784544"/>
                  <c:y val="-6.250000000000001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spc="0" baseline="0">
                      <a:solidFill>
                        <a:schemeClr val="accent6"/>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D727-4149-9752-969BF3F0C89B}"/>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Hoja1!$A$2:$A$7</c:f>
              <c:strCache>
                <c:ptCount val="6"/>
                <c:pt idx="0">
                  <c:v>Buzón de sugerencias</c:v>
                </c:pt>
                <c:pt idx="1">
                  <c:v>Correo electrónico</c:v>
                </c:pt>
                <c:pt idx="2">
                  <c:v>Correo postal</c:v>
                </c:pt>
                <c:pt idx="3">
                  <c:v>Presencial </c:v>
                </c:pt>
                <c:pt idx="4">
                  <c:v>Sitio web</c:v>
                </c:pt>
                <c:pt idx="5">
                  <c:v>Telefónico </c:v>
                </c:pt>
              </c:strCache>
            </c:strRef>
          </c:cat>
          <c:val>
            <c:numRef>
              <c:f>Hoja1!$B$2:$B$7</c:f>
              <c:numCache>
                <c:formatCode>General</c:formatCode>
                <c:ptCount val="6"/>
                <c:pt idx="0">
                  <c:v>1</c:v>
                </c:pt>
                <c:pt idx="1">
                  <c:v>2498</c:v>
                </c:pt>
                <c:pt idx="2">
                  <c:v>125</c:v>
                </c:pt>
                <c:pt idx="3">
                  <c:v>908</c:v>
                </c:pt>
                <c:pt idx="4">
                  <c:v>231</c:v>
                </c:pt>
                <c:pt idx="5">
                  <c:v>3</c:v>
                </c:pt>
              </c:numCache>
            </c:numRef>
          </c:val>
          <c:extLst xmlns:c16r2="http://schemas.microsoft.com/office/drawing/2015/06/chart">
            <c:ext xmlns:c16="http://schemas.microsoft.com/office/drawing/2014/chart" uri="{C3380CC4-5D6E-409C-BE32-E72D297353CC}">
              <c16:uniqueId val="{0000000C-D727-4149-9752-969BF3F0C89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239035025473932E-3"/>
          <c:y val="0.24369852949706852"/>
          <c:w val="0.92359736898349543"/>
          <c:h val="0.57180566509070219"/>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5A9-4597-9CB8-83DDBCCE5D8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5A9-4597-9CB8-83DDBCCE5D8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5A9-4597-9CB8-83DDBCCE5D8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3F8E-4DBD-A365-712844D259C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E587-4B88-AD4D-94A63C6DD0F6}"/>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E587-4B88-AD4D-94A63C6DD0F6}"/>
              </c:ext>
            </c:extLst>
          </c:dPt>
          <c:dLbls>
            <c:dLbl>
              <c:idx val="0"/>
              <c:layout>
                <c:manualLayout>
                  <c:x val="-1.8485916133619808E-2"/>
                  <c:y val="-0.1443299017889000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5A9-4597-9CB8-83DDBCCE5D83}"/>
                </c:ext>
                <c:ext xmlns:c15="http://schemas.microsoft.com/office/drawing/2012/chart" uri="{CE6537A1-D6FC-4f65-9D91-7224C49458BB}"/>
              </c:extLst>
            </c:dLbl>
            <c:dLbl>
              <c:idx val="1"/>
              <c:layout>
                <c:manualLayout>
                  <c:x val="9.4407125699458957E-2"/>
                  <c:y val="-6.61512049865791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5A9-4597-9CB8-83DDBCCE5D83}"/>
                </c:ext>
                <c:ext xmlns:c15="http://schemas.microsoft.com/office/drawing/2012/chart" uri="{CE6537A1-D6FC-4f65-9D91-7224C49458BB}"/>
              </c:extLst>
            </c:dLbl>
            <c:dLbl>
              <c:idx val="2"/>
              <c:layout>
                <c:manualLayout>
                  <c:x val="0.11091549680171817"/>
                  <c:y val="-1.503436476967708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5A9-4597-9CB8-83DDBCCE5D83}"/>
                </c:ext>
                <c:ext xmlns:c15="http://schemas.microsoft.com/office/drawing/2012/chart" uri="{CE6537A1-D6FC-4f65-9D91-7224C49458BB}"/>
              </c:extLst>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4"/>
              <c:layout>
                <c:manualLayout>
                  <c:x val="-0.12087398319922737"/>
                  <c:y val="-3.00687295393541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3F8E-4DBD-A365-712844D259C4}"/>
                </c:ext>
                <c:ext xmlns:c15="http://schemas.microsoft.com/office/drawing/2012/chart" uri="{CE6537A1-D6FC-4f65-9D91-7224C49458BB}"/>
              </c:extLst>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6"/>
              <c:layout>
                <c:manualLayout>
                  <c:x val="-0.34361881561798652"/>
                  <c:y val="1.2027491815741666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fld id="{DFDF8129-DA1C-4B0C-8B2D-4F06F7C21FB4}" type="CATEGORYNAME">
                      <a:rPr lang="es-CO" sz="900" dirty="0">
                        <a:latin typeface="Arial" panose="020B0604020202020204" pitchFamily="34" charset="0"/>
                        <a:cs typeface="Arial" panose="020B0604020202020204" pitchFamily="34" charset="0"/>
                      </a:rPr>
                      <a:pPr>
                        <a:defRPr sz="1000">
                          <a:solidFill>
                            <a:schemeClr val="accent1"/>
                          </a:solidFill>
                          <a:latin typeface="Calibri" panose="020F0502020204030204" pitchFamily="34" charset="0"/>
                          <a:cs typeface="Arial" panose="020B0604020202020204" pitchFamily="34" charset="0"/>
                        </a:defRPr>
                      </a:pPr>
                      <a:t>[NOMBRE DE CATEGORÍA]</a:t>
                    </a:fld>
                    <a:r>
                      <a:rPr lang="es-CO" baseline="0" dirty="0"/>
                      <a:t>
</a:t>
                    </a:r>
                    <a:fld id="{5456CCCE-83C9-44D6-817F-138BDB941639}" type="PERCENTAGE">
                      <a:rPr lang="es-CO" baseline="0" dirty="0"/>
                      <a:pPr>
                        <a:defRPr sz="1000">
                          <a:solidFill>
                            <a:schemeClr val="accent1"/>
                          </a:solidFill>
                          <a:latin typeface="Calibri" panose="020F0502020204030204" pitchFamily="34" charset="0"/>
                          <a:cs typeface="Arial" panose="020B0604020202020204" pitchFamily="34" charset="0"/>
                        </a:defRPr>
                      </a:pPr>
                      <a:t>[PORCENTAJE]</a:t>
                    </a:fld>
                    <a:endParaRPr lang="es-CO" baseline="0" dirty="0"/>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E587-4B88-AD4D-94A63C6DD0F6}"/>
                </c:ext>
                <c:ext xmlns:c15="http://schemas.microsoft.com/office/drawing/2012/chart" uri="{CE6537A1-D6FC-4f65-9D91-7224C49458BB}">
                  <c15:dlblFieldTable/>
                  <c15:showDataLabelsRange val="0"/>
                </c:ext>
              </c:extLst>
            </c:dLbl>
            <c:dLbl>
              <c:idx val="7"/>
              <c:layout>
                <c:manualLayout>
                  <c:x val="0.1645940088433808"/>
                  <c:y val="-6.0137459078708332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E587-4B88-AD4D-94A63C6DD0F6}"/>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Hoja1!$A$2:$A$9</c:f>
              <c:strCache>
                <c:ptCount val="8"/>
                <c:pt idx="0">
                  <c:v>Dp (orden general)</c:v>
                </c:pt>
                <c:pt idx="1">
                  <c:v>Dp1 (solicitud desde otra entidad pública))</c:v>
                </c:pt>
                <c:pt idx="2">
                  <c:v>Trámites</c:v>
                </c:pt>
                <c:pt idx="3">
                  <c:v>Informativo</c:v>
                </c:pt>
                <c:pt idx="4">
                  <c:v>Urgente</c:v>
                </c:pt>
                <c:pt idx="5">
                  <c:v>DP1 (Solicitud de copias o exámenes de documentos que reposan en la entidad)</c:v>
                </c:pt>
                <c:pt idx="6">
                  <c:v>DP2 (Consulta relacionada con las materias a cargo de la entidad </c:v>
                </c:pt>
                <c:pt idx="7">
                  <c:v>Proceso Contractual</c:v>
                </c:pt>
              </c:strCache>
            </c:strRef>
          </c:cat>
          <c:val>
            <c:numRef>
              <c:f>Hoja1!$B$2:$B$9</c:f>
              <c:numCache>
                <c:formatCode>General</c:formatCode>
                <c:ptCount val="8"/>
                <c:pt idx="0">
                  <c:v>54</c:v>
                </c:pt>
                <c:pt idx="1">
                  <c:v>9</c:v>
                </c:pt>
                <c:pt idx="2">
                  <c:v>305</c:v>
                </c:pt>
                <c:pt idx="3">
                  <c:v>273</c:v>
                </c:pt>
                <c:pt idx="4">
                  <c:v>10</c:v>
                </c:pt>
                <c:pt idx="5">
                  <c:v>3</c:v>
                </c:pt>
                <c:pt idx="6">
                  <c:v>1</c:v>
                </c:pt>
                <c:pt idx="7">
                  <c:v>1</c:v>
                </c:pt>
              </c:numCache>
            </c:numRef>
          </c:val>
          <c:extLst xmlns:c16r2="http://schemas.microsoft.com/office/drawing/2015/06/chart">
            <c:ext xmlns:c16="http://schemas.microsoft.com/office/drawing/2014/chart" uri="{C3380CC4-5D6E-409C-BE32-E72D297353CC}">
              <c16:uniqueId val="{00000006-E5A9-4597-9CB8-83DDBCCE5D8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1000462841404671"/>
          <c:w val="0.95416666666666672"/>
          <c:h val="0.73925319881889762"/>
        </c:manualLayout>
      </c:layout>
      <c:pie3DChart>
        <c:varyColors val="1"/>
        <c:ser>
          <c:idx val="0"/>
          <c:order val="0"/>
          <c:tx>
            <c:strRef>
              <c:f>Hoja1!$B$1</c:f>
              <c:strCache>
                <c:ptCount val="1"/>
                <c:pt idx="0">
                  <c:v>Columna1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DDA-41D6-9CA9-3A4E6D8843D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2-1DDA-41D6-9CA9-3A4E6D8843D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DDA-41D6-9CA9-3A4E6D8843D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DDA-41D6-9CA9-3A4E6D8843D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4-1DDA-41D6-9CA9-3A4E6D8843D8}"/>
              </c:ext>
            </c:extLst>
          </c:dPt>
          <c:dLbls>
            <c:dLbl>
              <c:idx val="0"/>
              <c:layout>
                <c:manualLayout>
                  <c:x val="4.5880134123477752E-2"/>
                  <c:y val="-1.19873353679434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1DDA-41D6-9CA9-3A4E6D8843D8}"/>
                </c:ext>
                <c:ext xmlns:c15="http://schemas.microsoft.com/office/drawing/2012/chart" uri="{CE6537A1-D6FC-4f65-9D91-7224C49458BB}"/>
              </c:extLst>
            </c:dLbl>
            <c:dLbl>
              <c:idx val="1"/>
              <c:layout>
                <c:manualLayout>
                  <c:x val="-1.1602531043825994E-2"/>
                  <c:y val="-6.345925137788943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DDA-41D6-9CA9-3A4E6D8843D8}"/>
                </c:ext>
                <c:ext xmlns:c15="http://schemas.microsoft.com/office/drawing/2012/chart" uri="{CE6537A1-D6FC-4f65-9D91-7224C49458BB}"/>
              </c:extLst>
            </c:dLbl>
            <c:dLbl>
              <c:idx val="2"/>
              <c:layout>
                <c:manualLayout>
                  <c:x val="-2.661788151681416E-2"/>
                  <c:y val="-0.1388221302547088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1DDA-41D6-9CA9-3A4E6D8843D8}"/>
                </c:ext>
                <c:ext xmlns:c15="http://schemas.microsoft.com/office/drawing/2012/chart" uri="{CE6537A1-D6FC-4f65-9D91-7224C49458BB}"/>
              </c:extLst>
            </c:dLbl>
            <c:dLbl>
              <c:idx val="3"/>
              <c:layout>
                <c:manualLayout>
                  <c:x val="0"/>
                  <c:y val="-0.3271245436613943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1DDA-41D6-9CA9-3A4E6D8843D8}"/>
                </c:ext>
                <c:ext xmlns:c15="http://schemas.microsoft.com/office/drawing/2012/chart" uri="{CE6537A1-D6FC-4f65-9D91-7224C49458BB}"/>
              </c:extLst>
            </c:dLbl>
            <c:dLbl>
              <c:idx val="4"/>
              <c:layout>
                <c:manualLayout>
                  <c:x val="0.15230915728008335"/>
                  <c:y val="-5.733110559014128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1DDA-41D6-9CA9-3A4E6D8843D8}"/>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4"/>
                <c:pt idx="0">
                  <c:v>Correo eléctronico</c:v>
                </c:pt>
                <c:pt idx="1">
                  <c:v>Correo postal</c:v>
                </c:pt>
                <c:pt idx="2">
                  <c:v>Presencial</c:v>
                </c:pt>
                <c:pt idx="3">
                  <c:v>Sitio web</c:v>
                </c:pt>
              </c:strCache>
            </c:strRef>
          </c:cat>
          <c:val>
            <c:numRef>
              <c:f>Hoja1!$B$2:$B$6</c:f>
              <c:numCache>
                <c:formatCode>General</c:formatCode>
                <c:ptCount val="5"/>
                <c:pt idx="0">
                  <c:v>311</c:v>
                </c:pt>
                <c:pt idx="1">
                  <c:v>6</c:v>
                </c:pt>
                <c:pt idx="2">
                  <c:v>27</c:v>
                </c:pt>
                <c:pt idx="3">
                  <c:v>69</c:v>
                </c:pt>
              </c:numCache>
            </c:numRef>
          </c:val>
          <c:extLst xmlns:c16r2="http://schemas.microsoft.com/office/drawing/2015/06/chart">
            <c:ext xmlns:c16="http://schemas.microsoft.com/office/drawing/2014/chart" uri="{C3380CC4-5D6E-409C-BE32-E72D297353CC}">
              <c16:uniqueId val="{00000000-1DDA-41D6-9CA9-3A4E6D8843D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5793923015289463"/>
          <c:w val="1"/>
          <c:h val="0.67351217581437883"/>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3E67-4606-847C-799AD31C875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3E67-4606-847C-799AD31C8751}"/>
              </c:ext>
            </c:extLst>
          </c:dPt>
          <c:dLbls>
            <c:dLbl>
              <c:idx val="0"/>
              <c:layout>
                <c:manualLayout>
                  <c:x val="-5.5555555555555552E-2"/>
                  <c:y val="-5.235685891827188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layout>
                <c:manualLayout>
                  <c:x val="0"/>
                  <c:y val="-0.117032978758490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DF2-426B-8921-47CCD51ADA58}"/>
                </c:ext>
                <c:ext xmlns:c15="http://schemas.microsoft.com/office/drawing/2012/chart" uri="{CE6537A1-D6FC-4f65-9D91-7224C49458BB}"/>
              </c:extLst>
            </c:dLbl>
            <c:dLbl>
              <c:idx val="2"/>
              <c:layout>
                <c:manualLayout>
                  <c:x val="5.5555555555555558E-3"/>
                  <c:y val="5.543667414875846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extLst>
            </c:dLbl>
            <c:dLbl>
              <c:idx val="3"/>
              <c:layout>
                <c:manualLayout>
                  <c:x val="2.7777777777777779E-3"/>
                  <c:y val="-5.851648937924507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3E67-4606-847C-799AD31C8751}"/>
                </c:ext>
                <c:ext xmlns:c15="http://schemas.microsoft.com/office/drawing/2012/chart" uri="{CE6537A1-D6FC-4f65-9D91-7224C49458BB}"/>
              </c:extLst>
            </c:dLbl>
            <c:dLbl>
              <c:idx val="4"/>
              <c:layout>
                <c:manualLayout>
                  <c:x val="-8.3333333333333332E-3"/>
                  <c:y val="-3.695778276583899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3E67-4606-847C-799AD31C8751}"/>
                </c:ext>
                <c:ext xmlns:c15="http://schemas.microsoft.com/office/drawing/2012/chart" uri="{CE6537A1-D6FC-4f65-9D91-7224C49458BB}"/>
              </c:extLst>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6"/>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5"/>
                <c:pt idx="0">
                  <c:v>Dp (orden general)</c:v>
                </c:pt>
                <c:pt idx="1">
                  <c:v>Dp1 (Solicitud desde otra entidad pública)</c:v>
                </c:pt>
                <c:pt idx="2">
                  <c:v>Informativo</c:v>
                </c:pt>
                <c:pt idx="3">
                  <c:v>Trámite</c:v>
                </c:pt>
                <c:pt idx="4">
                  <c:v>Urgente</c:v>
                </c:pt>
              </c:strCache>
            </c:strRef>
          </c:cat>
          <c:val>
            <c:numRef>
              <c:f>Hoja1!$B$2:$B$6</c:f>
              <c:numCache>
                <c:formatCode>General</c:formatCode>
                <c:ptCount val="5"/>
                <c:pt idx="0">
                  <c:v>9</c:v>
                </c:pt>
                <c:pt idx="1">
                  <c:v>1</c:v>
                </c:pt>
                <c:pt idx="2">
                  <c:v>29</c:v>
                </c:pt>
                <c:pt idx="3">
                  <c:v>9</c:v>
                </c:pt>
                <c:pt idx="4">
                  <c:v>5</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984862684382272E-2"/>
          <c:y val="0.16491006057124849"/>
          <c:w val="0.899089340278866"/>
          <c:h val="0.55638454269318605"/>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explosion val="2"/>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B3D9-40F8-A177-A122E36A48E5}"/>
              </c:ext>
            </c:extLst>
          </c:dPt>
          <c:dLbls>
            <c:dLbl>
              <c:idx val="0"/>
              <c:layout>
                <c:manualLayout>
                  <c:x val="-0.13072027552995108"/>
                  <c:y val="-0.1544381068373025"/>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layout>
                <c:manualLayout>
                  <c:x val="-0.1939098722263691"/>
                  <c:y val="0.1937614739653655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DF2-426B-8921-47CCD51ADA58}"/>
                </c:ext>
                <c:ext xmlns:c15="http://schemas.microsoft.com/office/drawing/2012/chart" uri="{CE6537A1-D6FC-4f65-9D91-7224C49458BB}"/>
              </c:extLst>
            </c:dLbl>
            <c:dLbl>
              <c:idx val="2"/>
              <c:layout>
                <c:manualLayout>
                  <c:x val="1.9534430147272904E-2"/>
                  <c:y val="-0.12824398203163229"/>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extLst>
            </c:dLbl>
            <c:dLbl>
              <c:idx val="3"/>
              <c:layout>
                <c:manualLayout>
                  <c:x val="0"/>
                  <c:y val="-4.088318721464548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B3D9-40F8-A177-A122E36A48E5}"/>
                </c:ext>
                <c:ext xmlns:c15="http://schemas.microsoft.com/office/drawing/2012/chart" uri="{CE6537A1-D6FC-4f65-9D91-7224C49458BB}"/>
              </c:extLst>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6"/>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Hoja1!$A$2:$A$5</c:f>
              <c:strCache>
                <c:ptCount val="4"/>
                <c:pt idx="0">
                  <c:v>Informativo</c:v>
                </c:pt>
                <c:pt idx="1">
                  <c:v>Trámite</c:v>
                </c:pt>
                <c:pt idx="2">
                  <c:v>SQR(Queja)</c:v>
                </c:pt>
                <c:pt idx="3">
                  <c:v>Urgente</c:v>
                </c:pt>
              </c:strCache>
            </c:strRef>
          </c:cat>
          <c:val>
            <c:numRef>
              <c:f>Hoja1!$B$2:$B$5</c:f>
              <c:numCache>
                <c:formatCode>General</c:formatCode>
                <c:ptCount val="4"/>
                <c:pt idx="0">
                  <c:v>2</c:v>
                </c:pt>
                <c:pt idx="1">
                  <c:v>2</c:v>
                </c:pt>
                <c:pt idx="2">
                  <c:v>1</c:v>
                </c:pt>
                <c:pt idx="3">
                  <c:v>1</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450432537109371E-2"/>
          <c:y val="0.12760256302425679"/>
          <c:w val="0.96854956746289067"/>
          <c:h val="0.63205879582595292"/>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DF2-426B-8921-47CCD51ADA5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363B-4832-B285-D6BC817A8D1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363B-4832-B285-D6BC817A8D1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363B-4832-B285-D6BC817A8D1E}"/>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363B-4832-B285-D6BC817A8D1E}"/>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363B-4832-B285-D6BC817A8D1E}"/>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1-363B-4832-B285-D6BC817A8D1E}"/>
              </c:ext>
            </c:extLst>
          </c:dPt>
          <c:dLbls>
            <c:dLbl>
              <c:idx val="0"/>
              <c:layout>
                <c:manualLayout>
                  <c:x val="-0.1479035425436378"/>
                  <c:y val="-5.134390557539592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2"/>
              <c:layout>
                <c:manualLayout>
                  <c:x val="-0.17816103445904241"/>
                  <c:y val="-0.14525056956221916"/>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extLst>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DF2-426B-8921-47CCD51ADA58}"/>
                </c:ext>
                <c:ext xmlns:c15="http://schemas.microsoft.com/office/drawing/2012/chart" uri="{CE6537A1-D6FC-4f65-9D91-7224C49458BB}"/>
              </c:extLst>
            </c:dLbl>
            <c:dLbl>
              <c:idx val="4"/>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5"/>
              <c:layout>
                <c:manualLayout>
                  <c:x val="-0.1730192384472744"/>
                  <c:y val="0.1130795584212421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6"/>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363B-4832-B285-D6BC817A8D1E}"/>
                </c:ext>
                <c:ext xmlns:c15="http://schemas.microsoft.com/office/drawing/2012/chart" uri="{CE6537A1-D6FC-4f65-9D91-7224C49458BB}"/>
              </c:extLst>
            </c:dLbl>
            <c:dLbl>
              <c:idx val="6"/>
              <c:layout>
                <c:manualLayout>
                  <c:x val="-2.7906328781818431E-3"/>
                  <c:y val="7.765358186827568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363B-4832-B285-D6BC817A8D1E}"/>
                </c:ext>
                <c:ext xmlns:c15="http://schemas.microsoft.com/office/drawing/2012/chart" uri="{CE6537A1-D6FC-4f65-9D91-7224C49458BB}"/>
              </c:extLst>
            </c:dLbl>
            <c:dLbl>
              <c:idx val="7"/>
              <c:layout>
                <c:manualLayout>
                  <c:x val="0"/>
                  <c:y val="4.2336080626022482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363B-4832-B285-D6BC817A8D1E}"/>
                </c:ext>
                <c:ext xmlns:c15="http://schemas.microsoft.com/office/drawing/2012/chart" uri="{CE6537A1-D6FC-4f65-9D91-7224C49458BB}"/>
              </c:extLst>
            </c:dLbl>
            <c:dLbl>
              <c:idx val="8"/>
              <c:layout>
                <c:manualLayout>
                  <c:x val="-3.9068860294545808E-2"/>
                  <c:y val="-3.606452710625476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363B-4832-B285-D6BC817A8D1E}"/>
                </c:ext>
                <c:ext xmlns:c15="http://schemas.microsoft.com/office/drawing/2012/chart" uri="{CE6537A1-D6FC-4f65-9D91-7224C49458BB}"/>
              </c:extLst>
            </c:dLbl>
            <c:dLbl>
              <c:idx val="9"/>
              <c:layout>
                <c:manualLayout>
                  <c:x val="1.1162531512727322E-2"/>
                  <c:y val="-9.435279439775476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1-363B-4832-B285-D6BC817A8D1E}"/>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Hoja1!$A$2:$A$11</c:f>
              <c:strCache>
                <c:ptCount val="10"/>
                <c:pt idx="0">
                  <c:v>Acción de tutela</c:v>
                </c:pt>
                <c:pt idx="1">
                  <c:v>Acción popular</c:v>
                </c:pt>
                <c:pt idx="2">
                  <c:v>Dp (orden general)</c:v>
                </c:pt>
                <c:pt idx="3">
                  <c:v>Dp1 (Solicitud desde otra entidad pública)</c:v>
                </c:pt>
                <c:pt idx="4">
                  <c:v>DP1 (Solicitud de copias o exámenes de documentos </c:v>
                </c:pt>
                <c:pt idx="5">
                  <c:v>Informativo</c:v>
                </c:pt>
                <c:pt idx="6">
                  <c:v>Otros </c:v>
                </c:pt>
                <c:pt idx="7">
                  <c:v>Proceso contractual</c:v>
                </c:pt>
                <c:pt idx="8">
                  <c:v>Trámite</c:v>
                </c:pt>
                <c:pt idx="9">
                  <c:v>Urgentes</c:v>
                </c:pt>
              </c:strCache>
            </c:strRef>
          </c:cat>
          <c:val>
            <c:numRef>
              <c:f>Hoja1!$B$2:$B$11</c:f>
              <c:numCache>
                <c:formatCode>General</c:formatCode>
                <c:ptCount val="10"/>
                <c:pt idx="0">
                  <c:v>57</c:v>
                </c:pt>
                <c:pt idx="1">
                  <c:v>1</c:v>
                </c:pt>
                <c:pt idx="2">
                  <c:v>37</c:v>
                </c:pt>
                <c:pt idx="3">
                  <c:v>3</c:v>
                </c:pt>
                <c:pt idx="4">
                  <c:v>15</c:v>
                </c:pt>
                <c:pt idx="5">
                  <c:v>112</c:v>
                </c:pt>
                <c:pt idx="6">
                  <c:v>50</c:v>
                </c:pt>
                <c:pt idx="7">
                  <c:v>24</c:v>
                </c:pt>
                <c:pt idx="8">
                  <c:v>71</c:v>
                </c:pt>
                <c:pt idx="9">
                  <c:v>21</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5809210395805"/>
          <c:y val="0.32641402727325181"/>
          <c:w val="0.80343883809358918"/>
          <c:h val="0.49663381910256599"/>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899976360699305E-2"/>
          <c:y val="0.3361517950078256"/>
          <c:w val="0.899089340278866"/>
          <c:h val="0.55638454269318605"/>
        </c:manualLayout>
      </c:layout>
      <c:pie3DChart>
        <c:varyColors val="1"/>
        <c:ser>
          <c:idx val="0"/>
          <c:order val="0"/>
          <c:tx>
            <c:strRef>
              <c:f>Hoja1!$B$1</c:f>
              <c:strCache>
                <c:ptCount val="1"/>
                <c:pt idx="0">
                  <c:v># de oficios recibidos</c:v>
                </c:pt>
              </c:strCache>
            </c:strRef>
          </c:tx>
          <c:dPt>
            <c:idx val="0"/>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Lbls>
            <c:dLbl>
              <c:idx val="0"/>
              <c:layout>
                <c:manualLayout>
                  <c:x val="-0.21403081982965763"/>
                  <c:y val="-0.13657302960471338"/>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layout>
                <c:manualLayout>
                  <c:x val="-0.19283083539748741"/>
                  <c:y val="-0.1171337765982472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5"/>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DF2-426B-8921-47CCD51ADA58}"/>
                </c:ext>
                <c:ext xmlns:c15="http://schemas.microsoft.com/office/drawing/2012/chart" uri="{CE6537A1-D6FC-4f65-9D91-7224C49458BB}"/>
              </c:extLst>
            </c:dLbl>
            <c:dLbl>
              <c:idx val="2"/>
              <c:layout>
                <c:manualLayout>
                  <c:x val="0"/>
                  <c:y val="-0.187787915706480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898F-4BA4-8F03-E9FF7FB9358C}"/>
                </c:ext>
                <c:ext xmlns:c15="http://schemas.microsoft.com/office/drawing/2012/chart" uri="{CE6537A1-D6FC-4f65-9D91-7224C49458BB}"/>
              </c:extLst>
            </c:dLbl>
            <c:dLbl>
              <c:idx val="3"/>
              <c:layout>
                <c:manualLayout>
                  <c:x val="-3.5802191013454145E-2"/>
                  <c:y val="5.615916134839888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025A-4129-A364-A4A43D65E19A}"/>
                </c:ext>
                <c:ext xmlns:c15="http://schemas.microsoft.com/office/drawing/2012/chart" uri="{CE6537A1-D6FC-4f65-9D91-7224C49458BB}"/>
              </c:extLst>
            </c:dLbl>
            <c:dLbl>
              <c:idx val="5"/>
              <c:layout>
                <c:manualLayout>
                  <c:x val="1.5728299358548002E-7"/>
                  <c:y val="-0.24204688005218294"/>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025A-4129-A364-A4A43D65E19A}"/>
                </c:ext>
                <c:ext xmlns:c15="http://schemas.microsoft.com/office/drawing/2012/chart" uri="{CE6537A1-D6FC-4f65-9D91-7224C49458BB}">
                  <c15:layout>
                    <c:manualLayout>
                      <c:w val="0.15226948092471121"/>
                      <c:h val="0.14802356691294319"/>
                    </c:manualLayout>
                  </c15:layout>
                </c:ext>
              </c:extLst>
            </c:dLbl>
            <c:dLbl>
              <c:idx val="6"/>
              <c:layout>
                <c:manualLayout>
                  <c:x val="-5.8718649625967019E-2"/>
                  <c:y val="-3.611321581540780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025A-4129-A364-A4A43D65E19A}"/>
                </c:ext>
                <c:ext xmlns:c15="http://schemas.microsoft.com/office/drawing/2012/chart" uri="{CE6537A1-D6FC-4f65-9D91-7224C49458BB}"/>
              </c:extLst>
            </c:dLbl>
            <c:dLbl>
              <c:idx val="7"/>
              <c:layout>
                <c:manualLayout>
                  <c:x val="4.936799491354163E-2"/>
                  <c:y val="-0.252224155115280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025A-4129-A364-A4A43D65E19A}"/>
                </c:ext>
                <c:ext xmlns:c15="http://schemas.microsoft.com/office/drawing/2012/chart" uri="{CE6537A1-D6FC-4f65-9D91-7224C49458BB}"/>
              </c:extLst>
            </c:dLbl>
            <c:dLbl>
              <c:idx val="8"/>
              <c:layout>
                <c:manualLayout>
                  <c:x val="0.42579895612929641"/>
                  <c:y val="8.407471837176025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025A-4129-A364-A4A43D65E19A}"/>
                </c:ext>
                <c:ext xmlns:c15="http://schemas.microsoft.com/office/drawing/2012/chart" uri="{CE6537A1-D6FC-4f65-9D91-7224C49458BB}"/>
              </c:extLst>
            </c:dLbl>
            <c:dLbl>
              <c:idx val="9"/>
              <c:layout>
                <c:manualLayout>
                  <c:x val="0.16353148315110666"/>
                  <c:y val="-0.2148576136167207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025A-4129-A364-A4A43D65E19A}"/>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Hoja1!$A$2:$A$9</c:f>
              <c:strCache>
                <c:ptCount val="7"/>
                <c:pt idx="0">
                  <c:v>Dp (orden general)</c:v>
                </c:pt>
                <c:pt idx="1">
                  <c:v>Dp1 (solicitud desde otra entidad pública)</c:v>
                </c:pt>
                <c:pt idx="2">
                  <c:v>DP1 (Solicitud de copias o exámenes de documentos que reposan en la entidad</c:v>
                </c:pt>
                <c:pt idx="3">
                  <c:v>Informativo</c:v>
                </c:pt>
                <c:pt idx="4">
                  <c:v>SQRS</c:v>
                </c:pt>
                <c:pt idx="5">
                  <c:v>Trámite</c:v>
                </c:pt>
                <c:pt idx="6">
                  <c:v>Urgente</c:v>
                </c:pt>
              </c:strCache>
            </c:strRef>
          </c:cat>
          <c:val>
            <c:numRef>
              <c:f>Hoja1!$B$2:$B$9</c:f>
              <c:numCache>
                <c:formatCode>General</c:formatCode>
                <c:ptCount val="8"/>
                <c:pt idx="0">
                  <c:v>60</c:v>
                </c:pt>
                <c:pt idx="1">
                  <c:v>6</c:v>
                </c:pt>
                <c:pt idx="2">
                  <c:v>5</c:v>
                </c:pt>
                <c:pt idx="3">
                  <c:v>286</c:v>
                </c:pt>
                <c:pt idx="4">
                  <c:v>3</c:v>
                </c:pt>
                <c:pt idx="5">
                  <c:v>92</c:v>
                </c:pt>
                <c:pt idx="6">
                  <c:v>4</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472477950217534E-2"/>
          <c:y val="0.33615176111893669"/>
          <c:w val="0.80343883809358918"/>
          <c:h val="0.49663381910256599"/>
        </c:manualLayout>
      </c:layout>
      <c:pie3DChart>
        <c:varyColors val="1"/>
        <c:ser>
          <c:idx val="0"/>
          <c:order val="0"/>
          <c:tx>
            <c:strRef>
              <c:f>Hoja1!$B$1</c:f>
              <c:strCache>
                <c:ptCount val="1"/>
                <c:pt idx="0">
                  <c:v># de oficios recibidos</c:v>
                </c:pt>
              </c:strCache>
            </c:strRef>
          </c:tx>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DF2-426B-8921-47CCD51ADA58}"/>
              </c:ext>
            </c:extLst>
          </c:dPt>
          <c:dPt>
            <c:idx val="5"/>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DF2-426B-8921-47CCD51ADA58}"/>
              </c:ext>
            </c:extLst>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dLbl>
            <c:dLbl>
              <c:idx val="1"/>
              <c:layout>
                <c:manualLayout>
                  <c:x val="-7.2211868386674927E-2"/>
                  <c:y val="-0.10280727176435546"/>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2"/>
              <c:layout>
                <c:manualLayout>
                  <c:x val="-1.1313368141359112E-16"/>
                  <c:y val="-0.2162406302074628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DF2-426B-8921-47CCD51ADA58}"/>
                </c:ext>
                <c:ext xmlns:c15="http://schemas.microsoft.com/office/drawing/2012/chart" uri="{CE6537A1-D6FC-4f65-9D91-7224C49458BB}"/>
              </c:extLst>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dLbl>
            <c:dLbl>
              <c:idx val="4"/>
              <c:layout>
                <c:manualLayout>
                  <c:x val="-0.16661710430956841"/>
                  <c:y val="0.20059163723192278"/>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E8C2-43C0-9083-7C40E9F98E5B}"/>
                </c:ext>
                <c:ext xmlns:c15="http://schemas.microsoft.com/office/drawing/2012/chart" uri="{CE6537A1-D6FC-4f65-9D91-7224C49458BB}">
                  <c15:layout>
                    <c:manualLayout>
                      <c:w val="0.3527190176352098"/>
                      <c:h val="0.23914506538075334"/>
                    </c:manualLayout>
                  </c15:layout>
                </c:ext>
              </c:extLst>
            </c:dLbl>
            <c:dLbl>
              <c:idx val="5"/>
              <c:layout>
                <c:manualLayout>
                  <c:x val="0"/>
                  <c:y val="0.2356798832139289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5"/>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DF2-426B-8921-47CCD51ADA58}"/>
                </c:ext>
                <c:ext xmlns:c15="http://schemas.microsoft.com/office/drawing/2012/chart" uri="{CE6537A1-D6FC-4f65-9D91-7224C49458BB}"/>
              </c:extLst>
            </c:dLbl>
            <c:dLbl>
              <c:idx val="6"/>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dLbl>
            <c:dLbl>
              <c:idx val="7"/>
              <c:layout>
                <c:manualLayout>
                  <c:x val="-7.7137492052408801E-2"/>
                  <c:y val="-2.635371070444888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025A-4129-A364-A4A43D65E19A}"/>
                </c:ext>
                <c:ext xmlns:c15="http://schemas.microsoft.com/office/drawing/2012/chart" uri="{CE6537A1-D6FC-4f65-9D91-7224C49458BB}"/>
              </c:extLst>
            </c:dLbl>
            <c:dLbl>
              <c:idx val="8"/>
              <c:layout>
                <c:manualLayout>
                  <c:x val="1.2147636549343107E-7"/>
                  <c:y val="-0.1286637213568281"/>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025A-4129-A364-A4A43D65E19A}"/>
                </c:ext>
                <c:ext xmlns:c15="http://schemas.microsoft.com/office/drawing/2012/chart" uri="{CE6537A1-D6FC-4f65-9D91-7224C49458BB}">
                  <c15:layout>
                    <c:manualLayout>
                      <c:w val="0.15226940931145491"/>
                      <c:h val="0.12241612386205945"/>
                    </c:manualLayout>
                  </c15:layout>
                </c:ext>
              </c:extLst>
            </c:dLbl>
            <c:dLbl>
              <c:idx val="9"/>
              <c:layout>
                <c:manualLayout>
                  <c:x val="0.16353148315110666"/>
                  <c:y val="-0.21485761361672079"/>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025A-4129-A364-A4A43D65E19A}"/>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Hoja1!$A$2:$A$11</c:f>
              <c:strCache>
                <c:ptCount val="10"/>
                <c:pt idx="0">
                  <c:v>Congresista</c:v>
                </c:pt>
                <c:pt idx="1">
                  <c:v>Dp (orden general)</c:v>
                </c:pt>
                <c:pt idx="2">
                  <c:v>Dp1 (solicitud de otra entidad pública)</c:v>
                </c:pt>
                <c:pt idx="3">
                  <c:v>DP1 (Solicitud de copias o exámenes de documentos que reposan en la entidad)</c:v>
                </c:pt>
                <c:pt idx="4">
                  <c:v>DP2 (Consulta relacionada con las materias a cargo de la entidad a ser tratada por diferentes depend</c:v>
                </c:pt>
                <c:pt idx="5">
                  <c:v>Informativo</c:v>
                </c:pt>
                <c:pt idx="6">
                  <c:v>SQRS (Queja)</c:v>
                </c:pt>
                <c:pt idx="7">
                  <c:v>Trámite</c:v>
                </c:pt>
                <c:pt idx="8">
                  <c:v>Urgente</c:v>
                </c:pt>
                <c:pt idx="9">
                  <c:v>SQRS (Reclamo)</c:v>
                </c:pt>
              </c:strCache>
            </c:strRef>
          </c:cat>
          <c:val>
            <c:numRef>
              <c:f>Hoja1!$B$2:$B$11</c:f>
              <c:numCache>
                <c:formatCode>General</c:formatCode>
                <c:ptCount val="10"/>
                <c:pt idx="0">
                  <c:v>1</c:v>
                </c:pt>
                <c:pt idx="1">
                  <c:v>103</c:v>
                </c:pt>
                <c:pt idx="2">
                  <c:v>19</c:v>
                </c:pt>
                <c:pt idx="3">
                  <c:v>15</c:v>
                </c:pt>
                <c:pt idx="4">
                  <c:v>1</c:v>
                </c:pt>
                <c:pt idx="5">
                  <c:v>218</c:v>
                </c:pt>
                <c:pt idx="6">
                  <c:v>2</c:v>
                </c:pt>
                <c:pt idx="7">
                  <c:v>81</c:v>
                </c:pt>
                <c:pt idx="8">
                  <c:v>2</c:v>
                </c:pt>
                <c:pt idx="9">
                  <c:v>1</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547847591627183E-2"/>
          <c:y val="0.25271914835887477"/>
          <c:w val="0.98645216560654425"/>
          <c:h val="0.6236703708577418"/>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5A9-4597-9CB8-83DDBCCE5D8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5A9-4597-9CB8-83DDBCCE5D8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5A9-4597-9CB8-83DDBCCE5D8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3F8E-4DBD-A365-712844D259C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3682-42A1-AA52-E780D74F16C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3682-42A1-AA52-E780D74F16C4}"/>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3682-42A1-AA52-E780D74F16C4}"/>
              </c:ext>
            </c:extLst>
          </c:dPt>
          <c:dLbls>
            <c:dLbl>
              <c:idx val="0"/>
              <c:layout>
                <c:manualLayout>
                  <c:x val="-7.6255603414197334E-2"/>
                  <c:y val="-0.14432981972130085"/>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5A9-4597-9CB8-83DDBCCE5D83}"/>
                </c:ext>
                <c:ext xmlns:c15="http://schemas.microsoft.com/office/drawing/2012/chart" uri="{CE6537A1-D6FC-4f65-9D91-7224C49458BB}"/>
              </c:extLst>
            </c:dLbl>
            <c:dLbl>
              <c:idx val="1"/>
              <c:layout>
                <c:manualLayout>
                  <c:x val="-1.7000091483351725E-2"/>
                  <c:y val="-6.188419146841155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fld id="{A3B4F582-447A-45C3-824B-CF56321A94F7}" type="CATEGORYNAME">
                      <a:rPr lang="en-US" sz="900">
                        <a:latin typeface="Arial" panose="020B0604020202020204" pitchFamily="34" charset="0"/>
                        <a:cs typeface="Arial" panose="020B0604020202020204" pitchFamily="34" charset="0"/>
                      </a:rPr>
                      <a:pPr>
                        <a:defRPr sz="1000">
                          <a:solidFill>
                            <a:schemeClr val="accent1"/>
                          </a:solidFill>
                          <a:latin typeface="Calibri" panose="020F0502020204030204" pitchFamily="34" charset="0"/>
                          <a:cs typeface="Arial" panose="020B0604020202020204" pitchFamily="34" charset="0"/>
                        </a:defRPr>
                      </a:pPr>
                      <a:t>[NOMBRE DE CATEGORÍA]</a:t>
                    </a:fld>
                    <a:r>
                      <a:rPr lang="en-US" baseline="0" dirty="0"/>
                      <a:t>
</a:t>
                    </a:r>
                    <a:fld id="{6F9C9C35-8A7D-4A37-9E20-A474A3C564AA}" type="PERCENTAGE">
                      <a:rPr lang="en-US" baseline="0"/>
                      <a:pPr>
                        <a:defRPr sz="1000">
                          <a:solidFill>
                            <a:schemeClr val="accent1"/>
                          </a:solidFill>
                          <a:latin typeface="Calibri" panose="020F0502020204030204" pitchFamily="34" charset="0"/>
                          <a:cs typeface="Arial" panose="020B0604020202020204" pitchFamily="34" charset="0"/>
                        </a:defRPr>
                      </a:pPr>
                      <a:t>[PORCENTAJE]</a:t>
                    </a:fld>
                    <a:endParaRPr lang="en-US" baseline="0" dirty="0"/>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5A9-4597-9CB8-83DDBCCE5D83}"/>
                </c:ext>
                <c:ext xmlns:c15="http://schemas.microsoft.com/office/drawing/2012/chart" uri="{CE6537A1-D6FC-4f65-9D91-7224C49458BB}">
                  <c15:dlblFieldTable/>
                  <c15:showDataLabelsRange val="0"/>
                </c:ext>
              </c:extLst>
            </c:dLbl>
            <c:dLbl>
              <c:idx val="2"/>
              <c:layout>
                <c:manualLayout>
                  <c:x val="0.24955986780386588"/>
                  <c:y val="0.12328179111135205"/>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5A9-4597-9CB8-83DDBCCE5D83}"/>
                </c:ext>
                <c:ext xmlns:c15="http://schemas.microsoft.com/office/drawing/2012/chart" uri="{CE6537A1-D6FC-4f65-9D91-7224C49458BB}"/>
              </c:extLst>
            </c:dLbl>
            <c:dLbl>
              <c:idx val="3"/>
              <c:layout>
                <c:manualLayout>
                  <c:x val="0.20026409144754681"/>
                  <c:y val="-0.1096176621396581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3F8E-4DBD-A365-712844D259C4}"/>
                </c:ext>
                <c:ext xmlns:c15="http://schemas.microsoft.com/office/drawing/2012/chart" uri="{CE6537A1-D6FC-4f65-9D91-7224C49458BB}"/>
              </c:extLst>
            </c:dLbl>
            <c:dLbl>
              <c:idx val="4"/>
              <c:layout>
                <c:manualLayout>
                  <c:x val="-3.9210668088235125E-2"/>
                  <c:y val="1.36436444158071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3F8E-4DBD-A365-712844D259C4}"/>
                </c:ext>
                <c:ext xmlns:c15="http://schemas.microsoft.com/office/drawing/2012/chart" uri="{CE6537A1-D6FC-4f65-9D91-7224C49458BB}"/>
              </c:extLst>
            </c:dLbl>
            <c:dLbl>
              <c:idx val="5"/>
              <c:layout>
                <c:manualLayout>
                  <c:x val="-2.7509392724740871E-3"/>
                  <c:y val="-2.016961534796556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3682-42A1-AA52-E780D74F16C4}"/>
                </c:ext>
                <c:ext xmlns:c15="http://schemas.microsoft.com/office/drawing/2012/chart" uri="{CE6537A1-D6FC-4f65-9D91-7224C49458BB}"/>
              </c:extLst>
            </c:dLbl>
            <c:dLbl>
              <c:idx val="7"/>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Hoja1!$A$2:$A$7</c:f>
              <c:strCache>
                <c:ptCount val="6"/>
                <c:pt idx="0">
                  <c:v>Dp (orden general)</c:v>
                </c:pt>
                <c:pt idx="1">
                  <c:v>Dp (Solicitud de copias o exámenes de documentos)</c:v>
                </c:pt>
                <c:pt idx="2">
                  <c:v>Dp2 (Solicitud desde otra entidad pública)</c:v>
                </c:pt>
                <c:pt idx="3">
                  <c:v>Informativos</c:v>
                </c:pt>
                <c:pt idx="4">
                  <c:v>Trámites</c:v>
                </c:pt>
                <c:pt idx="5">
                  <c:v>Urgente</c:v>
                </c:pt>
              </c:strCache>
            </c:strRef>
          </c:cat>
          <c:val>
            <c:numRef>
              <c:f>Hoja1!$B$2:$B$7</c:f>
              <c:numCache>
                <c:formatCode>General</c:formatCode>
                <c:ptCount val="6"/>
                <c:pt idx="0">
                  <c:v>74</c:v>
                </c:pt>
                <c:pt idx="1">
                  <c:v>15</c:v>
                </c:pt>
                <c:pt idx="2">
                  <c:v>29</c:v>
                </c:pt>
                <c:pt idx="3">
                  <c:v>50</c:v>
                </c:pt>
                <c:pt idx="4">
                  <c:v>1752</c:v>
                </c:pt>
                <c:pt idx="5">
                  <c:v>3</c:v>
                </c:pt>
              </c:numCache>
            </c:numRef>
          </c:val>
          <c:extLst xmlns:c16r2="http://schemas.microsoft.com/office/drawing/2015/06/chart">
            <c:ext xmlns:c16="http://schemas.microsoft.com/office/drawing/2014/chart" uri="{C3380CC4-5D6E-409C-BE32-E72D297353CC}">
              <c16:uniqueId val="{00000006-E5A9-4597-9CB8-83DDBCCE5D8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6FF55-FDE5-48BD-932A-C8835E67BD49}"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CO"/>
        </a:p>
      </dgm:t>
    </dgm:pt>
    <dgm:pt modelId="{3FC48CC8-24D4-417D-BD5A-719491038423}">
      <dgm:prSet phldrT="[Texto]" custT="1"/>
      <dgm:spPr/>
      <dgm:t>
        <a:bodyPr/>
        <a:lstStyle/>
        <a:p>
          <a:r>
            <a:rPr lang="es-CO" sz="1000" dirty="0">
              <a:latin typeface="Arial" panose="020B0604020202020204" pitchFamily="34" charset="0"/>
              <a:cs typeface="Arial" panose="020B0604020202020204" pitchFamily="34" charset="0"/>
            </a:rPr>
            <a:t>5 días </a:t>
          </a:r>
          <a:endParaRPr lang="es-CO" sz="1000" dirty="0" smtClean="0">
            <a:latin typeface="Arial" panose="020B0604020202020204" pitchFamily="34" charset="0"/>
            <a:cs typeface="Arial" panose="020B0604020202020204" pitchFamily="34" charset="0"/>
          </a:endParaRPr>
        </a:p>
        <a:p>
          <a:r>
            <a:rPr lang="es-CO" sz="1000" dirty="0" smtClean="0">
              <a:latin typeface="Arial" panose="020B0604020202020204" pitchFamily="34" charset="0"/>
              <a:cs typeface="Arial" panose="020B0604020202020204" pitchFamily="34" charset="0"/>
            </a:rPr>
            <a:t>hábiles</a:t>
          </a:r>
          <a:endParaRPr lang="es-CO" sz="1000" dirty="0">
            <a:latin typeface="Arial" panose="020B0604020202020204" pitchFamily="34" charset="0"/>
            <a:cs typeface="Arial" panose="020B0604020202020204" pitchFamily="34" charset="0"/>
          </a:endParaRPr>
        </a:p>
      </dgm:t>
    </dgm:pt>
    <dgm:pt modelId="{45C65C99-FC1D-436D-B4AB-6B2F9967C970}" type="parTrans" cxnId="{1264AFF9-6A14-4D12-AD30-7F0E37A5E2C2}">
      <dgm:prSet/>
      <dgm:spPr/>
      <dgm:t>
        <a:bodyPr/>
        <a:lstStyle/>
        <a:p>
          <a:endParaRPr lang="es-CO"/>
        </a:p>
      </dgm:t>
    </dgm:pt>
    <dgm:pt modelId="{8C38BF34-32C5-4A9A-A067-94C5BD661F0F}" type="sibTrans" cxnId="{1264AFF9-6A14-4D12-AD30-7F0E37A5E2C2}">
      <dgm:prSet/>
      <dgm:spPr/>
      <dgm:t>
        <a:bodyPr/>
        <a:lstStyle/>
        <a:p>
          <a:endParaRPr lang="es-CO"/>
        </a:p>
      </dgm:t>
    </dgm:pt>
    <dgm:pt modelId="{D831F40D-4E33-4161-BB0F-ABD1AA9164EB}">
      <dgm:prSet phldrT="[Texto]" custT="1"/>
      <dgm:spPr/>
      <dgm:t>
        <a:bodyPr/>
        <a:lstStyle/>
        <a:p>
          <a:r>
            <a:rPr lang="es-CO" sz="1000" dirty="0">
              <a:latin typeface="Arial" panose="020B0604020202020204" pitchFamily="34" charset="0"/>
              <a:cs typeface="Arial" panose="020B0604020202020204" pitchFamily="34" charset="0"/>
            </a:rPr>
            <a:t>Solicitudes de información realizada por congresistas.</a:t>
          </a:r>
        </a:p>
      </dgm:t>
    </dgm:pt>
    <dgm:pt modelId="{29F49C2F-7601-400B-8818-073F1B519A1C}" type="parTrans" cxnId="{406C9B29-6B2A-4B7A-A762-F6A3A20DB607}">
      <dgm:prSet/>
      <dgm:spPr/>
      <dgm:t>
        <a:bodyPr/>
        <a:lstStyle/>
        <a:p>
          <a:endParaRPr lang="es-CO"/>
        </a:p>
      </dgm:t>
    </dgm:pt>
    <dgm:pt modelId="{1BEAA244-6864-47F4-A458-8AC2D857A816}" type="sibTrans" cxnId="{406C9B29-6B2A-4B7A-A762-F6A3A20DB607}">
      <dgm:prSet/>
      <dgm:spPr/>
      <dgm:t>
        <a:bodyPr/>
        <a:lstStyle/>
        <a:p>
          <a:endParaRPr lang="es-CO"/>
        </a:p>
      </dgm:t>
    </dgm:pt>
    <dgm:pt modelId="{DAC149A9-E904-4537-B7DD-EA4A7EC2128F}">
      <dgm:prSet phldrT="[Texto]" custT="1"/>
      <dgm:spPr/>
      <dgm:t>
        <a:bodyPr/>
        <a:lstStyle/>
        <a:p>
          <a:r>
            <a:rPr lang="es-CO" sz="1000" dirty="0">
              <a:latin typeface="Arial" panose="020B0604020202020204" pitchFamily="34" charset="0"/>
              <a:cs typeface="Arial" panose="020B0604020202020204" pitchFamily="34" charset="0"/>
            </a:rPr>
            <a:t>10 días </a:t>
          </a:r>
          <a:endParaRPr lang="es-CO" sz="1000" dirty="0" smtClean="0">
            <a:latin typeface="Arial" panose="020B0604020202020204" pitchFamily="34" charset="0"/>
            <a:cs typeface="Arial" panose="020B0604020202020204" pitchFamily="34" charset="0"/>
          </a:endParaRPr>
        </a:p>
        <a:p>
          <a:r>
            <a:rPr lang="es-CO" sz="1000" dirty="0" smtClean="0">
              <a:latin typeface="Arial" panose="020B0604020202020204" pitchFamily="34" charset="0"/>
              <a:cs typeface="Arial" panose="020B0604020202020204" pitchFamily="34" charset="0"/>
            </a:rPr>
            <a:t>hábiles </a:t>
          </a:r>
          <a:endParaRPr lang="es-CO" sz="1000" dirty="0">
            <a:latin typeface="Arial" panose="020B0604020202020204" pitchFamily="34" charset="0"/>
            <a:cs typeface="Arial" panose="020B0604020202020204" pitchFamily="34" charset="0"/>
          </a:endParaRPr>
        </a:p>
      </dgm:t>
    </dgm:pt>
    <dgm:pt modelId="{38820328-55B1-44AF-BBFE-3198395529B0}" type="parTrans" cxnId="{8A5F7308-F8A1-4225-B972-DA95E2C74A88}">
      <dgm:prSet/>
      <dgm:spPr/>
      <dgm:t>
        <a:bodyPr/>
        <a:lstStyle/>
        <a:p>
          <a:endParaRPr lang="es-CO"/>
        </a:p>
      </dgm:t>
    </dgm:pt>
    <dgm:pt modelId="{CED90BB3-8E4D-49F5-9B84-C76372A96F2A}" type="sibTrans" cxnId="{8A5F7308-F8A1-4225-B972-DA95E2C74A88}">
      <dgm:prSet/>
      <dgm:spPr/>
      <dgm:t>
        <a:bodyPr/>
        <a:lstStyle/>
        <a:p>
          <a:endParaRPr lang="es-CO"/>
        </a:p>
      </dgm:t>
    </dgm:pt>
    <dgm:pt modelId="{86A0A1D5-7806-4EC5-8598-D3F537D8BBB1}">
      <dgm:prSet phldrT="[Texto]" custT="1"/>
      <dgm:spPr/>
      <dgm:t>
        <a:bodyPr/>
        <a:lstStyle/>
        <a:p>
          <a:pPr algn="l"/>
          <a:r>
            <a:rPr lang="es-CO" sz="1000" dirty="0">
              <a:latin typeface="Arial" panose="020B0604020202020204" pitchFamily="34" charset="0"/>
              <a:cs typeface="Arial" panose="020B0604020202020204" pitchFamily="34" charset="0"/>
            </a:rPr>
            <a:t>Solicitudes efectuadas por otra entidad publica.</a:t>
          </a:r>
        </a:p>
      </dgm:t>
    </dgm:pt>
    <dgm:pt modelId="{C0FD44E6-088B-46EE-B2C9-993C17A1CE2D}" type="parTrans" cxnId="{556E87AA-DC4F-4E1E-BBAE-7172340A73D4}">
      <dgm:prSet/>
      <dgm:spPr/>
      <dgm:t>
        <a:bodyPr/>
        <a:lstStyle/>
        <a:p>
          <a:endParaRPr lang="es-CO"/>
        </a:p>
      </dgm:t>
    </dgm:pt>
    <dgm:pt modelId="{4527DE34-8E9C-46D7-AD0B-177E5629E8F5}" type="sibTrans" cxnId="{556E87AA-DC4F-4E1E-BBAE-7172340A73D4}">
      <dgm:prSet/>
      <dgm:spPr/>
      <dgm:t>
        <a:bodyPr/>
        <a:lstStyle/>
        <a:p>
          <a:endParaRPr lang="es-CO"/>
        </a:p>
      </dgm:t>
    </dgm:pt>
    <dgm:pt modelId="{DAC3BD47-D380-47B2-B5DF-0CB33740576C}">
      <dgm:prSet phldrT="[Texto]" custT="1"/>
      <dgm:spPr/>
      <dgm:t>
        <a:bodyPr/>
        <a:lstStyle/>
        <a:p>
          <a:r>
            <a:rPr lang="es-CO" sz="1000" dirty="0">
              <a:latin typeface="Arial" panose="020B0604020202020204" pitchFamily="34" charset="0"/>
              <a:cs typeface="Arial" panose="020B0604020202020204" pitchFamily="34" charset="0"/>
            </a:rPr>
            <a:t>30 días  hábiles </a:t>
          </a:r>
        </a:p>
      </dgm:t>
    </dgm:pt>
    <dgm:pt modelId="{FE755C78-4E47-4EE9-A66E-3CD3AF742477}" type="parTrans" cxnId="{63C81393-2877-4701-B96D-0467020747F0}">
      <dgm:prSet/>
      <dgm:spPr/>
      <dgm:t>
        <a:bodyPr/>
        <a:lstStyle/>
        <a:p>
          <a:endParaRPr lang="es-CO"/>
        </a:p>
      </dgm:t>
    </dgm:pt>
    <dgm:pt modelId="{392CDF69-AB8C-4988-A35D-0D6A00D31877}" type="sibTrans" cxnId="{63C81393-2877-4701-B96D-0467020747F0}">
      <dgm:prSet/>
      <dgm:spPr/>
      <dgm:t>
        <a:bodyPr/>
        <a:lstStyle/>
        <a:p>
          <a:endParaRPr lang="es-CO"/>
        </a:p>
      </dgm:t>
    </dgm:pt>
    <dgm:pt modelId="{256DB88D-1215-490A-B89A-1D41375E5C75}">
      <dgm:prSet phldrT="[Texto]" custT="1"/>
      <dgm:spPr/>
      <dgm:t>
        <a:bodyPr/>
        <a:lstStyle/>
        <a:p>
          <a:r>
            <a:rPr lang="es-CO" sz="1000" dirty="0">
              <a:latin typeface="Arial" panose="020B0604020202020204" pitchFamily="34" charset="0"/>
              <a:cs typeface="Arial" panose="020B0604020202020204" pitchFamily="34" charset="0"/>
            </a:rPr>
            <a:t>Consultas en relación con funciones y competencias de la entidad</a:t>
          </a:r>
          <a:r>
            <a:rPr lang="es-CO" sz="1800" dirty="0">
              <a:latin typeface="Arial" panose="020B0604020202020204" pitchFamily="34" charset="0"/>
              <a:cs typeface="Arial" panose="020B0604020202020204" pitchFamily="34" charset="0"/>
            </a:rPr>
            <a:t>. </a:t>
          </a:r>
        </a:p>
      </dgm:t>
    </dgm:pt>
    <dgm:pt modelId="{AEE80B28-F6BB-4256-A752-93D282135143}" type="parTrans" cxnId="{54CECA2D-146A-44F1-B6B1-153652F0D797}">
      <dgm:prSet/>
      <dgm:spPr/>
      <dgm:t>
        <a:bodyPr/>
        <a:lstStyle/>
        <a:p>
          <a:endParaRPr lang="es-CO"/>
        </a:p>
      </dgm:t>
    </dgm:pt>
    <dgm:pt modelId="{BD878700-2546-4607-BF60-09EBF7F18F2D}" type="sibTrans" cxnId="{54CECA2D-146A-44F1-B6B1-153652F0D797}">
      <dgm:prSet/>
      <dgm:spPr/>
      <dgm:t>
        <a:bodyPr/>
        <a:lstStyle/>
        <a:p>
          <a:endParaRPr lang="es-CO"/>
        </a:p>
      </dgm:t>
    </dgm:pt>
    <dgm:pt modelId="{393066CE-1B96-488C-A8C2-049BDAAFAF19}">
      <dgm:prSet custT="1"/>
      <dgm:spPr/>
      <dgm:t>
        <a:bodyPr/>
        <a:lstStyle/>
        <a:p>
          <a:r>
            <a:rPr lang="es-CO" sz="1000" dirty="0">
              <a:latin typeface="Arial" panose="020B0604020202020204" pitchFamily="34" charset="0"/>
              <a:cs typeface="Arial" panose="020B0604020202020204" pitchFamily="34" charset="0"/>
            </a:rPr>
            <a:t>15 </a:t>
          </a:r>
          <a:r>
            <a:rPr lang="es-CO" sz="1000" dirty="0" smtClean="0">
              <a:latin typeface="Arial" panose="020B0604020202020204" pitchFamily="34" charset="0"/>
              <a:cs typeface="Arial" panose="020B0604020202020204" pitchFamily="34" charset="0"/>
            </a:rPr>
            <a:t>días</a:t>
          </a:r>
        </a:p>
        <a:p>
          <a:r>
            <a:rPr lang="es-CO" sz="1000" dirty="0" smtClean="0">
              <a:latin typeface="Arial" panose="020B0604020202020204" pitchFamily="34" charset="0"/>
              <a:cs typeface="Arial" panose="020B0604020202020204" pitchFamily="34" charset="0"/>
            </a:rPr>
            <a:t> </a:t>
          </a:r>
          <a:r>
            <a:rPr lang="es-CO" sz="1000" dirty="0">
              <a:latin typeface="Arial" panose="020B0604020202020204" pitchFamily="34" charset="0"/>
              <a:cs typeface="Arial" panose="020B0604020202020204" pitchFamily="34" charset="0"/>
            </a:rPr>
            <a:t>hábiles</a:t>
          </a:r>
        </a:p>
      </dgm:t>
    </dgm:pt>
    <dgm:pt modelId="{1F20F5EA-1DA3-4359-837C-997BEE842BA5}" type="parTrans" cxnId="{D35296A8-B370-424C-827C-FF1ADE506421}">
      <dgm:prSet/>
      <dgm:spPr/>
      <dgm:t>
        <a:bodyPr/>
        <a:lstStyle/>
        <a:p>
          <a:endParaRPr lang="es-CO"/>
        </a:p>
      </dgm:t>
    </dgm:pt>
    <dgm:pt modelId="{4D542AFA-36E6-4976-9498-1E2A591D2AC4}" type="sibTrans" cxnId="{D35296A8-B370-424C-827C-FF1ADE506421}">
      <dgm:prSet/>
      <dgm:spPr/>
      <dgm:t>
        <a:bodyPr/>
        <a:lstStyle/>
        <a:p>
          <a:endParaRPr lang="es-CO"/>
        </a:p>
      </dgm:t>
    </dgm:pt>
    <dgm:pt modelId="{A2872A87-22BA-443C-BF07-C6FC0E356097}">
      <dgm:prSet custT="1"/>
      <dgm:spPr/>
      <dgm:t>
        <a:bodyPr/>
        <a:lstStyle/>
        <a:p>
          <a:r>
            <a:rPr lang="es-CO" sz="1000" dirty="0">
              <a:latin typeface="Arial" panose="020B0604020202020204" pitchFamily="34" charset="0"/>
              <a:cs typeface="Arial" panose="020B0604020202020204" pitchFamily="34" charset="0"/>
            </a:rPr>
            <a:t>Peticiones de orden general. </a:t>
          </a:r>
        </a:p>
      </dgm:t>
    </dgm:pt>
    <dgm:pt modelId="{34135D38-A935-4368-93B0-5FA932A29A80}" type="parTrans" cxnId="{A38690B6-FD18-409F-99A4-53F62D58434C}">
      <dgm:prSet/>
      <dgm:spPr/>
      <dgm:t>
        <a:bodyPr/>
        <a:lstStyle/>
        <a:p>
          <a:endParaRPr lang="es-CO"/>
        </a:p>
      </dgm:t>
    </dgm:pt>
    <dgm:pt modelId="{22B5DC95-EE0F-4377-B1F6-7749C512E75B}" type="sibTrans" cxnId="{A38690B6-FD18-409F-99A4-53F62D58434C}">
      <dgm:prSet/>
      <dgm:spPr/>
      <dgm:t>
        <a:bodyPr/>
        <a:lstStyle/>
        <a:p>
          <a:endParaRPr lang="es-CO"/>
        </a:p>
      </dgm:t>
    </dgm:pt>
    <dgm:pt modelId="{688F576D-A1C4-45B3-BF83-C7CC317F8C20}">
      <dgm:prSet phldrT="[Texto]" custT="1"/>
      <dgm:spPr/>
      <dgm:t>
        <a:bodyPr/>
        <a:lstStyle/>
        <a:p>
          <a:pPr algn="l"/>
          <a:r>
            <a:rPr lang="es-CO" sz="1000" dirty="0">
              <a:latin typeface="Arial" panose="020B0604020202020204" pitchFamily="34" charset="0"/>
              <a:cs typeface="Arial" panose="020B0604020202020204" pitchFamily="34" charset="0"/>
            </a:rPr>
            <a:t>Solicitudes que requieran información o documentos.  </a:t>
          </a:r>
        </a:p>
      </dgm:t>
    </dgm:pt>
    <dgm:pt modelId="{91AC9E8D-6C0F-4D5B-B86D-3C63FDCDEC73}" type="parTrans" cxnId="{1E724343-158B-4433-8332-ADAC2D56A739}">
      <dgm:prSet/>
      <dgm:spPr/>
      <dgm:t>
        <a:bodyPr/>
        <a:lstStyle/>
        <a:p>
          <a:endParaRPr lang="es-CO"/>
        </a:p>
      </dgm:t>
    </dgm:pt>
    <dgm:pt modelId="{49A6090C-E858-44A4-8542-D36AD6C848D5}" type="sibTrans" cxnId="{1E724343-158B-4433-8332-ADAC2D56A739}">
      <dgm:prSet/>
      <dgm:spPr/>
      <dgm:t>
        <a:bodyPr/>
        <a:lstStyle/>
        <a:p>
          <a:endParaRPr lang="es-CO"/>
        </a:p>
      </dgm:t>
    </dgm:pt>
    <dgm:pt modelId="{7AC527C5-C2BB-4A8A-9AB5-01468C913334}" type="pres">
      <dgm:prSet presAssocID="{5046FF55-FDE5-48BD-932A-C8835E67BD49}" presName="linearFlow" presStyleCnt="0">
        <dgm:presLayoutVars>
          <dgm:dir/>
          <dgm:animLvl val="lvl"/>
          <dgm:resizeHandles val="exact"/>
        </dgm:presLayoutVars>
      </dgm:prSet>
      <dgm:spPr/>
      <dgm:t>
        <a:bodyPr/>
        <a:lstStyle/>
        <a:p>
          <a:endParaRPr lang="es-CO"/>
        </a:p>
      </dgm:t>
    </dgm:pt>
    <dgm:pt modelId="{6B06A809-F72F-4B57-83CC-893A8EE39AE5}" type="pres">
      <dgm:prSet presAssocID="{3FC48CC8-24D4-417D-BD5A-719491038423}" presName="composite" presStyleCnt="0"/>
      <dgm:spPr/>
    </dgm:pt>
    <dgm:pt modelId="{57403079-158F-4AA5-829C-0A6CFF3BEE05}" type="pres">
      <dgm:prSet presAssocID="{3FC48CC8-24D4-417D-BD5A-719491038423}" presName="parentText" presStyleLbl="alignNode1" presStyleIdx="0" presStyleCnt="4">
        <dgm:presLayoutVars>
          <dgm:chMax val="1"/>
          <dgm:bulletEnabled val="1"/>
        </dgm:presLayoutVars>
      </dgm:prSet>
      <dgm:spPr/>
      <dgm:t>
        <a:bodyPr/>
        <a:lstStyle/>
        <a:p>
          <a:endParaRPr lang="es-CO"/>
        </a:p>
      </dgm:t>
    </dgm:pt>
    <dgm:pt modelId="{1BD0C6D5-45F5-4232-93BD-6752FE4297C2}" type="pres">
      <dgm:prSet presAssocID="{3FC48CC8-24D4-417D-BD5A-719491038423}" presName="descendantText" presStyleLbl="alignAcc1" presStyleIdx="0" presStyleCnt="4">
        <dgm:presLayoutVars>
          <dgm:bulletEnabled val="1"/>
        </dgm:presLayoutVars>
      </dgm:prSet>
      <dgm:spPr/>
      <dgm:t>
        <a:bodyPr/>
        <a:lstStyle/>
        <a:p>
          <a:endParaRPr lang="es-CO"/>
        </a:p>
      </dgm:t>
    </dgm:pt>
    <dgm:pt modelId="{28FBDD9D-8B0E-4CF0-A0C7-089508E89A8F}" type="pres">
      <dgm:prSet presAssocID="{8C38BF34-32C5-4A9A-A067-94C5BD661F0F}" presName="sp" presStyleCnt="0"/>
      <dgm:spPr/>
    </dgm:pt>
    <dgm:pt modelId="{EAEAA568-AE71-484B-857B-B89002E992AF}" type="pres">
      <dgm:prSet presAssocID="{DAC149A9-E904-4537-B7DD-EA4A7EC2128F}" presName="composite" presStyleCnt="0"/>
      <dgm:spPr/>
    </dgm:pt>
    <dgm:pt modelId="{F7BD465A-D74F-40E3-8D40-34D57052CC90}" type="pres">
      <dgm:prSet presAssocID="{DAC149A9-E904-4537-B7DD-EA4A7EC2128F}" presName="parentText" presStyleLbl="alignNode1" presStyleIdx="1" presStyleCnt="4">
        <dgm:presLayoutVars>
          <dgm:chMax val="1"/>
          <dgm:bulletEnabled val="1"/>
        </dgm:presLayoutVars>
      </dgm:prSet>
      <dgm:spPr/>
      <dgm:t>
        <a:bodyPr/>
        <a:lstStyle/>
        <a:p>
          <a:endParaRPr lang="es-CO"/>
        </a:p>
      </dgm:t>
    </dgm:pt>
    <dgm:pt modelId="{C8C2CFCD-1B51-4132-8CA4-B74F9F97B18E}" type="pres">
      <dgm:prSet presAssocID="{DAC149A9-E904-4537-B7DD-EA4A7EC2128F}" presName="descendantText" presStyleLbl="alignAcc1" presStyleIdx="1" presStyleCnt="4">
        <dgm:presLayoutVars>
          <dgm:bulletEnabled val="1"/>
        </dgm:presLayoutVars>
      </dgm:prSet>
      <dgm:spPr/>
      <dgm:t>
        <a:bodyPr/>
        <a:lstStyle/>
        <a:p>
          <a:endParaRPr lang="es-CO"/>
        </a:p>
      </dgm:t>
    </dgm:pt>
    <dgm:pt modelId="{50883C39-B3CD-4159-9191-2C42510DD953}" type="pres">
      <dgm:prSet presAssocID="{CED90BB3-8E4D-49F5-9B84-C76372A96F2A}" presName="sp" presStyleCnt="0"/>
      <dgm:spPr/>
    </dgm:pt>
    <dgm:pt modelId="{5052102E-9B63-48E9-A801-B95D60EE7BD3}" type="pres">
      <dgm:prSet presAssocID="{393066CE-1B96-488C-A8C2-049BDAAFAF19}" presName="composite" presStyleCnt="0"/>
      <dgm:spPr/>
    </dgm:pt>
    <dgm:pt modelId="{A2669AB9-72B2-4893-9B5E-B5170C9A8016}" type="pres">
      <dgm:prSet presAssocID="{393066CE-1B96-488C-A8C2-049BDAAFAF19}" presName="parentText" presStyleLbl="alignNode1" presStyleIdx="2" presStyleCnt="4">
        <dgm:presLayoutVars>
          <dgm:chMax val="1"/>
          <dgm:bulletEnabled val="1"/>
        </dgm:presLayoutVars>
      </dgm:prSet>
      <dgm:spPr/>
      <dgm:t>
        <a:bodyPr/>
        <a:lstStyle/>
        <a:p>
          <a:endParaRPr lang="es-CO"/>
        </a:p>
      </dgm:t>
    </dgm:pt>
    <dgm:pt modelId="{FED6354B-B289-431A-8FBD-3C911C8B85A6}" type="pres">
      <dgm:prSet presAssocID="{393066CE-1B96-488C-A8C2-049BDAAFAF19}" presName="descendantText" presStyleLbl="alignAcc1" presStyleIdx="2" presStyleCnt="4" custLinFactNeighborX="457" custLinFactNeighborY="0">
        <dgm:presLayoutVars>
          <dgm:bulletEnabled val="1"/>
        </dgm:presLayoutVars>
      </dgm:prSet>
      <dgm:spPr/>
      <dgm:t>
        <a:bodyPr/>
        <a:lstStyle/>
        <a:p>
          <a:endParaRPr lang="es-CO"/>
        </a:p>
      </dgm:t>
    </dgm:pt>
    <dgm:pt modelId="{D9986C6E-C453-413A-A0E3-D6467FB4CB70}" type="pres">
      <dgm:prSet presAssocID="{4D542AFA-36E6-4976-9498-1E2A591D2AC4}" presName="sp" presStyleCnt="0"/>
      <dgm:spPr/>
    </dgm:pt>
    <dgm:pt modelId="{CE852E27-585D-4EE7-A313-6FC13A877AF5}" type="pres">
      <dgm:prSet presAssocID="{DAC3BD47-D380-47B2-B5DF-0CB33740576C}" presName="composite" presStyleCnt="0"/>
      <dgm:spPr/>
    </dgm:pt>
    <dgm:pt modelId="{624865BB-354D-4E1A-9E40-B1C1F6E05E88}" type="pres">
      <dgm:prSet presAssocID="{DAC3BD47-D380-47B2-B5DF-0CB33740576C}" presName="parentText" presStyleLbl="alignNode1" presStyleIdx="3" presStyleCnt="4">
        <dgm:presLayoutVars>
          <dgm:chMax val="1"/>
          <dgm:bulletEnabled val="1"/>
        </dgm:presLayoutVars>
      </dgm:prSet>
      <dgm:spPr/>
      <dgm:t>
        <a:bodyPr/>
        <a:lstStyle/>
        <a:p>
          <a:endParaRPr lang="es-CO"/>
        </a:p>
      </dgm:t>
    </dgm:pt>
    <dgm:pt modelId="{BAC609F7-0095-4D7C-B7A1-BE8663784051}" type="pres">
      <dgm:prSet presAssocID="{DAC3BD47-D380-47B2-B5DF-0CB33740576C}" presName="descendantText" presStyleLbl="alignAcc1" presStyleIdx="3" presStyleCnt="4">
        <dgm:presLayoutVars>
          <dgm:bulletEnabled val="1"/>
        </dgm:presLayoutVars>
      </dgm:prSet>
      <dgm:spPr/>
      <dgm:t>
        <a:bodyPr/>
        <a:lstStyle/>
        <a:p>
          <a:endParaRPr lang="es-CO"/>
        </a:p>
      </dgm:t>
    </dgm:pt>
  </dgm:ptLst>
  <dgm:cxnLst>
    <dgm:cxn modelId="{8A5F7308-F8A1-4225-B972-DA95E2C74A88}" srcId="{5046FF55-FDE5-48BD-932A-C8835E67BD49}" destId="{DAC149A9-E904-4537-B7DD-EA4A7EC2128F}" srcOrd="1" destOrd="0" parTransId="{38820328-55B1-44AF-BBFE-3198395529B0}" sibTransId="{CED90BB3-8E4D-49F5-9B84-C76372A96F2A}"/>
    <dgm:cxn modelId="{72821A10-C8F0-47A1-BA2B-D2EC844641D1}" type="presOf" srcId="{3FC48CC8-24D4-417D-BD5A-719491038423}" destId="{57403079-158F-4AA5-829C-0A6CFF3BEE05}" srcOrd="0" destOrd="0" presId="urn:microsoft.com/office/officeart/2005/8/layout/chevron2"/>
    <dgm:cxn modelId="{556E87AA-DC4F-4E1E-BBAE-7172340A73D4}" srcId="{DAC149A9-E904-4537-B7DD-EA4A7EC2128F}" destId="{86A0A1D5-7806-4EC5-8598-D3F537D8BBB1}" srcOrd="0" destOrd="0" parTransId="{C0FD44E6-088B-46EE-B2C9-993C17A1CE2D}" sibTransId="{4527DE34-8E9C-46D7-AD0B-177E5629E8F5}"/>
    <dgm:cxn modelId="{40600768-4FC0-4623-8318-79FBC416BB7E}" type="presOf" srcId="{DAC3BD47-D380-47B2-B5DF-0CB33740576C}" destId="{624865BB-354D-4E1A-9E40-B1C1F6E05E88}" srcOrd="0" destOrd="0" presId="urn:microsoft.com/office/officeart/2005/8/layout/chevron2"/>
    <dgm:cxn modelId="{C2A689B2-8E18-4CE5-AD41-C7C7DA0FD28C}" type="presOf" srcId="{256DB88D-1215-490A-B89A-1D41375E5C75}" destId="{BAC609F7-0095-4D7C-B7A1-BE8663784051}" srcOrd="0" destOrd="0" presId="urn:microsoft.com/office/officeart/2005/8/layout/chevron2"/>
    <dgm:cxn modelId="{54CECA2D-146A-44F1-B6B1-153652F0D797}" srcId="{DAC3BD47-D380-47B2-B5DF-0CB33740576C}" destId="{256DB88D-1215-490A-B89A-1D41375E5C75}" srcOrd="0" destOrd="0" parTransId="{AEE80B28-F6BB-4256-A752-93D282135143}" sibTransId="{BD878700-2546-4607-BF60-09EBF7F18F2D}"/>
    <dgm:cxn modelId="{D35296A8-B370-424C-827C-FF1ADE506421}" srcId="{5046FF55-FDE5-48BD-932A-C8835E67BD49}" destId="{393066CE-1B96-488C-A8C2-049BDAAFAF19}" srcOrd="2" destOrd="0" parTransId="{1F20F5EA-1DA3-4359-837C-997BEE842BA5}" sibTransId="{4D542AFA-36E6-4976-9498-1E2A591D2AC4}"/>
    <dgm:cxn modelId="{1BD5B2FD-27A0-49DE-90D6-987471F8F0ED}" type="presOf" srcId="{86A0A1D5-7806-4EC5-8598-D3F537D8BBB1}" destId="{C8C2CFCD-1B51-4132-8CA4-B74F9F97B18E}" srcOrd="0" destOrd="0" presId="urn:microsoft.com/office/officeart/2005/8/layout/chevron2"/>
    <dgm:cxn modelId="{1E724343-158B-4433-8332-ADAC2D56A739}" srcId="{DAC149A9-E904-4537-B7DD-EA4A7EC2128F}" destId="{688F576D-A1C4-45B3-BF83-C7CC317F8C20}" srcOrd="1" destOrd="0" parTransId="{91AC9E8D-6C0F-4D5B-B86D-3C63FDCDEC73}" sibTransId="{49A6090C-E858-44A4-8542-D36AD6C848D5}"/>
    <dgm:cxn modelId="{748D7B75-F6B7-47B1-889B-746AF44FC960}" type="presOf" srcId="{A2872A87-22BA-443C-BF07-C6FC0E356097}" destId="{FED6354B-B289-431A-8FBD-3C911C8B85A6}" srcOrd="0" destOrd="0" presId="urn:microsoft.com/office/officeart/2005/8/layout/chevron2"/>
    <dgm:cxn modelId="{DAD2B888-9486-466F-A3F7-758CF1B4294A}" type="presOf" srcId="{688F576D-A1C4-45B3-BF83-C7CC317F8C20}" destId="{C8C2CFCD-1B51-4132-8CA4-B74F9F97B18E}" srcOrd="0" destOrd="1" presId="urn:microsoft.com/office/officeart/2005/8/layout/chevron2"/>
    <dgm:cxn modelId="{1264AFF9-6A14-4D12-AD30-7F0E37A5E2C2}" srcId="{5046FF55-FDE5-48BD-932A-C8835E67BD49}" destId="{3FC48CC8-24D4-417D-BD5A-719491038423}" srcOrd="0" destOrd="0" parTransId="{45C65C99-FC1D-436D-B4AB-6B2F9967C970}" sibTransId="{8C38BF34-32C5-4A9A-A067-94C5BD661F0F}"/>
    <dgm:cxn modelId="{5364CBE1-5646-485F-9BC9-FE70132F10EE}" type="presOf" srcId="{5046FF55-FDE5-48BD-932A-C8835E67BD49}" destId="{7AC527C5-C2BB-4A8A-9AB5-01468C913334}" srcOrd="0" destOrd="0" presId="urn:microsoft.com/office/officeart/2005/8/layout/chevron2"/>
    <dgm:cxn modelId="{A38690B6-FD18-409F-99A4-53F62D58434C}" srcId="{393066CE-1B96-488C-A8C2-049BDAAFAF19}" destId="{A2872A87-22BA-443C-BF07-C6FC0E356097}" srcOrd="0" destOrd="0" parTransId="{34135D38-A935-4368-93B0-5FA932A29A80}" sibTransId="{22B5DC95-EE0F-4377-B1F6-7749C512E75B}"/>
    <dgm:cxn modelId="{63C81393-2877-4701-B96D-0467020747F0}" srcId="{5046FF55-FDE5-48BD-932A-C8835E67BD49}" destId="{DAC3BD47-D380-47B2-B5DF-0CB33740576C}" srcOrd="3" destOrd="0" parTransId="{FE755C78-4E47-4EE9-A66E-3CD3AF742477}" sibTransId="{392CDF69-AB8C-4988-A35D-0D6A00D31877}"/>
    <dgm:cxn modelId="{74BB5756-5561-413A-814A-C2BF41D81D14}" type="presOf" srcId="{D831F40D-4E33-4161-BB0F-ABD1AA9164EB}" destId="{1BD0C6D5-45F5-4232-93BD-6752FE4297C2}" srcOrd="0" destOrd="0" presId="urn:microsoft.com/office/officeart/2005/8/layout/chevron2"/>
    <dgm:cxn modelId="{F18B299D-41AD-4D5A-B0BD-208946051C3B}" type="presOf" srcId="{DAC149A9-E904-4537-B7DD-EA4A7EC2128F}" destId="{F7BD465A-D74F-40E3-8D40-34D57052CC90}" srcOrd="0" destOrd="0" presId="urn:microsoft.com/office/officeart/2005/8/layout/chevron2"/>
    <dgm:cxn modelId="{406C9B29-6B2A-4B7A-A762-F6A3A20DB607}" srcId="{3FC48CC8-24D4-417D-BD5A-719491038423}" destId="{D831F40D-4E33-4161-BB0F-ABD1AA9164EB}" srcOrd="0" destOrd="0" parTransId="{29F49C2F-7601-400B-8818-073F1B519A1C}" sibTransId="{1BEAA244-6864-47F4-A458-8AC2D857A816}"/>
    <dgm:cxn modelId="{5F75C6D6-9EBD-49DD-A544-59662BEE9CF4}" type="presOf" srcId="{393066CE-1B96-488C-A8C2-049BDAAFAF19}" destId="{A2669AB9-72B2-4893-9B5E-B5170C9A8016}" srcOrd="0" destOrd="0" presId="urn:microsoft.com/office/officeart/2005/8/layout/chevron2"/>
    <dgm:cxn modelId="{2E928F1C-3C36-4FFA-B478-F012DF1E9D90}" type="presParOf" srcId="{7AC527C5-C2BB-4A8A-9AB5-01468C913334}" destId="{6B06A809-F72F-4B57-83CC-893A8EE39AE5}" srcOrd="0" destOrd="0" presId="urn:microsoft.com/office/officeart/2005/8/layout/chevron2"/>
    <dgm:cxn modelId="{ACE8B6B5-DDBE-4DF3-AB5D-90658B920F9F}" type="presParOf" srcId="{6B06A809-F72F-4B57-83CC-893A8EE39AE5}" destId="{57403079-158F-4AA5-829C-0A6CFF3BEE05}" srcOrd="0" destOrd="0" presId="urn:microsoft.com/office/officeart/2005/8/layout/chevron2"/>
    <dgm:cxn modelId="{0B712D28-F642-4A8A-945F-AC8C6F70D3D6}" type="presParOf" srcId="{6B06A809-F72F-4B57-83CC-893A8EE39AE5}" destId="{1BD0C6D5-45F5-4232-93BD-6752FE4297C2}" srcOrd="1" destOrd="0" presId="urn:microsoft.com/office/officeart/2005/8/layout/chevron2"/>
    <dgm:cxn modelId="{AA3AEE2C-68C5-4273-A483-E950E9E82A8F}" type="presParOf" srcId="{7AC527C5-C2BB-4A8A-9AB5-01468C913334}" destId="{28FBDD9D-8B0E-4CF0-A0C7-089508E89A8F}" srcOrd="1" destOrd="0" presId="urn:microsoft.com/office/officeart/2005/8/layout/chevron2"/>
    <dgm:cxn modelId="{FCFD041B-1975-419F-8D37-E1A7A4117D42}" type="presParOf" srcId="{7AC527C5-C2BB-4A8A-9AB5-01468C913334}" destId="{EAEAA568-AE71-484B-857B-B89002E992AF}" srcOrd="2" destOrd="0" presId="urn:microsoft.com/office/officeart/2005/8/layout/chevron2"/>
    <dgm:cxn modelId="{122171E1-20A4-40F6-BB48-41C6FC06177B}" type="presParOf" srcId="{EAEAA568-AE71-484B-857B-B89002E992AF}" destId="{F7BD465A-D74F-40E3-8D40-34D57052CC90}" srcOrd="0" destOrd="0" presId="urn:microsoft.com/office/officeart/2005/8/layout/chevron2"/>
    <dgm:cxn modelId="{F44B3966-60E2-4A11-9B34-4311B4762818}" type="presParOf" srcId="{EAEAA568-AE71-484B-857B-B89002E992AF}" destId="{C8C2CFCD-1B51-4132-8CA4-B74F9F97B18E}" srcOrd="1" destOrd="0" presId="urn:microsoft.com/office/officeart/2005/8/layout/chevron2"/>
    <dgm:cxn modelId="{3B152B64-7206-404F-AA24-DD2456A6C77C}" type="presParOf" srcId="{7AC527C5-C2BB-4A8A-9AB5-01468C913334}" destId="{50883C39-B3CD-4159-9191-2C42510DD953}" srcOrd="3" destOrd="0" presId="urn:microsoft.com/office/officeart/2005/8/layout/chevron2"/>
    <dgm:cxn modelId="{C5A3073E-0997-4932-93F6-C71B45E5A60F}" type="presParOf" srcId="{7AC527C5-C2BB-4A8A-9AB5-01468C913334}" destId="{5052102E-9B63-48E9-A801-B95D60EE7BD3}" srcOrd="4" destOrd="0" presId="urn:microsoft.com/office/officeart/2005/8/layout/chevron2"/>
    <dgm:cxn modelId="{0BB1DE85-8670-47EF-AC36-8EB5BC8BAFDD}" type="presParOf" srcId="{5052102E-9B63-48E9-A801-B95D60EE7BD3}" destId="{A2669AB9-72B2-4893-9B5E-B5170C9A8016}" srcOrd="0" destOrd="0" presId="urn:microsoft.com/office/officeart/2005/8/layout/chevron2"/>
    <dgm:cxn modelId="{425C03D2-0398-47E8-A5A6-3B7F2C086A5C}" type="presParOf" srcId="{5052102E-9B63-48E9-A801-B95D60EE7BD3}" destId="{FED6354B-B289-431A-8FBD-3C911C8B85A6}" srcOrd="1" destOrd="0" presId="urn:microsoft.com/office/officeart/2005/8/layout/chevron2"/>
    <dgm:cxn modelId="{30A39664-4FA6-4C78-B833-5344F797F500}" type="presParOf" srcId="{7AC527C5-C2BB-4A8A-9AB5-01468C913334}" destId="{D9986C6E-C453-413A-A0E3-D6467FB4CB70}" srcOrd="5" destOrd="0" presId="urn:microsoft.com/office/officeart/2005/8/layout/chevron2"/>
    <dgm:cxn modelId="{200BAA5D-8FA4-4C8A-9216-DEEA76BF8E0A}" type="presParOf" srcId="{7AC527C5-C2BB-4A8A-9AB5-01468C913334}" destId="{CE852E27-585D-4EE7-A313-6FC13A877AF5}" srcOrd="6" destOrd="0" presId="urn:microsoft.com/office/officeart/2005/8/layout/chevron2"/>
    <dgm:cxn modelId="{C9F70F21-406F-44C5-A0E3-C00368185A4C}" type="presParOf" srcId="{CE852E27-585D-4EE7-A313-6FC13A877AF5}" destId="{624865BB-354D-4E1A-9E40-B1C1F6E05E88}" srcOrd="0" destOrd="0" presId="urn:microsoft.com/office/officeart/2005/8/layout/chevron2"/>
    <dgm:cxn modelId="{B949A2F7-1BD4-4840-B97E-5D1F34C300C9}" type="presParOf" srcId="{CE852E27-585D-4EE7-A313-6FC13A877AF5}" destId="{BAC609F7-0095-4D7C-B7A1-BE8663784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6FF55-FDE5-48BD-932A-C8835E67BD49}"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CO"/>
        </a:p>
      </dgm:t>
    </dgm:pt>
    <dgm:pt modelId="{3FC48CC8-24D4-417D-BD5A-719491038423}">
      <dgm:prSet phldrT="[Texto]" custT="1"/>
      <dgm:spPr/>
      <dgm:t>
        <a:bodyPr/>
        <a:lstStyle/>
        <a:p>
          <a:r>
            <a:rPr lang="es-CO" sz="1000" dirty="0" smtClean="0">
              <a:latin typeface="Arial" panose="020B0604020202020204" pitchFamily="34" charset="0"/>
              <a:cs typeface="Arial" panose="020B0604020202020204" pitchFamily="34" charset="0"/>
            </a:rPr>
            <a:t>30 días </a:t>
          </a:r>
          <a:endParaRPr lang="es-CO" sz="1000" dirty="0" smtClean="0">
            <a:latin typeface="Arial" panose="020B0604020202020204" pitchFamily="34" charset="0"/>
            <a:cs typeface="Arial" panose="020B0604020202020204" pitchFamily="34" charset="0"/>
          </a:endParaRPr>
        </a:p>
        <a:p>
          <a:r>
            <a:rPr lang="es-CO" sz="1000" dirty="0" smtClean="0">
              <a:latin typeface="Arial" panose="020B0604020202020204" pitchFamily="34" charset="0"/>
              <a:cs typeface="Arial" panose="020B0604020202020204" pitchFamily="34" charset="0"/>
            </a:rPr>
            <a:t>hábiles</a:t>
          </a:r>
          <a:endParaRPr lang="es-CO" sz="1000" dirty="0">
            <a:latin typeface="Arial" panose="020B0604020202020204" pitchFamily="34" charset="0"/>
            <a:cs typeface="Arial" panose="020B0604020202020204" pitchFamily="34" charset="0"/>
          </a:endParaRPr>
        </a:p>
      </dgm:t>
    </dgm:pt>
    <dgm:pt modelId="{45C65C99-FC1D-436D-B4AB-6B2F9967C970}" type="parTrans" cxnId="{1264AFF9-6A14-4D12-AD30-7F0E37A5E2C2}">
      <dgm:prSet/>
      <dgm:spPr/>
      <dgm:t>
        <a:bodyPr/>
        <a:lstStyle/>
        <a:p>
          <a:endParaRPr lang="es-CO"/>
        </a:p>
      </dgm:t>
    </dgm:pt>
    <dgm:pt modelId="{8C38BF34-32C5-4A9A-A067-94C5BD661F0F}" type="sibTrans" cxnId="{1264AFF9-6A14-4D12-AD30-7F0E37A5E2C2}">
      <dgm:prSet/>
      <dgm:spPr/>
      <dgm:t>
        <a:bodyPr/>
        <a:lstStyle/>
        <a:p>
          <a:endParaRPr lang="es-CO"/>
        </a:p>
      </dgm:t>
    </dgm:pt>
    <dgm:pt modelId="{D831F40D-4E33-4161-BB0F-ABD1AA9164EB}">
      <dgm:prSet phldrT="[Texto]" custT="1"/>
      <dgm:spPr/>
      <dgm:t>
        <a:bodyPr/>
        <a:lstStyle/>
        <a:p>
          <a:r>
            <a:rPr lang="es-CO" sz="1000" dirty="0" smtClean="0">
              <a:latin typeface="Arial" panose="020B0604020202020204" pitchFamily="34" charset="0"/>
              <a:cs typeface="Arial" panose="020B0604020202020204" pitchFamily="34" charset="0"/>
            </a:rPr>
            <a:t>Peticiones de interés general o particular: salvo norma especial toda petición deberá resolverse</a:t>
          </a:r>
          <a:r>
            <a:rPr lang="es-CO" sz="900" dirty="0" smtClean="0">
              <a:latin typeface="Arial" panose="020B0604020202020204" pitchFamily="34" charset="0"/>
              <a:cs typeface="Arial" panose="020B0604020202020204" pitchFamily="34" charset="0"/>
            </a:rPr>
            <a:t>.</a:t>
          </a:r>
          <a:endParaRPr lang="es-CO" sz="900" dirty="0">
            <a:latin typeface="Arial" panose="020B0604020202020204" pitchFamily="34" charset="0"/>
            <a:cs typeface="Arial" panose="020B0604020202020204" pitchFamily="34" charset="0"/>
          </a:endParaRPr>
        </a:p>
      </dgm:t>
    </dgm:pt>
    <dgm:pt modelId="{29F49C2F-7601-400B-8818-073F1B519A1C}" type="parTrans" cxnId="{406C9B29-6B2A-4B7A-A762-F6A3A20DB607}">
      <dgm:prSet/>
      <dgm:spPr/>
      <dgm:t>
        <a:bodyPr/>
        <a:lstStyle/>
        <a:p>
          <a:endParaRPr lang="es-CO"/>
        </a:p>
      </dgm:t>
    </dgm:pt>
    <dgm:pt modelId="{1BEAA244-6864-47F4-A458-8AC2D857A816}" type="sibTrans" cxnId="{406C9B29-6B2A-4B7A-A762-F6A3A20DB607}">
      <dgm:prSet/>
      <dgm:spPr/>
      <dgm:t>
        <a:bodyPr/>
        <a:lstStyle/>
        <a:p>
          <a:endParaRPr lang="es-CO"/>
        </a:p>
      </dgm:t>
    </dgm:pt>
    <dgm:pt modelId="{DAC149A9-E904-4537-B7DD-EA4A7EC2128F}">
      <dgm:prSet phldrT="[Texto]" custT="1"/>
      <dgm:spPr/>
      <dgm:t>
        <a:bodyPr/>
        <a:lstStyle/>
        <a:p>
          <a:r>
            <a:rPr lang="es-CO" sz="1000" dirty="0" smtClean="0">
              <a:latin typeface="Arial" panose="020B0604020202020204" pitchFamily="34" charset="0"/>
              <a:cs typeface="Arial" panose="020B0604020202020204" pitchFamily="34" charset="0"/>
            </a:rPr>
            <a:t>20 días </a:t>
          </a:r>
          <a:endParaRPr lang="es-CO" sz="1000" dirty="0" smtClean="0">
            <a:latin typeface="Arial" panose="020B0604020202020204" pitchFamily="34" charset="0"/>
            <a:cs typeface="Arial" panose="020B0604020202020204" pitchFamily="34" charset="0"/>
          </a:endParaRPr>
        </a:p>
        <a:p>
          <a:r>
            <a:rPr lang="es-CO" sz="1000" dirty="0" smtClean="0">
              <a:latin typeface="Arial" panose="020B0604020202020204" pitchFamily="34" charset="0"/>
              <a:cs typeface="Arial" panose="020B0604020202020204" pitchFamily="34" charset="0"/>
            </a:rPr>
            <a:t>hábiles </a:t>
          </a:r>
          <a:endParaRPr lang="es-CO" sz="1000" dirty="0">
            <a:latin typeface="Arial" panose="020B0604020202020204" pitchFamily="34" charset="0"/>
            <a:cs typeface="Arial" panose="020B0604020202020204" pitchFamily="34" charset="0"/>
          </a:endParaRPr>
        </a:p>
      </dgm:t>
    </dgm:pt>
    <dgm:pt modelId="{38820328-55B1-44AF-BBFE-3198395529B0}" type="parTrans" cxnId="{8A5F7308-F8A1-4225-B972-DA95E2C74A88}">
      <dgm:prSet/>
      <dgm:spPr/>
      <dgm:t>
        <a:bodyPr/>
        <a:lstStyle/>
        <a:p>
          <a:endParaRPr lang="es-CO"/>
        </a:p>
      </dgm:t>
    </dgm:pt>
    <dgm:pt modelId="{CED90BB3-8E4D-49F5-9B84-C76372A96F2A}" type="sibTrans" cxnId="{8A5F7308-F8A1-4225-B972-DA95E2C74A88}">
      <dgm:prSet/>
      <dgm:spPr/>
      <dgm:t>
        <a:bodyPr/>
        <a:lstStyle/>
        <a:p>
          <a:endParaRPr lang="es-CO"/>
        </a:p>
      </dgm:t>
    </dgm:pt>
    <dgm:pt modelId="{86A0A1D5-7806-4EC5-8598-D3F537D8BBB1}">
      <dgm:prSet phldrT="[Texto]" custT="1"/>
      <dgm:spPr/>
      <dgm:t>
        <a:bodyPr/>
        <a:lstStyle/>
        <a:p>
          <a:pPr algn="l"/>
          <a:r>
            <a:rPr lang="es-CO" sz="1000" dirty="0" smtClean="0">
              <a:latin typeface="Arial" panose="020B0604020202020204" pitchFamily="34" charset="0"/>
              <a:cs typeface="Arial" panose="020B0604020202020204" pitchFamily="34" charset="0"/>
            </a:rPr>
            <a:t>Peticiones de documentos y de información</a:t>
          </a:r>
          <a:r>
            <a:rPr lang="es-CO" sz="900" dirty="0" smtClean="0">
              <a:latin typeface="Arial" panose="020B0604020202020204" pitchFamily="34" charset="0"/>
              <a:cs typeface="Arial" panose="020B0604020202020204" pitchFamily="34" charset="0"/>
            </a:rPr>
            <a:t>. </a:t>
          </a:r>
          <a:endParaRPr lang="es-CO" sz="900" dirty="0">
            <a:latin typeface="Arial" panose="020B0604020202020204" pitchFamily="34" charset="0"/>
            <a:cs typeface="Arial" panose="020B0604020202020204" pitchFamily="34" charset="0"/>
          </a:endParaRPr>
        </a:p>
      </dgm:t>
    </dgm:pt>
    <dgm:pt modelId="{C0FD44E6-088B-46EE-B2C9-993C17A1CE2D}" type="parTrans" cxnId="{556E87AA-DC4F-4E1E-BBAE-7172340A73D4}">
      <dgm:prSet/>
      <dgm:spPr/>
      <dgm:t>
        <a:bodyPr/>
        <a:lstStyle/>
        <a:p>
          <a:endParaRPr lang="es-CO"/>
        </a:p>
      </dgm:t>
    </dgm:pt>
    <dgm:pt modelId="{4527DE34-8E9C-46D7-AD0B-177E5629E8F5}" type="sibTrans" cxnId="{556E87AA-DC4F-4E1E-BBAE-7172340A73D4}">
      <dgm:prSet/>
      <dgm:spPr/>
      <dgm:t>
        <a:bodyPr/>
        <a:lstStyle/>
        <a:p>
          <a:endParaRPr lang="es-CO"/>
        </a:p>
      </dgm:t>
    </dgm:pt>
    <dgm:pt modelId="{393066CE-1B96-488C-A8C2-049BDAAFAF19}">
      <dgm:prSet custT="1"/>
      <dgm:spPr/>
      <dgm:t>
        <a:bodyPr/>
        <a:lstStyle/>
        <a:p>
          <a:r>
            <a:rPr lang="es-CO" sz="1000" dirty="0" smtClean="0">
              <a:latin typeface="Arial" panose="020B0604020202020204" pitchFamily="34" charset="0"/>
              <a:cs typeface="Arial" panose="020B0604020202020204" pitchFamily="34" charset="0"/>
            </a:rPr>
            <a:t>35 </a:t>
          </a:r>
          <a:r>
            <a:rPr lang="es-CO" sz="1000" dirty="0" smtClean="0">
              <a:latin typeface="Arial" panose="020B0604020202020204" pitchFamily="34" charset="0"/>
              <a:cs typeface="Arial" panose="020B0604020202020204" pitchFamily="34" charset="0"/>
            </a:rPr>
            <a:t>días</a:t>
          </a:r>
        </a:p>
        <a:p>
          <a:r>
            <a:rPr lang="es-CO" sz="1000" dirty="0" smtClean="0">
              <a:latin typeface="Arial" panose="020B0604020202020204" pitchFamily="34" charset="0"/>
              <a:cs typeface="Arial" panose="020B0604020202020204" pitchFamily="34" charset="0"/>
            </a:rPr>
            <a:t> </a:t>
          </a:r>
          <a:r>
            <a:rPr lang="es-CO" sz="1000" dirty="0" smtClean="0">
              <a:latin typeface="Arial" panose="020B0604020202020204" pitchFamily="34" charset="0"/>
              <a:cs typeface="Arial" panose="020B0604020202020204" pitchFamily="34" charset="0"/>
            </a:rPr>
            <a:t>hábiles</a:t>
          </a:r>
          <a:endParaRPr lang="es-CO" sz="1000" dirty="0">
            <a:latin typeface="Arial" panose="020B0604020202020204" pitchFamily="34" charset="0"/>
            <a:cs typeface="Arial" panose="020B0604020202020204" pitchFamily="34" charset="0"/>
          </a:endParaRPr>
        </a:p>
      </dgm:t>
    </dgm:pt>
    <dgm:pt modelId="{1F20F5EA-1DA3-4359-837C-997BEE842BA5}" type="parTrans" cxnId="{D35296A8-B370-424C-827C-FF1ADE506421}">
      <dgm:prSet/>
      <dgm:spPr/>
      <dgm:t>
        <a:bodyPr/>
        <a:lstStyle/>
        <a:p>
          <a:endParaRPr lang="es-CO"/>
        </a:p>
      </dgm:t>
    </dgm:pt>
    <dgm:pt modelId="{4D542AFA-36E6-4976-9498-1E2A591D2AC4}" type="sibTrans" cxnId="{D35296A8-B370-424C-827C-FF1ADE506421}">
      <dgm:prSet/>
      <dgm:spPr/>
      <dgm:t>
        <a:bodyPr/>
        <a:lstStyle/>
        <a:p>
          <a:endParaRPr lang="es-CO"/>
        </a:p>
      </dgm:t>
    </dgm:pt>
    <dgm:pt modelId="{A2872A87-22BA-443C-BF07-C6FC0E356097}">
      <dgm:prSet custT="1"/>
      <dgm:spPr/>
      <dgm:t>
        <a:bodyPr/>
        <a:lstStyle/>
        <a:p>
          <a:r>
            <a:rPr lang="es-CO" sz="1000" dirty="0" smtClean="0">
              <a:latin typeface="Arial" panose="020B0604020202020204" pitchFamily="34" charset="0"/>
              <a:cs typeface="Arial" panose="020B0604020202020204" pitchFamily="34" charset="0"/>
            </a:rPr>
            <a:t>Peticiones mediante las cuales se eleva una consulta a las autoridades en relación con las materias a su cargo </a:t>
          </a:r>
          <a:endParaRPr lang="es-CO" sz="1000" dirty="0">
            <a:latin typeface="Arial" panose="020B0604020202020204" pitchFamily="34" charset="0"/>
            <a:cs typeface="Arial" panose="020B0604020202020204" pitchFamily="34" charset="0"/>
          </a:endParaRPr>
        </a:p>
      </dgm:t>
    </dgm:pt>
    <dgm:pt modelId="{34135D38-A935-4368-93B0-5FA932A29A80}" type="parTrans" cxnId="{A38690B6-FD18-409F-99A4-53F62D58434C}">
      <dgm:prSet/>
      <dgm:spPr/>
      <dgm:t>
        <a:bodyPr/>
        <a:lstStyle/>
        <a:p>
          <a:endParaRPr lang="es-CO"/>
        </a:p>
      </dgm:t>
    </dgm:pt>
    <dgm:pt modelId="{22B5DC95-EE0F-4377-B1F6-7749C512E75B}" type="sibTrans" cxnId="{A38690B6-FD18-409F-99A4-53F62D58434C}">
      <dgm:prSet/>
      <dgm:spPr/>
      <dgm:t>
        <a:bodyPr/>
        <a:lstStyle/>
        <a:p>
          <a:endParaRPr lang="es-CO"/>
        </a:p>
      </dgm:t>
    </dgm:pt>
    <dgm:pt modelId="{7AC527C5-C2BB-4A8A-9AB5-01468C913334}" type="pres">
      <dgm:prSet presAssocID="{5046FF55-FDE5-48BD-932A-C8835E67BD49}" presName="linearFlow" presStyleCnt="0">
        <dgm:presLayoutVars>
          <dgm:dir/>
          <dgm:animLvl val="lvl"/>
          <dgm:resizeHandles val="exact"/>
        </dgm:presLayoutVars>
      </dgm:prSet>
      <dgm:spPr/>
      <dgm:t>
        <a:bodyPr/>
        <a:lstStyle/>
        <a:p>
          <a:endParaRPr lang="es-CO"/>
        </a:p>
      </dgm:t>
    </dgm:pt>
    <dgm:pt modelId="{6B06A809-F72F-4B57-83CC-893A8EE39AE5}" type="pres">
      <dgm:prSet presAssocID="{3FC48CC8-24D4-417D-BD5A-719491038423}" presName="composite" presStyleCnt="0"/>
      <dgm:spPr/>
    </dgm:pt>
    <dgm:pt modelId="{57403079-158F-4AA5-829C-0A6CFF3BEE05}" type="pres">
      <dgm:prSet presAssocID="{3FC48CC8-24D4-417D-BD5A-719491038423}" presName="parentText" presStyleLbl="alignNode1" presStyleIdx="0" presStyleCnt="3">
        <dgm:presLayoutVars>
          <dgm:chMax val="1"/>
          <dgm:bulletEnabled val="1"/>
        </dgm:presLayoutVars>
      </dgm:prSet>
      <dgm:spPr/>
      <dgm:t>
        <a:bodyPr/>
        <a:lstStyle/>
        <a:p>
          <a:endParaRPr lang="es-CO"/>
        </a:p>
      </dgm:t>
    </dgm:pt>
    <dgm:pt modelId="{1BD0C6D5-45F5-4232-93BD-6752FE4297C2}" type="pres">
      <dgm:prSet presAssocID="{3FC48CC8-24D4-417D-BD5A-719491038423}" presName="descendantText" presStyleLbl="alignAcc1" presStyleIdx="0" presStyleCnt="3" custLinFactNeighborX="33123" custLinFactNeighborY="-18260">
        <dgm:presLayoutVars>
          <dgm:bulletEnabled val="1"/>
        </dgm:presLayoutVars>
      </dgm:prSet>
      <dgm:spPr/>
      <dgm:t>
        <a:bodyPr/>
        <a:lstStyle/>
        <a:p>
          <a:endParaRPr lang="es-CO"/>
        </a:p>
      </dgm:t>
    </dgm:pt>
    <dgm:pt modelId="{28FBDD9D-8B0E-4CF0-A0C7-089508E89A8F}" type="pres">
      <dgm:prSet presAssocID="{8C38BF34-32C5-4A9A-A067-94C5BD661F0F}" presName="sp" presStyleCnt="0"/>
      <dgm:spPr/>
    </dgm:pt>
    <dgm:pt modelId="{EAEAA568-AE71-484B-857B-B89002E992AF}" type="pres">
      <dgm:prSet presAssocID="{DAC149A9-E904-4537-B7DD-EA4A7EC2128F}" presName="composite" presStyleCnt="0"/>
      <dgm:spPr/>
    </dgm:pt>
    <dgm:pt modelId="{F7BD465A-D74F-40E3-8D40-34D57052CC90}" type="pres">
      <dgm:prSet presAssocID="{DAC149A9-E904-4537-B7DD-EA4A7EC2128F}" presName="parentText" presStyleLbl="alignNode1" presStyleIdx="1" presStyleCnt="3" custLinFactNeighborX="0" custLinFactNeighborY="2726">
        <dgm:presLayoutVars>
          <dgm:chMax val="1"/>
          <dgm:bulletEnabled val="1"/>
        </dgm:presLayoutVars>
      </dgm:prSet>
      <dgm:spPr/>
      <dgm:t>
        <a:bodyPr/>
        <a:lstStyle/>
        <a:p>
          <a:endParaRPr lang="es-CO"/>
        </a:p>
      </dgm:t>
    </dgm:pt>
    <dgm:pt modelId="{C8C2CFCD-1B51-4132-8CA4-B74F9F97B18E}" type="pres">
      <dgm:prSet presAssocID="{DAC149A9-E904-4537-B7DD-EA4A7EC2128F}" presName="descendantText" presStyleLbl="alignAcc1" presStyleIdx="1" presStyleCnt="3">
        <dgm:presLayoutVars>
          <dgm:bulletEnabled val="1"/>
        </dgm:presLayoutVars>
      </dgm:prSet>
      <dgm:spPr/>
      <dgm:t>
        <a:bodyPr/>
        <a:lstStyle/>
        <a:p>
          <a:endParaRPr lang="es-CO"/>
        </a:p>
      </dgm:t>
    </dgm:pt>
    <dgm:pt modelId="{50883C39-B3CD-4159-9191-2C42510DD953}" type="pres">
      <dgm:prSet presAssocID="{CED90BB3-8E4D-49F5-9B84-C76372A96F2A}" presName="sp" presStyleCnt="0"/>
      <dgm:spPr/>
    </dgm:pt>
    <dgm:pt modelId="{5052102E-9B63-48E9-A801-B95D60EE7BD3}" type="pres">
      <dgm:prSet presAssocID="{393066CE-1B96-488C-A8C2-049BDAAFAF19}" presName="composite" presStyleCnt="0"/>
      <dgm:spPr/>
    </dgm:pt>
    <dgm:pt modelId="{A2669AB9-72B2-4893-9B5E-B5170C9A8016}" type="pres">
      <dgm:prSet presAssocID="{393066CE-1B96-488C-A8C2-049BDAAFAF19}" presName="parentText" presStyleLbl="alignNode1" presStyleIdx="2" presStyleCnt="3">
        <dgm:presLayoutVars>
          <dgm:chMax val="1"/>
          <dgm:bulletEnabled val="1"/>
        </dgm:presLayoutVars>
      </dgm:prSet>
      <dgm:spPr/>
      <dgm:t>
        <a:bodyPr/>
        <a:lstStyle/>
        <a:p>
          <a:endParaRPr lang="es-CO"/>
        </a:p>
      </dgm:t>
    </dgm:pt>
    <dgm:pt modelId="{FED6354B-B289-431A-8FBD-3C911C8B85A6}" type="pres">
      <dgm:prSet presAssocID="{393066CE-1B96-488C-A8C2-049BDAAFAF19}" presName="descendantText" presStyleLbl="alignAcc1" presStyleIdx="2" presStyleCnt="3">
        <dgm:presLayoutVars>
          <dgm:bulletEnabled val="1"/>
        </dgm:presLayoutVars>
      </dgm:prSet>
      <dgm:spPr/>
      <dgm:t>
        <a:bodyPr/>
        <a:lstStyle/>
        <a:p>
          <a:endParaRPr lang="es-CO"/>
        </a:p>
      </dgm:t>
    </dgm:pt>
  </dgm:ptLst>
  <dgm:cxnLst>
    <dgm:cxn modelId="{8A5F7308-F8A1-4225-B972-DA95E2C74A88}" srcId="{5046FF55-FDE5-48BD-932A-C8835E67BD49}" destId="{DAC149A9-E904-4537-B7DD-EA4A7EC2128F}" srcOrd="1" destOrd="0" parTransId="{38820328-55B1-44AF-BBFE-3198395529B0}" sibTransId="{CED90BB3-8E4D-49F5-9B84-C76372A96F2A}"/>
    <dgm:cxn modelId="{7B8E4DE3-84D6-426A-8D35-BF5708CCA5A5}" type="presOf" srcId="{393066CE-1B96-488C-A8C2-049BDAAFAF19}" destId="{A2669AB9-72B2-4893-9B5E-B5170C9A8016}" srcOrd="0" destOrd="0" presId="urn:microsoft.com/office/officeart/2005/8/layout/chevron2"/>
    <dgm:cxn modelId="{556E87AA-DC4F-4E1E-BBAE-7172340A73D4}" srcId="{DAC149A9-E904-4537-B7DD-EA4A7EC2128F}" destId="{86A0A1D5-7806-4EC5-8598-D3F537D8BBB1}" srcOrd="0" destOrd="0" parTransId="{C0FD44E6-088B-46EE-B2C9-993C17A1CE2D}" sibTransId="{4527DE34-8E9C-46D7-AD0B-177E5629E8F5}"/>
    <dgm:cxn modelId="{D35296A8-B370-424C-827C-FF1ADE506421}" srcId="{5046FF55-FDE5-48BD-932A-C8835E67BD49}" destId="{393066CE-1B96-488C-A8C2-049BDAAFAF19}" srcOrd="2" destOrd="0" parTransId="{1F20F5EA-1DA3-4359-837C-997BEE842BA5}" sibTransId="{4D542AFA-36E6-4976-9498-1E2A591D2AC4}"/>
    <dgm:cxn modelId="{795AE70E-7EC0-465B-937E-2CBAA4FD7F9C}" type="presOf" srcId="{5046FF55-FDE5-48BD-932A-C8835E67BD49}" destId="{7AC527C5-C2BB-4A8A-9AB5-01468C913334}" srcOrd="0" destOrd="0" presId="urn:microsoft.com/office/officeart/2005/8/layout/chevron2"/>
    <dgm:cxn modelId="{455133DF-FAE1-4E8D-AC9C-6712E0C672EC}" type="presOf" srcId="{3FC48CC8-24D4-417D-BD5A-719491038423}" destId="{57403079-158F-4AA5-829C-0A6CFF3BEE05}" srcOrd="0" destOrd="0" presId="urn:microsoft.com/office/officeart/2005/8/layout/chevron2"/>
    <dgm:cxn modelId="{2FDFE70E-8989-4A88-9A65-F44494167280}" type="presOf" srcId="{86A0A1D5-7806-4EC5-8598-D3F537D8BBB1}" destId="{C8C2CFCD-1B51-4132-8CA4-B74F9F97B18E}" srcOrd="0" destOrd="0" presId="urn:microsoft.com/office/officeart/2005/8/layout/chevron2"/>
    <dgm:cxn modelId="{1264AFF9-6A14-4D12-AD30-7F0E37A5E2C2}" srcId="{5046FF55-FDE5-48BD-932A-C8835E67BD49}" destId="{3FC48CC8-24D4-417D-BD5A-719491038423}" srcOrd="0" destOrd="0" parTransId="{45C65C99-FC1D-436D-B4AB-6B2F9967C970}" sibTransId="{8C38BF34-32C5-4A9A-A067-94C5BD661F0F}"/>
    <dgm:cxn modelId="{A38690B6-FD18-409F-99A4-53F62D58434C}" srcId="{393066CE-1B96-488C-A8C2-049BDAAFAF19}" destId="{A2872A87-22BA-443C-BF07-C6FC0E356097}" srcOrd="0" destOrd="0" parTransId="{34135D38-A935-4368-93B0-5FA932A29A80}" sibTransId="{22B5DC95-EE0F-4377-B1F6-7749C512E75B}"/>
    <dgm:cxn modelId="{67F9C5D7-EC22-4437-93CD-C6219A103697}" type="presOf" srcId="{DAC149A9-E904-4537-B7DD-EA4A7EC2128F}" destId="{F7BD465A-D74F-40E3-8D40-34D57052CC90}" srcOrd="0" destOrd="0" presId="urn:microsoft.com/office/officeart/2005/8/layout/chevron2"/>
    <dgm:cxn modelId="{F95BD1BE-46A1-4249-80A6-0EB1E3F86C73}" type="presOf" srcId="{A2872A87-22BA-443C-BF07-C6FC0E356097}" destId="{FED6354B-B289-431A-8FBD-3C911C8B85A6}" srcOrd="0" destOrd="0" presId="urn:microsoft.com/office/officeart/2005/8/layout/chevron2"/>
    <dgm:cxn modelId="{406C9B29-6B2A-4B7A-A762-F6A3A20DB607}" srcId="{3FC48CC8-24D4-417D-BD5A-719491038423}" destId="{D831F40D-4E33-4161-BB0F-ABD1AA9164EB}" srcOrd="0" destOrd="0" parTransId="{29F49C2F-7601-400B-8818-073F1B519A1C}" sibTransId="{1BEAA244-6864-47F4-A458-8AC2D857A816}"/>
    <dgm:cxn modelId="{1DDFE35D-A1BD-4F2C-B85D-C679E5D8B15F}" type="presOf" srcId="{D831F40D-4E33-4161-BB0F-ABD1AA9164EB}" destId="{1BD0C6D5-45F5-4232-93BD-6752FE4297C2}" srcOrd="0" destOrd="0" presId="urn:microsoft.com/office/officeart/2005/8/layout/chevron2"/>
    <dgm:cxn modelId="{B1C51701-1107-4EA2-A564-D62680D7EAFD}" type="presParOf" srcId="{7AC527C5-C2BB-4A8A-9AB5-01468C913334}" destId="{6B06A809-F72F-4B57-83CC-893A8EE39AE5}" srcOrd="0" destOrd="0" presId="urn:microsoft.com/office/officeart/2005/8/layout/chevron2"/>
    <dgm:cxn modelId="{F8758080-E130-4A71-B4FC-A7F7722A9376}" type="presParOf" srcId="{6B06A809-F72F-4B57-83CC-893A8EE39AE5}" destId="{57403079-158F-4AA5-829C-0A6CFF3BEE05}" srcOrd="0" destOrd="0" presId="urn:microsoft.com/office/officeart/2005/8/layout/chevron2"/>
    <dgm:cxn modelId="{74964126-EDDC-4EAC-9A05-31E03640A121}" type="presParOf" srcId="{6B06A809-F72F-4B57-83CC-893A8EE39AE5}" destId="{1BD0C6D5-45F5-4232-93BD-6752FE4297C2}" srcOrd="1" destOrd="0" presId="urn:microsoft.com/office/officeart/2005/8/layout/chevron2"/>
    <dgm:cxn modelId="{3D3FF5A5-D9E4-442C-ABA5-86D5ECF72F94}" type="presParOf" srcId="{7AC527C5-C2BB-4A8A-9AB5-01468C913334}" destId="{28FBDD9D-8B0E-4CF0-A0C7-089508E89A8F}" srcOrd="1" destOrd="0" presId="urn:microsoft.com/office/officeart/2005/8/layout/chevron2"/>
    <dgm:cxn modelId="{90B53804-3041-4F0C-9362-7A211765D9AE}" type="presParOf" srcId="{7AC527C5-C2BB-4A8A-9AB5-01468C913334}" destId="{EAEAA568-AE71-484B-857B-B89002E992AF}" srcOrd="2" destOrd="0" presId="urn:microsoft.com/office/officeart/2005/8/layout/chevron2"/>
    <dgm:cxn modelId="{0E062B94-4242-4A8C-BA4C-0A68295F5C52}" type="presParOf" srcId="{EAEAA568-AE71-484B-857B-B89002E992AF}" destId="{F7BD465A-D74F-40E3-8D40-34D57052CC90}" srcOrd="0" destOrd="0" presId="urn:microsoft.com/office/officeart/2005/8/layout/chevron2"/>
    <dgm:cxn modelId="{A72AE0BB-FDA8-4AA6-8647-6E2400D63B4E}" type="presParOf" srcId="{EAEAA568-AE71-484B-857B-B89002E992AF}" destId="{C8C2CFCD-1B51-4132-8CA4-B74F9F97B18E}" srcOrd="1" destOrd="0" presId="urn:microsoft.com/office/officeart/2005/8/layout/chevron2"/>
    <dgm:cxn modelId="{92EEA45C-B5AB-4E3F-BF9A-25D229F10D92}" type="presParOf" srcId="{7AC527C5-C2BB-4A8A-9AB5-01468C913334}" destId="{50883C39-B3CD-4159-9191-2C42510DD953}" srcOrd="3" destOrd="0" presId="urn:microsoft.com/office/officeart/2005/8/layout/chevron2"/>
    <dgm:cxn modelId="{5C1BD302-DA5E-45EF-986F-5F4D3BEFF87C}" type="presParOf" srcId="{7AC527C5-C2BB-4A8A-9AB5-01468C913334}" destId="{5052102E-9B63-48E9-A801-B95D60EE7BD3}" srcOrd="4" destOrd="0" presId="urn:microsoft.com/office/officeart/2005/8/layout/chevron2"/>
    <dgm:cxn modelId="{9774C7D6-5576-4442-872D-0AC1A70A45FB}" type="presParOf" srcId="{5052102E-9B63-48E9-A801-B95D60EE7BD3}" destId="{A2669AB9-72B2-4893-9B5E-B5170C9A8016}" srcOrd="0" destOrd="0" presId="urn:microsoft.com/office/officeart/2005/8/layout/chevron2"/>
    <dgm:cxn modelId="{66D845DE-C6D4-4DD7-BEF7-9CFEDE7ED7B4}" type="presParOf" srcId="{5052102E-9B63-48E9-A801-B95D60EE7BD3}" destId="{FED6354B-B289-431A-8FBD-3C911C8B85A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03079-158F-4AA5-829C-0A6CFF3BEE05}">
      <dsp:nvSpPr>
        <dsp:cNvPr id="0" name=""/>
        <dsp:cNvSpPr/>
      </dsp:nvSpPr>
      <dsp:spPr>
        <a:xfrm rot="5400000">
          <a:off x="-178015" y="180597"/>
          <a:ext cx="1186767" cy="8307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dirty="0">
              <a:latin typeface="Arial" panose="020B0604020202020204" pitchFamily="34" charset="0"/>
              <a:cs typeface="Arial" panose="020B0604020202020204" pitchFamily="34" charset="0"/>
            </a:rPr>
            <a:t>5 días </a:t>
          </a:r>
          <a:endParaRPr lang="es-CO" sz="1000" kern="1200" dirty="0" smtClean="0">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s-CO" sz="1000" kern="1200" dirty="0" smtClean="0">
              <a:latin typeface="Arial" panose="020B0604020202020204" pitchFamily="34" charset="0"/>
              <a:cs typeface="Arial" panose="020B0604020202020204" pitchFamily="34" charset="0"/>
            </a:rPr>
            <a:t>hábiles</a:t>
          </a:r>
          <a:endParaRPr lang="es-CO" sz="1000" kern="1200" dirty="0">
            <a:latin typeface="Arial" panose="020B0604020202020204" pitchFamily="34" charset="0"/>
            <a:cs typeface="Arial" panose="020B0604020202020204" pitchFamily="34" charset="0"/>
          </a:endParaRPr>
        </a:p>
      </dsp:txBody>
      <dsp:txXfrm rot="-5400000">
        <a:off x="1" y="417951"/>
        <a:ext cx="830737" cy="356030"/>
      </dsp:txXfrm>
    </dsp:sp>
    <dsp:sp modelId="{1BD0C6D5-45F5-4232-93BD-6752FE4297C2}">
      <dsp:nvSpPr>
        <dsp:cNvPr id="0" name=""/>
        <dsp:cNvSpPr/>
      </dsp:nvSpPr>
      <dsp:spPr>
        <a:xfrm rot="5400000">
          <a:off x="1468175" y="-634855"/>
          <a:ext cx="771399" cy="204627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CO" sz="1000" kern="1200" dirty="0">
              <a:latin typeface="Arial" panose="020B0604020202020204" pitchFamily="34" charset="0"/>
              <a:cs typeface="Arial" panose="020B0604020202020204" pitchFamily="34" charset="0"/>
            </a:rPr>
            <a:t>Solicitudes de información realizada por congresistas.</a:t>
          </a:r>
        </a:p>
      </dsp:txBody>
      <dsp:txXfrm rot="-5400000">
        <a:off x="830738" y="40239"/>
        <a:ext cx="2008618" cy="696085"/>
      </dsp:txXfrm>
    </dsp:sp>
    <dsp:sp modelId="{F7BD465A-D74F-40E3-8D40-34D57052CC90}">
      <dsp:nvSpPr>
        <dsp:cNvPr id="0" name=""/>
        <dsp:cNvSpPr/>
      </dsp:nvSpPr>
      <dsp:spPr>
        <a:xfrm rot="5400000">
          <a:off x="-178015" y="1183225"/>
          <a:ext cx="1186767" cy="83073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dirty="0">
              <a:latin typeface="Arial" panose="020B0604020202020204" pitchFamily="34" charset="0"/>
              <a:cs typeface="Arial" panose="020B0604020202020204" pitchFamily="34" charset="0"/>
            </a:rPr>
            <a:t>10 días </a:t>
          </a:r>
          <a:endParaRPr lang="es-CO" sz="1000" kern="1200" dirty="0" smtClean="0">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s-CO" sz="1000" kern="1200" dirty="0" smtClean="0">
              <a:latin typeface="Arial" panose="020B0604020202020204" pitchFamily="34" charset="0"/>
              <a:cs typeface="Arial" panose="020B0604020202020204" pitchFamily="34" charset="0"/>
            </a:rPr>
            <a:t>hábiles </a:t>
          </a:r>
          <a:endParaRPr lang="es-CO" sz="1000" kern="1200" dirty="0">
            <a:latin typeface="Arial" panose="020B0604020202020204" pitchFamily="34" charset="0"/>
            <a:cs typeface="Arial" panose="020B0604020202020204" pitchFamily="34" charset="0"/>
          </a:endParaRPr>
        </a:p>
      </dsp:txBody>
      <dsp:txXfrm rot="-5400000">
        <a:off x="1" y="1420579"/>
        <a:ext cx="830737" cy="356030"/>
      </dsp:txXfrm>
    </dsp:sp>
    <dsp:sp modelId="{C8C2CFCD-1B51-4132-8CA4-B74F9F97B18E}">
      <dsp:nvSpPr>
        <dsp:cNvPr id="0" name=""/>
        <dsp:cNvSpPr/>
      </dsp:nvSpPr>
      <dsp:spPr>
        <a:xfrm rot="5400000">
          <a:off x="1468175" y="367771"/>
          <a:ext cx="771399" cy="204627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CO" sz="1000" kern="1200" dirty="0">
              <a:latin typeface="Arial" panose="020B0604020202020204" pitchFamily="34" charset="0"/>
              <a:cs typeface="Arial" panose="020B0604020202020204" pitchFamily="34" charset="0"/>
            </a:rPr>
            <a:t>Solicitudes efectuadas por otra entidad publica.</a:t>
          </a:r>
        </a:p>
        <a:p>
          <a:pPr marL="57150" lvl="1" indent="-57150" algn="l" defTabSz="444500">
            <a:lnSpc>
              <a:spcPct val="90000"/>
            </a:lnSpc>
            <a:spcBef>
              <a:spcPct val="0"/>
            </a:spcBef>
            <a:spcAft>
              <a:spcPct val="15000"/>
            </a:spcAft>
            <a:buChar char="••"/>
          </a:pPr>
          <a:r>
            <a:rPr lang="es-CO" sz="1000" kern="1200" dirty="0">
              <a:latin typeface="Arial" panose="020B0604020202020204" pitchFamily="34" charset="0"/>
              <a:cs typeface="Arial" panose="020B0604020202020204" pitchFamily="34" charset="0"/>
            </a:rPr>
            <a:t>Solicitudes que requieran información o documentos.  </a:t>
          </a:r>
        </a:p>
      </dsp:txBody>
      <dsp:txXfrm rot="-5400000">
        <a:off x="830738" y="1042866"/>
        <a:ext cx="2008618" cy="696085"/>
      </dsp:txXfrm>
    </dsp:sp>
    <dsp:sp modelId="{A2669AB9-72B2-4893-9B5E-B5170C9A8016}">
      <dsp:nvSpPr>
        <dsp:cNvPr id="0" name=""/>
        <dsp:cNvSpPr/>
      </dsp:nvSpPr>
      <dsp:spPr>
        <a:xfrm rot="5400000">
          <a:off x="-178015" y="2185853"/>
          <a:ext cx="1186767" cy="83073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dirty="0">
              <a:latin typeface="Arial" panose="020B0604020202020204" pitchFamily="34" charset="0"/>
              <a:cs typeface="Arial" panose="020B0604020202020204" pitchFamily="34" charset="0"/>
            </a:rPr>
            <a:t>15 </a:t>
          </a:r>
          <a:r>
            <a:rPr lang="es-CO" sz="1000" kern="1200" dirty="0" smtClean="0">
              <a:latin typeface="Arial" panose="020B0604020202020204" pitchFamily="34" charset="0"/>
              <a:cs typeface="Arial" panose="020B0604020202020204" pitchFamily="34" charset="0"/>
            </a:rPr>
            <a:t>días</a:t>
          </a:r>
        </a:p>
        <a:p>
          <a:pPr lvl="0" algn="ctr" defTabSz="444500">
            <a:lnSpc>
              <a:spcPct val="90000"/>
            </a:lnSpc>
            <a:spcBef>
              <a:spcPct val="0"/>
            </a:spcBef>
            <a:spcAft>
              <a:spcPct val="35000"/>
            </a:spcAft>
          </a:pPr>
          <a:r>
            <a:rPr lang="es-CO" sz="1000" kern="1200" dirty="0" smtClean="0">
              <a:latin typeface="Arial" panose="020B0604020202020204" pitchFamily="34" charset="0"/>
              <a:cs typeface="Arial" panose="020B0604020202020204" pitchFamily="34" charset="0"/>
            </a:rPr>
            <a:t> </a:t>
          </a:r>
          <a:r>
            <a:rPr lang="es-CO" sz="1000" kern="1200" dirty="0">
              <a:latin typeface="Arial" panose="020B0604020202020204" pitchFamily="34" charset="0"/>
              <a:cs typeface="Arial" panose="020B0604020202020204" pitchFamily="34" charset="0"/>
            </a:rPr>
            <a:t>hábiles</a:t>
          </a:r>
        </a:p>
      </dsp:txBody>
      <dsp:txXfrm rot="-5400000">
        <a:off x="1" y="2423207"/>
        <a:ext cx="830737" cy="356030"/>
      </dsp:txXfrm>
    </dsp:sp>
    <dsp:sp modelId="{FED6354B-B289-431A-8FBD-3C911C8B85A6}">
      <dsp:nvSpPr>
        <dsp:cNvPr id="0" name=""/>
        <dsp:cNvSpPr/>
      </dsp:nvSpPr>
      <dsp:spPr>
        <a:xfrm rot="5400000">
          <a:off x="1468175" y="1370399"/>
          <a:ext cx="771399" cy="204627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CO" sz="1000" kern="1200" dirty="0">
              <a:latin typeface="Arial" panose="020B0604020202020204" pitchFamily="34" charset="0"/>
              <a:cs typeface="Arial" panose="020B0604020202020204" pitchFamily="34" charset="0"/>
            </a:rPr>
            <a:t>Peticiones de orden general. </a:t>
          </a:r>
        </a:p>
      </dsp:txBody>
      <dsp:txXfrm rot="-5400000">
        <a:off x="830738" y="2045494"/>
        <a:ext cx="2008618" cy="696085"/>
      </dsp:txXfrm>
    </dsp:sp>
    <dsp:sp modelId="{624865BB-354D-4E1A-9E40-B1C1F6E05E88}">
      <dsp:nvSpPr>
        <dsp:cNvPr id="0" name=""/>
        <dsp:cNvSpPr/>
      </dsp:nvSpPr>
      <dsp:spPr>
        <a:xfrm rot="5400000">
          <a:off x="-178015" y="3188481"/>
          <a:ext cx="1186767" cy="83073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dirty="0">
              <a:latin typeface="Arial" panose="020B0604020202020204" pitchFamily="34" charset="0"/>
              <a:cs typeface="Arial" panose="020B0604020202020204" pitchFamily="34" charset="0"/>
            </a:rPr>
            <a:t>30 días  hábiles </a:t>
          </a:r>
        </a:p>
      </dsp:txBody>
      <dsp:txXfrm rot="-5400000">
        <a:off x="1" y="3425835"/>
        <a:ext cx="830737" cy="356030"/>
      </dsp:txXfrm>
    </dsp:sp>
    <dsp:sp modelId="{BAC609F7-0095-4D7C-B7A1-BE8663784051}">
      <dsp:nvSpPr>
        <dsp:cNvPr id="0" name=""/>
        <dsp:cNvSpPr/>
      </dsp:nvSpPr>
      <dsp:spPr>
        <a:xfrm rot="5400000">
          <a:off x="1468175" y="2373027"/>
          <a:ext cx="771399" cy="204627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CO" sz="1000" kern="1200" dirty="0">
              <a:latin typeface="Arial" panose="020B0604020202020204" pitchFamily="34" charset="0"/>
              <a:cs typeface="Arial" panose="020B0604020202020204" pitchFamily="34" charset="0"/>
            </a:rPr>
            <a:t>Consultas en relación con funciones y competencias de la entidad</a:t>
          </a:r>
          <a:r>
            <a:rPr lang="es-CO" sz="1800" kern="1200" dirty="0">
              <a:latin typeface="Arial" panose="020B0604020202020204" pitchFamily="34" charset="0"/>
              <a:cs typeface="Arial" panose="020B0604020202020204" pitchFamily="34" charset="0"/>
            </a:rPr>
            <a:t>. </a:t>
          </a:r>
        </a:p>
      </dsp:txBody>
      <dsp:txXfrm rot="-5400000">
        <a:off x="830738" y="3048122"/>
        <a:ext cx="2008618" cy="696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03079-158F-4AA5-829C-0A6CFF3BEE05}">
      <dsp:nvSpPr>
        <dsp:cNvPr id="0" name=""/>
        <dsp:cNvSpPr/>
      </dsp:nvSpPr>
      <dsp:spPr>
        <a:xfrm rot="5400000">
          <a:off x="-234150" y="234759"/>
          <a:ext cx="1561004" cy="109270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dirty="0" smtClean="0">
              <a:latin typeface="Arial" panose="020B0604020202020204" pitchFamily="34" charset="0"/>
              <a:cs typeface="Arial" panose="020B0604020202020204" pitchFamily="34" charset="0"/>
            </a:rPr>
            <a:t>30 días </a:t>
          </a:r>
          <a:endParaRPr lang="es-CO" sz="1000" kern="1200" dirty="0" smtClean="0">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s-CO" sz="1000" kern="1200" dirty="0" smtClean="0">
              <a:latin typeface="Arial" panose="020B0604020202020204" pitchFamily="34" charset="0"/>
              <a:cs typeface="Arial" panose="020B0604020202020204" pitchFamily="34" charset="0"/>
            </a:rPr>
            <a:t>hábiles</a:t>
          </a:r>
          <a:endParaRPr lang="es-CO" sz="1000" kern="1200" dirty="0">
            <a:latin typeface="Arial" panose="020B0604020202020204" pitchFamily="34" charset="0"/>
            <a:cs typeface="Arial" panose="020B0604020202020204" pitchFamily="34" charset="0"/>
          </a:endParaRPr>
        </a:p>
      </dsp:txBody>
      <dsp:txXfrm rot="-5400000">
        <a:off x="1" y="546961"/>
        <a:ext cx="1092703" cy="468301"/>
      </dsp:txXfrm>
    </dsp:sp>
    <dsp:sp modelId="{1BD0C6D5-45F5-4232-93BD-6752FE4297C2}">
      <dsp:nvSpPr>
        <dsp:cNvPr id="0" name=""/>
        <dsp:cNvSpPr/>
      </dsp:nvSpPr>
      <dsp:spPr>
        <a:xfrm rot="5400000">
          <a:off x="1477531" y="-384828"/>
          <a:ext cx="1014652" cy="178430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CO" sz="1000" kern="1200" dirty="0" smtClean="0">
              <a:latin typeface="Arial" panose="020B0604020202020204" pitchFamily="34" charset="0"/>
              <a:cs typeface="Arial" panose="020B0604020202020204" pitchFamily="34" charset="0"/>
            </a:rPr>
            <a:t>Peticiones de interés general o particular: salvo norma especial toda petición deberá resolverse</a:t>
          </a:r>
          <a:r>
            <a:rPr lang="es-CO" sz="900" kern="1200" dirty="0" smtClean="0">
              <a:latin typeface="Arial" panose="020B0604020202020204" pitchFamily="34" charset="0"/>
              <a:cs typeface="Arial" panose="020B0604020202020204" pitchFamily="34" charset="0"/>
            </a:rPr>
            <a:t>.</a:t>
          </a:r>
          <a:endParaRPr lang="es-CO" sz="900" kern="1200" dirty="0">
            <a:latin typeface="Arial" panose="020B0604020202020204" pitchFamily="34" charset="0"/>
            <a:cs typeface="Arial" panose="020B0604020202020204" pitchFamily="34" charset="0"/>
          </a:endParaRPr>
        </a:p>
      </dsp:txBody>
      <dsp:txXfrm rot="-5400000">
        <a:off x="1092703" y="49531"/>
        <a:ext cx="1734778" cy="915590"/>
      </dsp:txXfrm>
    </dsp:sp>
    <dsp:sp modelId="{F7BD465A-D74F-40E3-8D40-34D57052CC90}">
      <dsp:nvSpPr>
        <dsp:cNvPr id="0" name=""/>
        <dsp:cNvSpPr/>
      </dsp:nvSpPr>
      <dsp:spPr>
        <a:xfrm rot="5400000">
          <a:off x="-234150" y="1596109"/>
          <a:ext cx="1561004" cy="109270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dirty="0" smtClean="0">
              <a:latin typeface="Arial" panose="020B0604020202020204" pitchFamily="34" charset="0"/>
              <a:cs typeface="Arial" panose="020B0604020202020204" pitchFamily="34" charset="0"/>
            </a:rPr>
            <a:t>20 días </a:t>
          </a:r>
          <a:endParaRPr lang="es-CO" sz="1000" kern="1200" dirty="0" smtClean="0">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s-CO" sz="1000" kern="1200" dirty="0" smtClean="0">
              <a:latin typeface="Arial" panose="020B0604020202020204" pitchFamily="34" charset="0"/>
              <a:cs typeface="Arial" panose="020B0604020202020204" pitchFamily="34" charset="0"/>
            </a:rPr>
            <a:t>hábiles </a:t>
          </a:r>
          <a:endParaRPr lang="es-CO" sz="1000" kern="1200" dirty="0">
            <a:latin typeface="Arial" panose="020B0604020202020204" pitchFamily="34" charset="0"/>
            <a:cs typeface="Arial" panose="020B0604020202020204" pitchFamily="34" charset="0"/>
          </a:endParaRPr>
        </a:p>
      </dsp:txBody>
      <dsp:txXfrm rot="-5400000">
        <a:off x="1" y="1908311"/>
        <a:ext cx="1092703" cy="468301"/>
      </dsp:txXfrm>
    </dsp:sp>
    <dsp:sp modelId="{C8C2CFCD-1B51-4132-8CA4-B74F9F97B18E}">
      <dsp:nvSpPr>
        <dsp:cNvPr id="0" name=""/>
        <dsp:cNvSpPr/>
      </dsp:nvSpPr>
      <dsp:spPr>
        <a:xfrm rot="5400000">
          <a:off x="1477531" y="934577"/>
          <a:ext cx="1014652" cy="178430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CO" sz="1000" kern="1200" dirty="0" smtClean="0">
              <a:latin typeface="Arial" panose="020B0604020202020204" pitchFamily="34" charset="0"/>
              <a:cs typeface="Arial" panose="020B0604020202020204" pitchFamily="34" charset="0"/>
            </a:rPr>
            <a:t>Peticiones de documentos y de información</a:t>
          </a:r>
          <a:r>
            <a:rPr lang="es-CO" sz="900" kern="1200" dirty="0" smtClean="0">
              <a:latin typeface="Arial" panose="020B0604020202020204" pitchFamily="34" charset="0"/>
              <a:cs typeface="Arial" panose="020B0604020202020204" pitchFamily="34" charset="0"/>
            </a:rPr>
            <a:t>. </a:t>
          </a:r>
          <a:endParaRPr lang="es-CO" sz="900" kern="1200" dirty="0">
            <a:latin typeface="Arial" panose="020B0604020202020204" pitchFamily="34" charset="0"/>
            <a:cs typeface="Arial" panose="020B0604020202020204" pitchFamily="34" charset="0"/>
          </a:endParaRPr>
        </a:p>
      </dsp:txBody>
      <dsp:txXfrm rot="-5400000">
        <a:off x="1092703" y="1368937"/>
        <a:ext cx="1734778" cy="915590"/>
      </dsp:txXfrm>
    </dsp:sp>
    <dsp:sp modelId="{A2669AB9-72B2-4893-9B5E-B5170C9A8016}">
      <dsp:nvSpPr>
        <dsp:cNvPr id="0" name=""/>
        <dsp:cNvSpPr/>
      </dsp:nvSpPr>
      <dsp:spPr>
        <a:xfrm rot="5400000">
          <a:off x="-234150" y="2872353"/>
          <a:ext cx="1561004" cy="109270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dirty="0" smtClean="0">
              <a:latin typeface="Arial" panose="020B0604020202020204" pitchFamily="34" charset="0"/>
              <a:cs typeface="Arial" panose="020B0604020202020204" pitchFamily="34" charset="0"/>
            </a:rPr>
            <a:t>35 </a:t>
          </a:r>
          <a:r>
            <a:rPr lang="es-CO" sz="1000" kern="1200" dirty="0" smtClean="0">
              <a:latin typeface="Arial" panose="020B0604020202020204" pitchFamily="34" charset="0"/>
              <a:cs typeface="Arial" panose="020B0604020202020204" pitchFamily="34" charset="0"/>
            </a:rPr>
            <a:t>días</a:t>
          </a:r>
        </a:p>
        <a:p>
          <a:pPr lvl="0" algn="ctr" defTabSz="444500">
            <a:lnSpc>
              <a:spcPct val="90000"/>
            </a:lnSpc>
            <a:spcBef>
              <a:spcPct val="0"/>
            </a:spcBef>
            <a:spcAft>
              <a:spcPct val="35000"/>
            </a:spcAft>
          </a:pPr>
          <a:r>
            <a:rPr lang="es-CO" sz="1000" kern="1200" dirty="0" smtClean="0">
              <a:latin typeface="Arial" panose="020B0604020202020204" pitchFamily="34" charset="0"/>
              <a:cs typeface="Arial" panose="020B0604020202020204" pitchFamily="34" charset="0"/>
            </a:rPr>
            <a:t> </a:t>
          </a:r>
          <a:r>
            <a:rPr lang="es-CO" sz="1000" kern="1200" dirty="0" smtClean="0">
              <a:latin typeface="Arial" panose="020B0604020202020204" pitchFamily="34" charset="0"/>
              <a:cs typeface="Arial" panose="020B0604020202020204" pitchFamily="34" charset="0"/>
            </a:rPr>
            <a:t>hábiles</a:t>
          </a:r>
          <a:endParaRPr lang="es-CO" sz="1000" kern="1200" dirty="0">
            <a:latin typeface="Arial" panose="020B0604020202020204" pitchFamily="34" charset="0"/>
            <a:cs typeface="Arial" panose="020B0604020202020204" pitchFamily="34" charset="0"/>
          </a:endParaRPr>
        </a:p>
      </dsp:txBody>
      <dsp:txXfrm rot="-5400000">
        <a:off x="1" y="3184555"/>
        <a:ext cx="1092703" cy="468301"/>
      </dsp:txXfrm>
    </dsp:sp>
    <dsp:sp modelId="{FED6354B-B289-431A-8FBD-3C911C8B85A6}">
      <dsp:nvSpPr>
        <dsp:cNvPr id="0" name=""/>
        <dsp:cNvSpPr/>
      </dsp:nvSpPr>
      <dsp:spPr>
        <a:xfrm rot="5400000">
          <a:off x="1477531" y="2253374"/>
          <a:ext cx="1014652" cy="178430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CO" sz="1000" kern="1200" dirty="0" smtClean="0">
              <a:latin typeface="Arial" panose="020B0604020202020204" pitchFamily="34" charset="0"/>
              <a:cs typeface="Arial" panose="020B0604020202020204" pitchFamily="34" charset="0"/>
            </a:rPr>
            <a:t>Peticiones mediante las cuales se eleva una consulta a las autoridades en relación con las materias a su cargo </a:t>
          </a:r>
          <a:endParaRPr lang="es-CO" sz="1000" kern="1200" dirty="0">
            <a:latin typeface="Arial" panose="020B0604020202020204" pitchFamily="34" charset="0"/>
            <a:cs typeface="Arial" panose="020B0604020202020204" pitchFamily="34" charset="0"/>
          </a:endParaRPr>
        </a:p>
      </dsp:txBody>
      <dsp:txXfrm rot="-5400000">
        <a:off x="1092703" y="2687734"/>
        <a:ext cx="1734778" cy="9155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1564C-0043-4201-B313-705F720D43B2}" type="datetimeFigureOut">
              <a:rPr lang="es-CO" smtClean="0"/>
              <a:t>02/05/2021</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81279-B2C8-4D11-875B-BE8354FAFB4C}" type="slidenum">
              <a:rPr lang="es-CO" smtClean="0"/>
              <a:t>‹Nº›</a:t>
            </a:fld>
            <a:endParaRPr lang="es-CO"/>
          </a:p>
        </p:txBody>
      </p:sp>
    </p:spTree>
    <p:extLst>
      <p:ext uri="{BB962C8B-B14F-4D97-AF65-F5344CB8AC3E}">
        <p14:creationId xmlns:p14="http://schemas.microsoft.com/office/powerpoint/2010/main" val="291865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1281279-B2C8-4D11-875B-BE8354FAFB4C}" type="slidenum">
              <a:rPr lang="es-CO" smtClean="0"/>
              <a:t>24</a:t>
            </a:fld>
            <a:endParaRPr lang="es-CO"/>
          </a:p>
        </p:txBody>
      </p:sp>
    </p:spTree>
    <p:extLst>
      <p:ext uri="{BB962C8B-B14F-4D97-AF65-F5344CB8AC3E}">
        <p14:creationId xmlns:p14="http://schemas.microsoft.com/office/powerpoint/2010/main" val="942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311203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13586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54218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354293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1A60E94A-5D6B-DB4E-B475-8E12E74EBEB6}"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02863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1A60E94A-5D6B-DB4E-B475-8E12E74EBEB6}"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04759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1A60E94A-5D6B-DB4E-B475-8E12E74EBEB6}" type="datetimeFigureOut">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69626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1A60E94A-5D6B-DB4E-B475-8E12E74EBEB6}" type="datetimeFigureOut">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6831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0E94A-5D6B-DB4E-B475-8E12E74EBEB6}" type="datetimeFigureOut">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89531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A60E94A-5D6B-DB4E-B475-8E12E74EBEB6}"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25563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A60E94A-5D6B-DB4E-B475-8E12E74EBEB6}"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129937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0E94A-5D6B-DB4E-B475-8E12E74EBEB6}" type="datetimeFigureOut">
              <a:rPr lang="en-US" smtClean="0"/>
              <a:t>5/2/2021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991F6-B947-DA4E-9FB1-6461B692D450}" type="slidenum">
              <a:rPr lang="en-US" smtClean="0"/>
              <a:t>‹Nº›</a:t>
            </a:fld>
            <a:endParaRPr lang="en-US"/>
          </a:p>
        </p:txBody>
      </p:sp>
    </p:spTree>
    <p:extLst>
      <p:ext uri="{BB962C8B-B14F-4D97-AF65-F5344CB8AC3E}">
        <p14:creationId xmlns:p14="http://schemas.microsoft.com/office/powerpoint/2010/main" val="281982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hyperlink" Target="http://www.amb.gov.co/"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mailto:info@amb.gov.co"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889"/>
            <a:ext cx="9144001" cy="6917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844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1A237C-6E97-467D-BA88-D3B1D050F4F5}"/>
              </a:ext>
            </a:extLst>
          </p:cNvPr>
          <p:cNvSpPr txBox="1">
            <a:spLocks/>
          </p:cNvSpPr>
          <p:nvPr/>
        </p:nvSpPr>
        <p:spPr>
          <a:xfrm>
            <a:off x="260786" y="555949"/>
            <a:ext cx="7467542" cy="4296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Observaciones para tener en cuenta </a:t>
            </a:r>
          </a:p>
        </p:txBody>
      </p:sp>
      <p:sp>
        <p:nvSpPr>
          <p:cNvPr id="5" name="CuadroTexto 4"/>
          <p:cNvSpPr txBox="1"/>
          <p:nvPr/>
        </p:nvSpPr>
        <p:spPr>
          <a:xfrm>
            <a:off x="260786" y="1175032"/>
            <a:ext cx="8307659" cy="4231928"/>
          </a:xfrm>
          <a:prstGeom prst="rect">
            <a:avLst/>
          </a:prstGeom>
          <a:noFill/>
        </p:spPr>
        <p:txBody>
          <a:bodyPr wrap="square" rtlCol="0">
            <a:spAutoFit/>
          </a:bodyPr>
          <a:lstStyle/>
          <a:p>
            <a:pPr algn="just"/>
            <a:r>
              <a:rPr lang="es-CO" sz="1500" dirty="0" smtClean="0">
                <a:latin typeface="Arial" panose="020B0604020202020204" pitchFamily="34" charset="0"/>
                <a:cs typeface="Arial" panose="020B0604020202020204" pitchFamily="34" charset="0"/>
              </a:rPr>
              <a:t>El </a:t>
            </a:r>
            <a:r>
              <a:rPr lang="es-CO" sz="1500" dirty="0">
                <a:latin typeface="Arial" panose="020B0604020202020204" pitchFamily="34" charset="0"/>
                <a:cs typeface="Arial" panose="020B0604020202020204" pitchFamily="34" charset="0"/>
              </a:rPr>
              <a:t>Gobierno Nacional declaró la emergencia sanitaria en todo el territorio nacional hasta el día treinta (30) de mayo de 2020, la misma ha sido modificada mediante las Resoluciones No. 0000844, No. </a:t>
            </a:r>
            <a:r>
              <a:rPr lang="es-CO" sz="1500" dirty="0" smtClean="0">
                <a:latin typeface="Arial" panose="020B0604020202020204" pitchFamily="34" charset="0"/>
                <a:cs typeface="Arial" panose="020B0604020202020204" pitchFamily="34" charset="0"/>
              </a:rPr>
              <a:t>0001642, No</a:t>
            </a:r>
            <a:r>
              <a:rPr lang="es-CO" sz="1500" dirty="0">
                <a:latin typeface="Arial" panose="020B0604020202020204" pitchFamily="34" charset="0"/>
                <a:cs typeface="Arial" panose="020B0604020202020204" pitchFamily="34" charset="0"/>
              </a:rPr>
              <a:t>. 0002230 de </a:t>
            </a:r>
            <a:r>
              <a:rPr lang="es-CO" sz="1500" dirty="0" smtClean="0">
                <a:latin typeface="Arial" panose="020B0604020202020204" pitchFamily="34" charset="0"/>
                <a:cs typeface="Arial" panose="020B0604020202020204" pitchFamily="34" charset="0"/>
              </a:rPr>
              <a:t>2020 y No. 0000222 de 2021 </a:t>
            </a:r>
            <a:r>
              <a:rPr lang="es-CO" sz="1500" dirty="0">
                <a:latin typeface="Arial" panose="020B0604020202020204" pitchFamily="34" charset="0"/>
                <a:cs typeface="Arial" panose="020B0604020202020204" pitchFamily="34" charset="0"/>
              </a:rPr>
              <a:t>esta última prorrogando la emergencia sanitaria hasta el </a:t>
            </a:r>
            <a:r>
              <a:rPr lang="es-CO" sz="1500" dirty="0" smtClean="0">
                <a:latin typeface="Arial" panose="020B0604020202020204" pitchFamily="34" charset="0"/>
                <a:cs typeface="Arial" panose="020B0604020202020204" pitchFamily="34" charset="0"/>
              </a:rPr>
              <a:t>día treinta y uno (31) </a:t>
            </a:r>
            <a:r>
              <a:rPr lang="es-CO" sz="1500" dirty="0">
                <a:latin typeface="Arial" panose="020B0604020202020204" pitchFamily="34" charset="0"/>
                <a:cs typeface="Arial" panose="020B0604020202020204" pitchFamily="34" charset="0"/>
              </a:rPr>
              <a:t>de </a:t>
            </a:r>
            <a:r>
              <a:rPr lang="es-CO" sz="1500" dirty="0" smtClean="0">
                <a:latin typeface="Arial" panose="020B0604020202020204" pitchFamily="34" charset="0"/>
                <a:cs typeface="Arial" panose="020B0604020202020204" pitchFamily="34" charset="0"/>
              </a:rPr>
              <a:t>mayo </a:t>
            </a:r>
            <a:r>
              <a:rPr lang="es-CO" sz="1500" dirty="0">
                <a:latin typeface="Arial" panose="020B0604020202020204" pitchFamily="34" charset="0"/>
                <a:cs typeface="Arial" panose="020B0604020202020204" pitchFamily="34" charset="0"/>
              </a:rPr>
              <a:t>de 2021.</a:t>
            </a:r>
          </a:p>
          <a:p>
            <a:pPr algn="just"/>
            <a:endParaRPr lang="es-CO" sz="1500" dirty="0">
              <a:latin typeface="Arial" panose="020B0604020202020204" pitchFamily="34" charset="0"/>
              <a:cs typeface="Arial" panose="020B0604020202020204" pitchFamily="34" charset="0"/>
            </a:endParaRPr>
          </a:p>
          <a:p>
            <a:pPr algn="just"/>
            <a:r>
              <a:rPr lang="es-CO" sz="1500" dirty="0" smtClean="0">
                <a:latin typeface="Arial" panose="020B0604020202020204" pitchFamily="34" charset="0"/>
                <a:cs typeface="Arial" panose="020B0604020202020204" pitchFamily="34" charset="0"/>
              </a:rPr>
              <a:t>Teniendo </a:t>
            </a:r>
            <a:r>
              <a:rPr lang="es-CO" sz="1500" dirty="0">
                <a:latin typeface="Arial" panose="020B0604020202020204" pitchFamily="34" charset="0"/>
                <a:cs typeface="Arial" panose="020B0604020202020204" pitchFamily="34" charset="0"/>
              </a:rPr>
              <a:t>en cuenta lo anterior se amplían términos para resolver peticiones (Decreto Legislativo 491 de 2020</a:t>
            </a:r>
            <a:r>
              <a:rPr lang="es-CO" sz="1500" dirty="0" smtClean="0">
                <a:latin typeface="Arial" panose="020B0604020202020204" pitchFamily="34" charset="0"/>
                <a:cs typeface="Arial" panose="020B0604020202020204" pitchFamily="34" charset="0"/>
              </a:rPr>
              <a:t>), </a:t>
            </a:r>
            <a:r>
              <a:rPr lang="es-CO" sz="1500" dirty="0">
                <a:latin typeface="Arial" panose="020B0604020202020204" pitchFamily="34" charset="0"/>
                <a:cs typeface="Arial" panose="020B0604020202020204" pitchFamily="34" charset="0"/>
              </a:rPr>
              <a:t>fijando los siguientes </a:t>
            </a:r>
            <a:r>
              <a:rPr lang="es-CO" sz="1500" dirty="0" smtClean="0">
                <a:latin typeface="Arial" panose="020B0604020202020204" pitchFamily="34" charset="0"/>
                <a:cs typeface="Arial" panose="020B0604020202020204" pitchFamily="34" charset="0"/>
              </a:rPr>
              <a:t>términos </a:t>
            </a:r>
            <a:endParaRPr lang="es-CO" sz="15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CO" sz="1500" dirty="0">
                <a:latin typeface="Arial" panose="020B0604020202020204" pitchFamily="34" charset="0"/>
                <a:cs typeface="Arial" panose="020B0604020202020204" pitchFamily="34" charset="0"/>
              </a:rPr>
              <a:t>Salvo norma especial toda petición deberá resolverse dentro de los treinta (30) días siguientes a su recepción.</a:t>
            </a:r>
          </a:p>
          <a:p>
            <a:pPr marL="171450" indent="-171450" algn="just">
              <a:buFont typeface="Arial" panose="020B0604020202020204" pitchFamily="34" charset="0"/>
              <a:buChar char="•"/>
            </a:pPr>
            <a:r>
              <a:rPr lang="es-CO" sz="1500" dirty="0">
                <a:latin typeface="Arial" panose="020B0604020202020204" pitchFamily="34" charset="0"/>
                <a:cs typeface="Arial" panose="020B0604020202020204" pitchFamily="34" charset="0"/>
              </a:rPr>
              <a:t>Estará sometida a término especial la resolución de las siguientes peticiones:</a:t>
            </a:r>
          </a:p>
          <a:p>
            <a:pPr marL="171450" indent="-171450" algn="just">
              <a:buFont typeface="Arial" panose="020B0604020202020204" pitchFamily="34" charset="0"/>
              <a:buChar char="•"/>
            </a:pPr>
            <a:r>
              <a:rPr lang="es-CO" sz="1500" dirty="0">
                <a:latin typeface="Arial" panose="020B0604020202020204" pitchFamily="34" charset="0"/>
                <a:cs typeface="Arial" panose="020B0604020202020204" pitchFamily="34" charset="0"/>
              </a:rPr>
              <a:t>Las peticiones de documentos y de información deberán resolverse dentro de los veinte (20) días siguientes a su recepción.</a:t>
            </a:r>
          </a:p>
          <a:p>
            <a:pPr marL="171450" indent="-171450" algn="just">
              <a:buFont typeface="Arial" panose="020B0604020202020204" pitchFamily="34" charset="0"/>
              <a:buChar char="•"/>
            </a:pPr>
            <a:r>
              <a:rPr lang="es-CO" sz="1500" dirty="0">
                <a:latin typeface="Arial" panose="020B0604020202020204" pitchFamily="34" charset="0"/>
                <a:cs typeface="Arial" panose="020B0604020202020204" pitchFamily="34" charset="0"/>
              </a:rPr>
              <a:t>Las peticiones mediante las cuales se eleva una consulta a las autoridades en relación con las materias a su cargo deberán resolverse dentro de los treinta y cinco (35) días siguientes a su recepción. </a:t>
            </a:r>
          </a:p>
          <a:p>
            <a:pPr algn="just"/>
            <a:endParaRPr lang="es-CO" sz="1500" dirty="0">
              <a:latin typeface="Arial" panose="020B0604020202020204" pitchFamily="34" charset="0"/>
              <a:cs typeface="Arial" panose="020B0604020202020204" pitchFamily="34" charset="0"/>
            </a:endParaRPr>
          </a:p>
          <a:p>
            <a:pPr algn="just"/>
            <a:r>
              <a:rPr lang="es-CO" sz="1500" dirty="0">
                <a:latin typeface="Arial" panose="020B0604020202020204" pitchFamily="34" charset="0"/>
                <a:cs typeface="Arial" panose="020B0604020202020204" pitchFamily="34" charset="0"/>
              </a:rPr>
              <a:t>Una vez el Gobierno Nacional determine que se da por superada la emergencia sanitaria, se deben atender nuevamente los plazos establecidos en la Ley 1755 de 2015</a:t>
            </a:r>
            <a:r>
              <a:rPr lang="es-CO" sz="1500" dirty="0" smtClean="0">
                <a:latin typeface="Arial" panose="020B0604020202020204" pitchFamily="34" charset="0"/>
                <a:cs typeface="Arial" panose="020B0604020202020204" pitchFamily="34" charset="0"/>
              </a:rPr>
              <a:t>.</a:t>
            </a:r>
            <a:endParaRPr lang="es-CO"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04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1A237C-6E97-467D-BA88-D3B1D050F4F5}"/>
              </a:ext>
            </a:extLst>
          </p:cNvPr>
          <p:cNvSpPr txBox="1">
            <a:spLocks/>
          </p:cNvSpPr>
          <p:nvPr/>
        </p:nvSpPr>
        <p:spPr>
          <a:xfrm>
            <a:off x="643467" y="203200"/>
            <a:ext cx="7543928" cy="7774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Arial Black" panose="020B0A04020102020204" pitchFamily="34" charset="0"/>
                <a:ea typeface="Segoe UI" panose="020B0502040204020203" pitchFamily="34" charset="0"/>
                <a:cs typeface="Arial" panose="020B0604020202020204" pitchFamily="34" charset="0"/>
              </a:rPr>
              <a:t>Respuesta a Peticiones, quejas, reclamos, denuncias-consolidado</a:t>
            </a:r>
          </a:p>
        </p:txBody>
      </p:sp>
      <p:graphicFrame>
        <p:nvGraphicFramePr>
          <p:cNvPr id="4" name="Tabla 3"/>
          <p:cNvGraphicFramePr>
            <a:graphicFrameLocks noGrp="1"/>
          </p:cNvGraphicFramePr>
          <p:nvPr>
            <p:extLst>
              <p:ext uri="{D42A27DB-BD31-4B8C-83A1-F6EECF244321}">
                <p14:modId xmlns:p14="http://schemas.microsoft.com/office/powerpoint/2010/main" val="2924124601"/>
              </p:ext>
            </p:extLst>
          </p:nvPr>
        </p:nvGraphicFramePr>
        <p:xfrm>
          <a:off x="496710" y="980661"/>
          <a:ext cx="7969956" cy="4978681"/>
        </p:xfrm>
        <a:graphic>
          <a:graphicData uri="http://schemas.openxmlformats.org/drawingml/2006/table">
            <a:tbl>
              <a:tblPr firstRow="1" bandRow="1">
                <a:tableStyleId>{073A0DAA-6AF3-43AB-8588-CEC1D06C72B9}</a:tableStyleId>
              </a:tblPr>
              <a:tblGrid>
                <a:gridCol w="1328326">
                  <a:extLst>
                    <a:ext uri="{9D8B030D-6E8A-4147-A177-3AD203B41FA5}">
                      <a16:colId xmlns:a16="http://schemas.microsoft.com/office/drawing/2014/main" xmlns="" val="199517107"/>
                    </a:ext>
                  </a:extLst>
                </a:gridCol>
                <a:gridCol w="1328326">
                  <a:extLst>
                    <a:ext uri="{9D8B030D-6E8A-4147-A177-3AD203B41FA5}">
                      <a16:colId xmlns:a16="http://schemas.microsoft.com/office/drawing/2014/main" xmlns="" val="123854331"/>
                    </a:ext>
                  </a:extLst>
                </a:gridCol>
                <a:gridCol w="1328326">
                  <a:extLst>
                    <a:ext uri="{9D8B030D-6E8A-4147-A177-3AD203B41FA5}">
                      <a16:colId xmlns:a16="http://schemas.microsoft.com/office/drawing/2014/main" xmlns="" val="1827668484"/>
                    </a:ext>
                  </a:extLst>
                </a:gridCol>
                <a:gridCol w="1328326">
                  <a:extLst>
                    <a:ext uri="{9D8B030D-6E8A-4147-A177-3AD203B41FA5}">
                      <a16:colId xmlns:a16="http://schemas.microsoft.com/office/drawing/2014/main" xmlns="" val="2758510370"/>
                    </a:ext>
                  </a:extLst>
                </a:gridCol>
                <a:gridCol w="1328326">
                  <a:extLst>
                    <a:ext uri="{9D8B030D-6E8A-4147-A177-3AD203B41FA5}">
                      <a16:colId xmlns:a16="http://schemas.microsoft.com/office/drawing/2014/main" xmlns="" val="125484762"/>
                    </a:ext>
                  </a:extLst>
                </a:gridCol>
                <a:gridCol w="1328326">
                  <a:extLst>
                    <a:ext uri="{9D8B030D-6E8A-4147-A177-3AD203B41FA5}">
                      <a16:colId xmlns:a16="http://schemas.microsoft.com/office/drawing/2014/main" xmlns="" val="20005"/>
                    </a:ext>
                  </a:extLst>
                </a:gridCol>
              </a:tblGrid>
              <a:tr h="1154254">
                <a:tc>
                  <a:txBody>
                    <a:bodyPr/>
                    <a:lstStyle/>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en tramite pendientes</a:t>
                      </a:r>
                      <a:r>
                        <a:rPr lang="es-CO" sz="1100" baseline="0" dirty="0">
                          <a:latin typeface="Arial" panose="020B0604020202020204" pitchFamily="34" charset="0"/>
                          <a:cs typeface="Arial" panose="020B0604020202020204" pitchFamily="34" charset="0"/>
                        </a:rPr>
                        <a:t>  por responder que  están dentro del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a:t>
                      </a:r>
                      <a:r>
                        <a:rPr lang="es-CO" sz="1100" baseline="0" dirty="0">
                          <a:latin typeface="Arial" panose="020B0604020202020204" pitchFamily="34" charset="0"/>
                          <a:cs typeface="Arial" panose="020B0604020202020204" pitchFamily="34" charset="0"/>
                        </a:rPr>
                        <a:t> vencidos sin dar respuesta</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301413323"/>
                  </a:ext>
                </a:extLst>
              </a:tr>
              <a:tr h="746671">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Derechos de petición de orden </a:t>
                      </a:r>
                      <a:r>
                        <a:rPr lang="es-CO" sz="1100" b="0" i="0" u="none" strike="noStrike" dirty="0" smtClean="0">
                          <a:solidFill>
                            <a:srgbClr val="000000"/>
                          </a:solidFill>
                          <a:effectLst/>
                          <a:latin typeface="Arial" panose="020B0604020202020204" pitchFamily="34" charset="0"/>
                          <a:cs typeface="Arial" panose="020B0604020202020204" pitchFamily="34" charset="0"/>
                        </a:rPr>
                        <a:t>general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1" dirty="0" smtClean="0">
                          <a:latin typeface="Arial" panose="020B0604020202020204" pitchFamily="34" charset="0"/>
                          <a:cs typeface="Arial" panose="020B0604020202020204" pitchFamily="34" charset="0"/>
                        </a:rPr>
                        <a:t>315</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251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29079236"/>
                  </a:ext>
                </a:extLst>
              </a:tr>
              <a:tr h="746671">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desde otra entidad </a:t>
                      </a:r>
                      <a:r>
                        <a:rPr lang="es-CO" sz="1100" b="0" i="0" u="none" strike="noStrike" dirty="0" smtClean="0">
                          <a:solidFill>
                            <a:srgbClr val="000000"/>
                          </a:solidFill>
                          <a:effectLst/>
                          <a:latin typeface="Arial" panose="020B0604020202020204" pitchFamily="34" charset="0"/>
                          <a:cs typeface="Arial" panose="020B0604020202020204" pitchFamily="34" charset="0"/>
                        </a:rPr>
                        <a:t>pública)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1" dirty="0" smtClean="0">
                          <a:latin typeface="Arial" panose="020B0604020202020204" pitchFamily="34" charset="0"/>
                          <a:cs typeface="Arial" panose="020B0604020202020204" pitchFamily="34" charset="0"/>
                        </a:rPr>
                        <a:t>45</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37</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8</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134283155"/>
                  </a:ext>
                </a:extLst>
              </a:tr>
              <a:tr h="1086655">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1" dirty="0" smtClean="0">
                          <a:latin typeface="Arial" panose="020B0604020202020204" pitchFamily="34" charset="0"/>
                          <a:cs typeface="Arial" panose="020B0604020202020204" pitchFamily="34" charset="0"/>
                        </a:rPr>
                        <a:t>44</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38</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4</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144883558"/>
                  </a:ext>
                </a:extLst>
              </a:tr>
              <a:tr h="1244430">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DP2 (Consulta relacionada con las materias a cargo de la entidad a ser tratada por diferentes </a:t>
                      </a:r>
                      <a:r>
                        <a:rPr lang="es-CO" sz="1100" b="0" i="0" u="none" strike="noStrike" dirty="0" smtClean="0">
                          <a:solidFill>
                            <a:srgbClr val="000000"/>
                          </a:solidFill>
                          <a:effectLst/>
                          <a:latin typeface="Arial" panose="020B0604020202020204" pitchFamily="34" charset="0"/>
                          <a:cs typeface="Arial" panose="020B0604020202020204" pitchFamily="34" charset="0"/>
                        </a:rPr>
                        <a:t>dependencia) </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1" dirty="0" smtClean="0">
                          <a:latin typeface="Arial" panose="020B0604020202020204" pitchFamily="34" charset="0"/>
                          <a:cs typeface="Arial" panose="020B0604020202020204" pitchFamily="34" charset="0"/>
                        </a:rPr>
                        <a:t>2</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2</a:t>
                      </a:r>
                      <a:endParaRPr lang="es-CO" sz="1100" b="0" dirty="0">
                        <a:latin typeface="Arial" panose="020B0604020202020204" pitchFamily="34" charset="0"/>
                        <a:cs typeface="Arial" panose="020B0604020202020204" pitchFamily="34" charset="0"/>
                      </a:endParaRPr>
                    </a:p>
                  </a:txBody>
                  <a:tcPr anchor="ctr"/>
                </a:tc>
                <a:tc>
                  <a:txBody>
                    <a:bodyPr/>
                    <a:lstStyle/>
                    <a:p>
                      <a:pPr algn="ctr"/>
                      <a:endParaRPr lang="es-CO" sz="1100" b="1" dirty="0">
                        <a:latin typeface="Arial" panose="020B0604020202020204" pitchFamily="34" charset="0"/>
                        <a:cs typeface="Arial" panose="020B0604020202020204" pitchFamily="34" charset="0"/>
                      </a:endParaRPr>
                    </a:p>
                  </a:txBody>
                  <a:tcPr anchor="ctr"/>
                </a:tc>
                <a:tc>
                  <a:txBody>
                    <a:bodyPr/>
                    <a:lstStyle/>
                    <a:p>
                      <a:pPr algn="ctr"/>
                      <a:endParaRPr lang="es-CO" sz="1100" b="1" dirty="0">
                        <a:latin typeface="Arial" panose="020B0604020202020204" pitchFamily="34" charset="0"/>
                        <a:cs typeface="Arial" panose="020B0604020202020204" pitchFamily="34" charset="0"/>
                      </a:endParaRPr>
                    </a:p>
                  </a:txBody>
                  <a:tcPr anchor="ctr"/>
                </a:tc>
                <a:tc>
                  <a:txBody>
                    <a:bodyPr/>
                    <a:lstStyle/>
                    <a:p>
                      <a:pPr algn="ctr"/>
                      <a:endParaRPr lang="es-CO" sz="11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057670267"/>
                  </a:ext>
                </a:extLst>
              </a:tr>
            </a:tbl>
          </a:graphicData>
        </a:graphic>
      </p:graphicFrame>
    </p:spTree>
    <p:extLst>
      <p:ext uri="{BB962C8B-B14F-4D97-AF65-F5344CB8AC3E}">
        <p14:creationId xmlns:p14="http://schemas.microsoft.com/office/powerpoint/2010/main" val="205889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CAA818-F543-4E92-8F3A-0E1B10F781CF}"/>
              </a:ext>
            </a:extLst>
          </p:cNvPr>
          <p:cNvSpPr txBox="1">
            <a:spLocks/>
          </p:cNvSpPr>
          <p:nvPr/>
        </p:nvSpPr>
        <p:spPr>
          <a:xfrm>
            <a:off x="437748" y="557561"/>
            <a:ext cx="8081959" cy="5264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Dirección</a:t>
            </a:r>
          </a:p>
        </p:txBody>
      </p:sp>
      <p:graphicFrame>
        <p:nvGraphicFramePr>
          <p:cNvPr id="4" name="Tabla 3">
            <a:extLst>
              <a:ext uri="{FF2B5EF4-FFF2-40B4-BE49-F238E27FC236}">
                <a16:creationId xmlns:a16="http://schemas.microsoft.com/office/drawing/2014/main" xmlns="" id="{A8CFA802-8E9B-4D38-A824-573DE4CB656B}"/>
              </a:ext>
            </a:extLst>
          </p:cNvPr>
          <p:cNvGraphicFramePr>
            <a:graphicFrameLocks noGrp="1"/>
          </p:cNvGraphicFramePr>
          <p:nvPr>
            <p:extLst>
              <p:ext uri="{D42A27DB-BD31-4B8C-83A1-F6EECF244321}">
                <p14:modId xmlns:p14="http://schemas.microsoft.com/office/powerpoint/2010/main" val="2837814291"/>
              </p:ext>
            </p:extLst>
          </p:nvPr>
        </p:nvGraphicFramePr>
        <p:xfrm>
          <a:off x="214978" y="1866115"/>
          <a:ext cx="3844065" cy="3044560"/>
        </p:xfrm>
        <a:graphic>
          <a:graphicData uri="http://schemas.openxmlformats.org/drawingml/2006/table">
            <a:tbl>
              <a:tblPr firstRow="1" bandRow="1">
                <a:tableStyleId>{7DF18680-E054-41AD-8BC1-D1AEF772440D}</a:tableStyleId>
              </a:tblPr>
              <a:tblGrid>
                <a:gridCol w="2200102">
                  <a:extLst>
                    <a:ext uri="{9D8B030D-6E8A-4147-A177-3AD203B41FA5}">
                      <a16:colId xmlns:a16="http://schemas.microsoft.com/office/drawing/2014/main" xmlns="" val="1026411768"/>
                    </a:ext>
                  </a:extLst>
                </a:gridCol>
                <a:gridCol w="1643963">
                  <a:extLst>
                    <a:ext uri="{9D8B030D-6E8A-4147-A177-3AD203B41FA5}">
                      <a16:colId xmlns:a16="http://schemas.microsoft.com/office/drawing/2014/main" xmlns="" val="3831399317"/>
                    </a:ext>
                  </a:extLst>
                </a:gridCol>
              </a:tblGrid>
              <a:tr h="303722">
                <a:tc>
                  <a:txBody>
                    <a:bodyPr/>
                    <a:lstStyle/>
                    <a:p>
                      <a:pPr algn="ctr"/>
                      <a:r>
                        <a:rPr lang="es-CO" sz="1100" dirty="0">
                          <a:latin typeface="Arial" panose="020B0604020202020204" pitchFamily="34" charset="0"/>
                          <a:cs typeface="Arial" panose="020B0604020202020204" pitchFamily="34" charset="0"/>
                        </a:rPr>
                        <a:t>Tipo de Requerimiento</a:t>
                      </a:r>
                    </a:p>
                  </a:txBody>
                  <a:tcPr/>
                </a:tc>
                <a:tc>
                  <a:txBody>
                    <a:bodyPr/>
                    <a:lstStyle/>
                    <a:p>
                      <a:pPr algn="ctr"/>
                      <a:r>
                        <a:rPr lang="es-CO" sz="1100" dirty="0">
                          <a:latin typeface="Arial" panose="020B0604020202020204" pitchFamily="34" charset="0"/>
                          <a:cs typeface="Arial" panose="020B0604020202020204" pitchFamily="34" charset="0"/>
                        </a:rPr>
                        <a:t># de oficios recibidos </a:t>
                      </a:r>
                    </a:p>
                  </a:txBody>
                  <a:tcPr/>
                </a:tc>
                <a:extLst>
                  <a:ext uri="{0D108BD9-81ED-4DB2-BD59-A6C34878D82A}">
                    <a16:rowId xmlns:a16="http://schemas.microsoft.com/office/drawing/2014/main" xmlns="" val="309589578"/>
                  </a:ext>
                </a:extLst>
              </a:tr>
              <a:tr h="500248">
                <a:tc>
                  <a:txBody>
                    <a:bodyPr/>
                    <a:lstStyle/>
                    <a:p>
                      <a:pPr algn="ctr"/>
                      <a:r>
                        <a:rPr lang="es-CO" sz="1100" dirty="0" err="1" smtClean="0">
                          <a:latin typeface="Arial" panose="020B0604020202020204" pitchFamily="34" charset="0"/>
                          <a:cs typeface="Arial" panose="020B0604020202020204" pitchFamily="34" charset="0"/>
                        </a:rPr>
                        <a:t>Dp</a:t>
                      </a:r>
                      <a:r>
                        <a:rPr lang="es-CO" sz="1100" dirty="0" smtClean="0">
                          <a:latin typeface="Arial" panose="020B0604020202020204" pitchFamily="34" charset="0"/>
                          <a:cs typeface="Arial" panose="020B0604020202020204" pitchFamily="34" charset="0"/>
                        </a:rPr>
                        <a:t> (Derechos de petición de orden general)</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9</a:t>
                      </a:r>
                    </a:p>
                  </a:txBody>
                  <a:tcPr anchor="ctr"/>
                </a:tc>
                <a:extLst>
                  <a:ext uri="{0D108BD9-81ED-4DB2-BD59-A6C34878D82A}">
                    <a16:rowId xmlns:a16="http://schemas.microsoft.com/office/drawing/2014/main" xmlns="" val="2468464517"/>
                  </a:ext>
                </a:extLst>
              </a:tr>
              <a:tr h="448118">
                <a:tc>
                  <a:txBody>
                    <a:bodyPr/>
                    <a:lstStyle/>
                    <a:p>
                      <a:pPr algn="ctr"/>
                      <a:r>
                        <a:rPr lang="es-CO" sz="1100" dirty="0" smtClean="0">
                          <a:latin typeface="Arial" panose="020B0604020202020204" pitchFamily="34" charset="0"/>
                          <a:cs typeface="Arial" panose="020B0604020202020204" pitchFamily="34" charset="0"/>
                        </a:rPr>
                        <a:t>DP1 (Solicitud desde otra entidad pública)</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448118">
                <a:tc>
                  <a:txBody>
                    <a:bodyPr/>
                    <a:lstStyle/>
                    <a:p>
                      <a:pPr algn="ctr"/>
                      <a:r>
                        <a:rPr lang="es-CO" sz="1100" dirty="0" smtClean="0">
                          <a:latin typeface="Arial" panose="020B0604020202020204" pitchFamily="34" charset="0"/>
                          <a:cs typeface="Arial" panose="020B0604020202020204" pitchFamily="34" charset="0"/>
                        </a:rPr>
                        <a:t>Informativo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29</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600193838"/>
                  </a:ext>
                </a:extLst>
              </a:tr>
              <a:tr h="448118">
                <a:tc>
                  <a:txBody>
                    <a:bodyPr/>
                    <a:lstStyle/>
                    <a:p>
                      <a:pPr algn="ctr"/>
                      <a:r>
                        <a:rPr lang="es-CO" sz="1100" smtClean="0">
                          <a:latin typeface="Arial" panose="020B0604020202020204" pitchFamily="34" charset="0"/>
                          <a:cs typeface="Arial" panose="020B0604020202020204" pitchFamily="34" charset="0"/>
                        </a:rPr>
                        <a:t>Trámite</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9</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348705429"/>
                  </a:ext>
                </a:extLst>
              </a:tr>
              <a:tr h="448118">
                <a:tc>
                  <a:txBody>
                    <a:bodyPr/>
                    <a:lstStyle/>
                    <a:p>
                      <a:pPr algn="ctr"/>
                      <a:r>
                        <a:rPr lang="es-CO" sz="1100" dirty="0" smtClean="0">
                          <a:latin typeface="Arial" panose="020B0604020202020204" pitchFamily="34" charset="0"/>
                          <a:cs typeface="Arial" panose="020B0604020202020204" pitchFamily="34" charset="0"/>
                        </a:rPr>
                        <a:t>Urgente</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448118">
                <a:tc>
                  <a:txBody>
                    <a:bodyPr/>
                    <a:lstStyle/>
                    <a:p>
                      <a:pPr algn="ctr"/>
                      <a:r>
                        <a:rPr lang="es-CO" sz="1100" b="1" dirty="0">
                          <a:latin typeface="Arial" panose="020B0604020202020204" pitchFamily="34" charset="0"/>
                          <a:cs typeface="Arial" panose="020B0604020202020204" pitchFamily="34" charset="0"/>
                        </a:rPr>
                        <a:t>Total</a:t>
                      </a:r>
                      <a:r>
                        <a:rPr lang="es-CO" sz="1100" b="1" baseline="0" dirty="0">
                          <a:latin typeface="Arial" panose="020B0604020202020204" pitchFamily="34" charset="0"/>
                          <a:cs typeface="Arial" panose="020B0604020202020204" pitchFamily="34" charset="0"/>
                        </a:rPr>
                        <a:t> de oficios recibidos </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b="1" dirty="0" smtClean="0">
                          <a:latin typeface="Arial" panose="020B0604020202020204" pitchFamily="34" charset="0"/>
                          <a:cs typeface="Arial" panose="020B0604020202020204" pitchFamily="34" charset="0"/>
                        </a:rPr>
                        <a:t>53</a:t>
                      </a:r>
                      <a:endParaRPr lang="es-CO" sz="11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302170651"/>
                  </a:ext>
                </a:extLst>
              </a:tr>
            </a:tbl>
          </a:graphicData>
        </a:graphic>
      </p:graphicFrame>
      <p:graphicFrame>
        <p:nvGraphicFramePr>
          <p:cNvPr id="11" name="Gráfico 10">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891107188"/>
              </p:ext>
            </p:extLst>
          </p:nvPr>
        </p:nvGraphicFramePr>
        <p:xfrm>
          <a:off x="4348977" y="1284718"/>
          <a:ext cx="4572000" cy="4123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9984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E7E856-D7E6-43E7-82F2-60AE392932C5}"/>
              </a:ext>
            </a:extLst>
          </p:cNvPr>
          <p:cNvSpPr txBox="1">
            <a:spLocks/>
          </p:cNvSpPr>
          <p:nvPr/>
        </p:nvSpPr>
        <p:spPr>
          <a:xfrm>
            <a:off x="548640" y="678147"/>
            <a:ext cx="8046720" cy="84182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400" b="1" dirty="0">
                <a:latin typeface="Arial Black" panose="020B0A04020102020204" pitchFamily="34" charset="0"/>
                <a:ea typeface="Segoe UI" panose="020B0502040204020203" pitchFamily="34" charset="0"/>
                <a:cs typeface="Arial" panose="020B0604020202020204" pitchFamily="34" charset="0"/>
              </a:rPr>
              <a:t>Tiempo de respuesta Derechos de Petición Dirección</a:t>
            </a:r>
            <a:r>
              <a:rPr lang="es-CO" sz="2400" b="1" dirty="0">
                <a:latin typeface="Calibri" panose="020F0502020204030204" pitchFamily="34" charset="0"/>
                <a:ea typeface="Segoe UI" panose="020B0502040204020203" pitchFamily="34" charset="0"/>
                <a:cs typeface="Arial" panose="020B0604020202020204" pitchFamily="34" charset="0"/>
              </a:rPr>
              <a:t> </a:t>
            </a:r>
          </a:p>
        </p:txBody>
      </p:sp>
      <p:graphicFrame>
        <p:nvGraphicFramePr>
          <p:cNvPr id="4" name="Tabla 3"/>
          <p:cNvGraphicFramePr>
            <a:graphicFrameLocks noGrp="1"/>
          </p:cNvGraphicFramePr>
          <p:nvPr>
            <p:extLst>
              <p:ext uri="{D42A27DB-BD31-4B8C-83A1-F6EECF244321}">
                <p14:modId xmlns:p14="http://schemas.microsoft.com/office/powerpoint/2010/main" val="2772166748"/>
              </p:ext>
            </p:extLst>
          </p:nvPr>
        </p:nvGraphicFramePr>
        <p:xfrm>
          <a:off x="959556" y="2063045"/>
          <a:ext cx="7044264" cy="2286000"/>
        </p:xfrm>
        <a:graphic>
          <a:graphicData uri="http://schemas.openxmlformats.org/drawingml/2006/table">
            <a:tbl>
              <a:tblPr firstRow="1" bandRow="1">
                <a:tableStyleId>{7DF18680-E054-41AD-8BC1-D1AEF772440D}</a:tableStyleId>
              </a:tblPr>
              <a:tblGrid>
                <a:gridCol w="1174044">
                  <a:extLst>
                    <a:ext uri="{9D8B030D-6E8A-4147-A177-3AD203B41FA5}">
                      <a16:colId xmlns:a16="http://schemas.microsoft.com/office/drawing/2014/main" xmlns="" val="2007034305"/>
                    </a:ext>
                  </a:extLst>
                </a:gridCol>
                <a:gridCol w="1174044">
                  <a:extLst>
                    <a:ext uri="{9D8B030D-6E8A-4147-A177-3AD203B41FA5}">
                      <a16:colId xmlns:a16="http://schemas.microsoft.com/office/drawing/2014/main" xmlns="" val="3822466999"/>
                    </a:ext>
                  </a:extLst>
                </a:gridCol>
                <a:gridCol w="1174044">
                  <a:extLst>
                    <a:ext uri="{9D8B030D-6E8A-4147-A177-3AD203B41FA5}">
                      <a16:colId xmlns:a16="http://schemas.microsoft.com/office/drawing/2014/main" xmlns="" val="3013583260"/>
                    </a:ext>
                  </a:extLst>
                </a:gridCol>
                <a:gridCol w="1174044">
                  <a:extLst>
                    <a:ext uri="{9D8B030D-6E8A-4147-A177-3AD203B41FA5}">
                      <a16:colId xmlns:a16="http://schemas.microsoft.com/office/drawing/2014/main" xmlns="" val="2628469958"/>
                    </a:ext>
                  </a:extLst>
                </a:gridCol>
                <a:gridCol w="1174044">
                  <a:extLst>
                    <a:ext uri="{9D8B030D-6E8A-4147-A177-3AD203B41FA5}">
                      <a16:colId xmlns:a16="http://schemas.microsoft.com/office/drawing/2014/main" xmlns="" val="1549929004"/>
                    </a:ext>
                  </a:extLst>
                </a:gridCol>
                <a:gridCol w="1174044">
                  <a:extLst>
                    <a:ext uri="{9D8B030D-6E8A-4147-A177-3AD203B41FA5}">
                      <a16:colId xmlns:a16="http://schemas.microsoft.com/office/drawing/2014/main" xmlns="" val="20005"/>
                    </a:ext>
                  </a:extLst>
                </a:gridCol>
              </a:tblGrid>
              <a:tr h="370840">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oficios recibidos</a:t>
                      </a:r>
                    </a:p>
                  </a:txBody>
                  <a:tcPr anchor="ctr"/>
                </a:tc>
                <a:tc>
                  <a:txBody>
                    <a:bodyPr/>
                    <a:lstStyle/>
                    <a:p>
                      <a:pPr algn="ctr"/>
                      <a:r>
                        <a:rPr lang="es-CO" sz="1100" dirty="0">
                          <a:latin typeface="Arial" panose="020B0604020202020204" pitchFamily="34" charset="0"/>
                          <a:cs typeface="Arial" panose="020B0604020202020204" pitchFamily="34" charset="0"/>
                        </a:rPr>
                        <a:t># oficios respondidos a tiempo</a:t>
                      </a:r>
                    </a:p>
                  </a:txBody>
                  <a:tcPr anchor="ctr"/>
                </a:tc>
                <a:tc>
                  <a:txBody>
                    <a:bodyPr/>
                    <a:lstStyle/>
                    <a:p>
                      <a:pPr algn="ctr"/>
                      <a:r>
                        <a:rPr lang="es-CO" sz="1100" dirty="0">
                          <a:latin typeface="Arial" panose="020B0604020202020204" pitchFamily="34" charset="0"/>
                          <a:cs typeface="Arial" panose="020B0604020202020204" pitchFamily="34" charset="0"/>
                        </a:rPr>
                        <a:t># de oficios</a:t>
                      </a:r>
                      <a:r>
                        <a:rPr lang="es-CO" sz="1100" baseline="0" dirty="0">
                          <a:latin typeface="Arial" panose="020B0604020202020204" pitchFamily="34" charset="0"/>
                          <a:cs typeface="Arial" panose="020B0604020202020204" pitchFamily="34" charset="0"/>
                        </a:rPr>
                        <a:t> respondidos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en trámite dentro del tiempo </a:t>
                      </a:r>
                    </a:p>
                  </a:txBody>
                  <a:tcPr anchor="ctr"/>
                </a:tc>
                <a:tc>
                  <a:txBody>
                    <a:bodyPr/>
                    <a:lstStyle/>
                    <a:p>
                      <a:pPr algn="ctr"/>
                      <a:r>
                        <a:rPr lang="es-CO" sz="1100" dirty="0">
                          <a:latin typeface="Arial" panose="020B0604020202020204" pitchFamily="34" charset="0"/>
                          <a:cs typeface="Arial" panose="020B0604020202020204" pitchFamily="34" charset="0"/>
                        </a:rPr>
                        <a:t># de oficios vencidos sin dar respuesta</a:t>
                      </a:r>
                    </a:p>
                  </a:txBody>
                  <a:tcPr anchor="ctr"/>
                </a:tc>
                <a:extLst>
                  <a:ext uri="{0D108BD9-81ED-4DB2-BD59-A6C34878D82A}">
                    <a16:rowId xmlns:a16="http://schemas.microsoft.com/office/drawing/2014/main" xmlns="" val="973774238"/>
                  </a:ext>
                </a:extLst>
              </a:tr>
              <a:tr h="370840">
                <a:tc>
                  <a:txBody>
                    <a:bodyPr/>
                    <a:lstStyle/>
                    <a:p>
                      <a:pPr algn="ctr"/>
                      <a:r>
                        <a:rPr lang="es-CO" sz="1100" dirty="0" err="1" smtClean="0">
                          <a:latin typeface="Arial" panose="020B0604020202020204" pitchFamily="34" charset="0"/>
                          <a:cs typeface="Arial" panose="020B0604020202020204" pitchFamily="34" charset="0"/>
                        </a:rPr>
                        <a:t>Dp</a:t>
                      </a:r>
                      <a:r>
                        <a:rPr lang="es-CO" sz="1100" dirty="0" smtClean="0">
                          <a:latin typeface="Arial" panose="020B0604020202020204" pitchFamily="34" charset="0"/>
                          <a:cs typeface="Arial" panose="020B0604020202020204" pitchFamily="34" charset="0"/>
                        </a:rPr>
                        <a:t> (Derechos de petición de orden general-30 días)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9</a:t>
                      </a:r>
                    </a:p>
                  </a:txBody>
                  <a:tcPr anchor="ctr"/>
                </a:tc>
                <a:tc>
                  <a:txBody>
                    <a:bodyPr/>
                    <a:lstStyle/>
                    <a:p>
                      <a:pPr algn="ctr"/>
                      <a:r>
                        <a:rPr lang="es-CO" sz="1100" dirty="0" smtClean="0">
                          <a:latin typeface="Arial" panose="020B0604020202020204" pitchFamily="34" charset="0"/>
                          <a:cs typeface="Arial" panose="020B0604020202020204" pitchFamily="34" charset="0"/>
                        </a:rPr>
                        <a:t>8</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471907171"/>
                  </a:ext>
                </a:extLst>
              </a:tr>
              <a:tr h="370840">
                <a:tc>
                  <a:txBody>
                    <a:bodyPr/>
                    <a:lstStyle/>
                    <a:p>
                      <a:pPr algn="ctr"/>
                      <a:r>
                        <a:rPr lang="es-CO" sz="1100" dirty="0" smtClean="0">
                          <a:latin typeface="Arial" panose="020B0604020202020204" pitchFamily="34" charset="0"/>
                          <a:cs typeface="Arial" panose="020B0604020202020204" pitchFamily="34" charset="0"/>
                        </a:rPr>
                        <a:t>DP1 (Solicitud desde otra entidad pública-10 Días)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3532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CAA818-F543-4E92-8F3A-0E1B10F781CF}"/>
              </a:ext>
            </a:extLst>
          </p:cNvPr>
          <p:cNvSpPr txBox="1">
            <a:spLocks/>
          </p:cNvSpPr>
          <p:nvPr/>
        </p:nvSpPr>
        <p:spPr>
          <a:xfrm>
            <a:off x="437748" y="712305"/>
            <a:ext cx="8081959" cy="371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Control Interno </a:t>
            </a:r>
          </a:p>
        </p:txBody>
      </p:sp>
      <p:graphicFrame>
        <p:nvGraphicFramePr>
          <p:cNvPr id="11" name="Gráfico 10">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192438820"/>
              </p:ext>
            </p:extLst>
          </p:nvPr>
        </p:nvGraphicFramePr>
        <p:xfrm>
          <a:off x="4381865" y="1083996"/>
          <a:ext cx="4550939" cy="4348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763275188"/>
              </p:ext>
            </p:extLst>
          </p:nvPr>
        </p:nvGraphicFramePr>
        <p:xfrm>
          <a:off x="301337" y="1923388"/>
          <a:ext cx="4080528" cy="2225040"/>
        </p:xfrm>
        <a:graphic>
          <a:graphicData uri="http://schemas.openxmlformats.org/drawingml/2006/table">
            <a:tbl>
              <a:tblPr firstRow="1" bandRow="1">
                <a:tableStyleId>{5C22544A-7EE6-4342-B048-85BDC9FD1C3A}</a:tableStyleId>
              </a:tblPr>
              <a:tblGrid>
                <a:gridCol w="2040264">
                  <a:extLst>
                    <a:ext uri="{9D8B030D-6E8A-4147-A177-3AD203B41FA5}">
                      <a16:colId xmlns:a16="http://schemas.microsoft.com/office/drawing/2014/main" xmlns="" val="20000"/>
                    </a:ext>
                  </a:extLst>
                </a:gridCol>
                <a:gridCol w="2040264">
                  <a:extLst>
                    <a:ext uri="{9D8B030D-6E8A-4147-A177-3AD203B41FA5}">
                      <a16:colId xmlns:a16="http://schemas.microsoft.com/office/drawing/2014/main" xmlns="" val="20001"/>
                    </a:ext>
                  </a:extLst>
                </a:gridCol>
              </a:tblGrid>
              <a:tr h="370840">
                <a:tc>
                  <a:txBody>
                    <a:bodyPr/>
                    <a:lstStyle/>
                    <a:p>
                      <a:pPr algn="ctr"/>
                      <a:r>
                        <a:rPr lang="es-CO" sz="1100" dirty="0">
                          <a:latin typeface="Arial" panose="020B0604020202020204" pitchFamily="34" charset="0"/>
                          <a:cs typeface="Arial" panose="020B0604020202020204" pitchFamily="34" charset="0"/>
                        </a:rPr>
                        <a:t>Tipo de Requerimiento</a:t>
                      </a:r>
                    </a:p>
                  </a:txBody>
                  <a:tcPr anchor="ctr">
                    <a:solidFill>
                      <a:schemeClr val="bg2">
                        <a:lumMod val="75000"/>
                      </a:schemeClr>
                    </a:solidFill>
                  </a:tcPr>
                </a:tc>
                <a:tc>
                  <a:txBody>
                    <a:bodyPr/>
                    <a:lstStyle/>
                    <a:p>
                      <a:pPr algn="ctr"/>
                      <a:r>
                        <a:rPr lang="es-CO" sz="1100" dirty="0">
                          <a:latin typeface="Arial" panose="020B0604020202020204" pitchFamily="34" charset="0"/>
                          <a:cs typeface="Arial" panose="020B0604020202020204" pitchFamily="34" charset="0"/>
                        </a:rPr>
                        <a:t># de oficios recibidos </a:t>
                      </a:r>
                    </a:p>
                  </a:txBody>
                  <a:tcPr anchor="ctr">
                    <a:solidFill>
                      <a:schemeClr val="bg2">
                        <a:lumMod val="75000"/>
                      </a:schemeClr>
                    </a:solidFill>
                  </a:tcPr>
                </a:tc>
                <a:extLst>
                  <a:ext uri="{0D108BD9-81ED-4DB2-BD59-A6C34878D82A}">
                    <a16:rowId xmlns:a16="http://schemas.microsoft.com/office/drawing/2014/main" xmlns="" val="10000"/>
                  </a:ext>
                </a:extLst>
              </a:tr>
              <a:tr h="370840">
                <a:tc>
                  <a:txBody>
                    <a:bodyPr/>
                    <a:lstStyle/>
                    <a:p>
                      <a:pPr algn="ctr"/>
                      <a:r>
                        <a:rPr lang="es-CO" sz="1100" dirty="0" smtClean="0">
                          <a:latin typeface="Arial" panose="020B0604020202020204" pitchFamily="34" charset="0"/>
                          <a:cs typeface="Arial" panose="020B0604020202020204" pitchFamily="34" charset="0"/>
                        </a:rPr>
                        <a:t>Informativo</a:t>
                      </a:r>
                      <a:endParaRPr lang="es-CO" sz="1100" dirty="0">
                        <a:latin typeface="Arial" panose="020B0604020202020204" pitchFamily="34" charset="0"/>
                        <a:cs typeface="Arial" panose="020B0604020202020204" pitchFamily="34" charset="0"/>
                      </a:endParaRPr>
                    </a:p>
                  </a:txBody>
                  <a:tcPr anchor="ctr">
                    <a:solidFill>
                      <a:schemeClr val="bg2">
                        <a:lumMod val="75000"/>
                      </a:schemeClr>
                    </a:solidFill>
                  </a:tcPr>
                </a:tc>
                <a:tc>
                  <a:txBody>
                    <a:bodyPr/>
                    <a:lstStyle/>
                    <a:p>
                      <a:pPr algn="ctr"/>
                      <a:r>
                        <a:rPr lang="es-CO" sz="1100" dirty="0">
                          <a:latin typeface="Arial" panose="020B0604020202020204" pitchFamily="34" charset="0"/>
                          <a:cs typeface="Arial" panose="020B0604020202020204" pitchFamily="34" charset="0"/>
                        </a:rPr>
                        <a:t>2</a:t>
                      </a:r>
                    </a:p>
                  </a:txBody>
                  <a:tcPr anchor="ctr">
                    <a:solidFill>
                      <a:schemeClr val="bg2">
                        <a:lumMod val="75000"/>
                      </a:schemeClr>
                    </a:solidFill>
                  </a:tcPr>
                </a:tc>
                <a:extLst>
                  <a:ext uri="{0D108BD9-81ED-4DB2-BD59-A6C34878D82A}">
                    <a16:rowId xmlns:a16="http://schemas.microsoft.com/office/drawing/2014/main" xmlns="" val="10001"/>
                  </a:ext>
                </a:extLst>
              </a:tr>
              <a:tr h="370840">
                <a:tc>
                  <a:txBody>
                    <a:bodyPr/>
                    <a:lstStyle/>
                    <a:p>
                      <a:pPr algn="ctr"/>
                      <a:r>
                        <a:rPr lang="es-CO" sz="1100" dirty="0" smtClean="0">
                          <a:latin typeface="Arial" panose="020B0604020202020204" pitchFamily="34" charset="0"/>
                          <a:cs typeface="Arial" panose="020B0604020202020204" pitchFamily="34" charset="0"/>
                        </a:rPr>
                        <a:t>SQRS (Queja)</a:t>
                      </a:r>
                      <a:r>
                        <a:rPr lang="es-CO" sz="1100" baseline="0" dirty="0" smtClean="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txBody>
                  <a:tcPr anchor="ctr">
                    <a:solidFill>
                      <a:schemeClr val="bg2">
                        <a:lumMod val="75000"/>
                      </a:schemeClr>
                    </a:solidFill>
                  </a:tcP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solidFill>
                      <a:schemeClr val="bg2">
                        <a:lumMod val="75000"/>
                      </a:schemeClr>
                    </a:solidFill>
                  </a:tcPr>
                </a:tc>
                <a:extLst>
                  <a:ext uri="{0D108BD9-81ED-4DB2-BD59-A6C34878D82A}">
                    <a16:rowId xmlns:a16="http://schemas.microsoft.com/office/drawing/2014/main" xmlns="" val="10005"/>
                  </a:ext>
                </a:extLst>
              </a:tr>
              <a:tr h="370840">
                <a:tc>
                  <a:txBody>
                    <a:bodyPr/>
                    <a:lstStyle/>
                    <a:p>
                      <a:pPr algn="ctr"/>
                      <a:r>
                        <a:rPr lang="es-CO" sz="1100" dirty="0" smtClean="0">
                          <a:latin typeface="Arial" panose="020B0604020202020204" pitchFamily="34" charset="0"/>
                          <a:cs typeface="Arial" panose="020B0604020202020204" pitchFamily="34" charset="0"/>
                        </a:rPr>
                        <a:t>Trámite</a:t>
                      </a:r>
                      <a:endParaRPr lang="es-CO" sz="1100" dirty="0">
                        <a:latin typeface="Arial" panose="020B0604020202020204" pitchFamily="34" charset="0"/>
                        <a:cs typeface="Arial" panose="020B0604020202020204" pitchFamily="34" charset="0"/>
                      </a:endParaRPr>
                    </a:p>
                  </a:txBody>
                  <a:tcPr anchor="ctr">
                    <a:solidFill>
                      <a:schemeClr val="bg2">
                        <a:lumMod val="75000"/>
                      </a:schemeClr>
                    </a:solidFill>
                  </a:tcPr>
                </a:tc>
                <a:tc>
                  <a:txBody>
                    <a:bodyPr/>
                    <a:lstStyle/>
                    <a:p>
                      <a:pPr algn="ctr"/>
                      <a:r>
                        <a:rPr lang="es-CO" sz="1100" dirty="0">
                          <a:latin typeface="Arial" panose="020B0604020202020204" pitchFamily="34" charset="0"/>
                          <a:cs typeface="Arial" panose="020B0604020202020204" pitchFamily="34" charset="0"/>
                        </a:rPr>
                        <a:t>2</a:t>
                      </a:r>
                    </a:p>
                  </a:txBody>
                  <a:tcPr anchor="ctr">
                    <a:solidFill>
                      <a:schemeClr val="bg2">
                        <a:lumMod val="75000"/>
                      </a:schemeClr>
                    </a:solidFill>
                  </a:tcPr>
                </a:tc>
                <a:extLst>
                  <a:ext uri="{0D108BD9-81ED-4DB2-BD59-A6C34878D82A}">
                    <a16:rowId xmlns:a16="http://schemas.microsoft.com/office/drawing/2014/main" xmlns="" val="10002"/>
                  </a:ext>
                </a:extLst>
              </a:tr>
              <a:tr h="370840">
                <a:tc>
                  <a:txBody>
                    <a:bodyPr/>
                    <a:lstStyle/>
                    <a:p>
                      <a:pPr algn="ctr"/>
                      <a:r>
                        <a:rPr lang="es-CO" sz="1100" dirty="0" smtClean="0">
                          <a:latin typeface="Arial" panose="020B0604020202020204" pitchFamily="34" charset="0"/>
                          <a:cs typeface="Arial" panose="020B0604020202020204" pitchFamily="34" charset="0"/>
                        </a:rPr>
                        <a:t>Urgente </a:t>
                      </a:r>
                      <a:endParaRPr lang="es-CO" sz="1100" dirty="0">
                        <a:latin typeface="Arial" panose="020B0604020202020204" pitchFamily="34" charset="0"/>
                        <a:cs typeface="Arial" panose="020B0604020202020204" pitchFamily="34" charset="0"/>
                      </a:endParaRPr>
                    </a:p>
                  </a:txBody>
                  <a:tcPr anchor="ctr">
                    <a:solidFill>
                      <a:schemeClr val="bg2">
                        <a:lumMod val="75000"/>
                      </a:schemeClr>
                    </a:solidFill>
                  </a:tcPr>
                </a:tc>
                <a:tc>
                  <a:txBody>
                    <a:bodyPr/>
                    <a:lstStyle/>
                    <a:p>
                      <a:pPr algn="ctr"/>
                      <a:r>
                        <a:rPr lang="es-CO" sz="1100" dirty="0">
                          <a:latin typeface="Arial" panose="020B0604020202020204" pitchFamily="34" charset="0"/>
                          <a:cs typeface="Arial" panose="020B0604020202020204" pitchFamily="34" charset="0"/>
                        </a:rPr>
                        <a:t>1</a:t>
                      </a:r>
                    </a:p>
                  </a:txBody>
                  <a:tcPr anchor="ctr">
                    <a:solidFill>
                      <a:schemeClr val="bg2">
                        <a:lumMod val="75000"/>
                      </a:schemeClr>
                    </a:solidFill>
                  </a:tcPr>
                </a:tc>
                <a:extLst>
                  <a:ext uri="{0D108BD9-81ED-4DB2-BD59-A6C34878D82A}">
                    <a16:rowId xmlns:a16="http://schemas.microsoft.com/office/drawing/2014/main" xmlns="" val="10003"/>
                  </a:ext>
                </a:extLst>
              </a:tr>
              <a:tr h="370840">
                <a:tc>
                  <a:txBody>
                    <a:bodyPr/>
                    <a:lstStyle/>
                    <a:p>
                      <a:pPr algn="ctr"/>
                      <a:r>
                        <a:rPr lang="es-CO" sz="1100" b="1" dirty="0">
                          <a:latin typeface="Arial" panose="020B0604020202020204" pitchFamily="34" charset="0"/>
                          <a:cs typeface="Arial" panose="020B0604020202020204" pitchFamily="34" charset="0"/>
                        </a:rPr>
                        <a:t>Total</a:t>
                      </a:r>
                      <a:r>
                        <a:rPr lang="es-CO" sz="1100" b="1" baseline="0" dirty="0">
                          <a:latin typeface="Arial" panose="020B0604020202020204" pitchFamily="34" charset="0"/>
                          <a:cs typeface="Arial" panose="020B0604020202020204" pitchFamily="34" charset="0"/>
                        </a:rPr>
                        <a:t> de oficios recibidos </a:t>
                      </a:r>
                      <a:endParaRPr lang="es-CO" sz="1100" b="1" dirty="0">
                        <a:latin typeface="Arial" panose="020B0604020202020204" pitchFamily="34" charset="0"/>
                        <a:cs typeface="Arial" panose="020B0604020202020204" pitchFamily="34" charset="0"/>
                      </a:endParaRPr>
                    </a:p>
                  </a:txBody>
                  <a:tcPr anchor="ctr">
                    <a:solidFill>
                      <a:schemeClr val="bg2">
                        <a:lumMod val="75000"/>
                      </a:schemeClr>
                    </a:solidFill>
                  </a:tcPr>
                </a:tc>
                <a:tc>
                  <a:txBody>
                    <a:bodyPr/>
                    <a:lstStyle/>
                    <a:p>
                      <a:pPr algn="ctr"/>
                      <a:r>
                        <a:rPr lang="es-CO" sz="1100" b="1" dirty="0" smtClean="0">
                          <a:latin typeface="Arial" panose="020B0604020202020204" pitchFamily="34" charset="0"/>
                          <a:cs typeface="Arial" panose="020B0604020202020204" pitchFamily="34" charset="0"/>
                        </a:rPr>
                        <a:t>6</a:t>
                      </a:r>
                      <a:endParaRPr lang="es-CO" sz="1100" b="1" dirty="0">
                        <a:latin typeface="Arial" panose="020B0604020202020204" pitchFamily="34" charset="0"/>
                        <a:cs typeface="Arial" panose="020B0604020202020204" pitchFamily="34" charset="0"/>
                      </a:endParaRPr>
                    </a:p>
                  </a:txBody>
                  <a:tcPr anchor="ctr">
                    <a:solidFill>
                      <a:schemeClr val="bg2">
                        <a:lumMod val="75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0727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CAA818-F543-4E92-8F3A-0E1B10F781CF}"/>
              </a:ext>
            </a:extLst>
          </p:cNvPr>
          <p:cNvSpPr txBox="1">
            <a:spLocks/>
          </p:cNvSpPr>
          <p:nvPr/>
        </p:nvSpPr>
        <p:spPr>
          <a:xfrm>
            <a:off x="427357" y="315676"/>
            <a:ext cx="8081959" cy="371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Secretaria General</a:t>
            </a:r>
          </a:p>
        </p:txBody>
      </p:sp>
      <p:graphicFrame>
        <p:nvGraphicFramePr>
          <p:cNvPr id="11" name="Gráfico 10">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1995133256"/>
              </p:ext>
            </p:extLst>
          </p:nvPr>
        </p:nvGraphicFramePr>
        <p:xfrm>
          <a:off x="286628" y="1178030"/>
          <a:ext cx="4550939" cy="4363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781388370"/>
              </p:ext>
            </p:extLst>
          </p:nvPr>
        </p:nvGraphicFramePr>
        <p:xfrm>
          <a:off x="4958990" y="464068"/>
          <a:ext cx="3910446" cy="5176520"/>
        </p:xfrm>
        <a:graphic>
          <a:graphicData uri="http://schemas.openxmlformats.org/drawingml/2006/table">
            <a:tbl>
              <a:tblPr firstRow="1" bandRow="1">
                <a:tableStyleId>{00A15C55-8517-42AA-B614-E9B94910E393}</a:tableStyleId>
              </a:tblPr>
              <a:tblGrid>
                <a:gridCol w="1955223">
                  <a:extLst>
                    <a:ext uri="{9D8B030D-6E8A-4147-A177-3AD203B41FA5}">
                      <a16:colId xmlns:a16="http://schemas.microsoft.com/office/drawing/2014/main" xmlns="" val="20000"/>
                    </a:ext>
                  </a:extLst>
                </a:gridCol>
                <a:gridCol w="1955223">
                  <a:extLst>
                    <a:ext uri="{9D8B030D-6E8A-4147-A177-3AD203B41FA5}">
                      <a16:colId xmlns:a16="http://schemas.microsoft.com/office/drawing/2014/main" xmlns="" val="20001"/>
                    </a:ext>
                  </a:extLst>
                </a:gridCol>
              </a:tblGrid>
              <a:tr h="370840">
                <a:tc>
                  <a:txBody>
                    <a:bodyPr/>
                    <a:lstStyle/>
                    <a:p>
                      <a:pPr algn="ctr"/>
                      <a:r>
                        <a:rPr lang="es-CO" sz="1100" dirty="0">
                          <a:latin typeface="Arial" panose="020B0604020202020204" pitchFamily="34" charset="0"/>
                          <a:cs typeface="Arial" panose="020B0604020202020204" pitchFamily="34" charset="0"/>
                        </a:rPr>
                        <a:t>Tipo de Requerimiento</a:t>
                      </a:r>
                    </a:p>
                  </a:txBody>
                  <a:tcPr/>
                </a:tc>
                <a:tc>
                  <a:txBody>
                    <a:bodyPr/>
                    <a:lstStyle/>
                    <a:p>
                      <a:pPr algn="ctr"/>
                      <a:r>
                        <a:rPr lang="es-CO" sz="1100" dirty="0">
                          <a:latin typeface="Arial" panose="020B0604020202020204" pitchFamily="34" charset="0"/>
                          <a:cs typeface="Arial" panose="020B0604020202020204" pitchFamily="34" charset="0"/>
                        </a:rPr>
                        <a:t># de oficios recibidos </a:t>
                      </a:r>
                    </a:p>
                  </a:txBody>
                  <a:tcPr/>
                </a:tc>
                <a:extLst>
                  <a:ext uri="{0D108BD9-81ED-4DB2-BD59-A6C34878D82A}">
                    <a16:rowId xmlns:a16="http://schemas.microsoft.com/office/drawing/2014/main" xmlns="" val="10000"/>
                  </a:ext>
                </a:extLst>
              </a:tr>
              <a:tr h="370840">
                <a:tc>
                  <a:txBody>
                    <a:bodyPr/>
                    <a:lstStyle/>
                    <a:p>
                      <a:pPr marL="0" algn="ctr" defTabSz="457200" rtl="0" eaLnBrk="1" latinLnBrk="0" hangingPunct="1"/>
                      <a:r>
                        <a:rPr lang="es-CO" sz="1100" kern="1200" dirty="0">
                          <a:solidFill>
                            <a:schemeClr val="dk1"/>
                          </a:solidFill>
                          <a:latin typeface="Arial" panose="020B0604020202020204" pitchFamily="34" charset="0"/>
                          <a:ea typeface="+mn-ea"/>
                          <a:cs typeface="Arial" panose="020B0604020202020204" pitchFamily="34" charset="0"/>
                        </a:rPr>
                        <a:t>Acción de tutela </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57</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kern="1200" dirty="0" smtClean="0">
                          <a:solidFill>
                            <a:schemeClr val="dk1"/>
                          </a:solidFill>
                          <a:latin typeface="Arial" panose="020B0604020202020204" pitchFamily="34" charset="0"/>
                          <a:ea typeface="+mn-ea"/>
                          <a:cs typeface="Arial" panose="020B0604020202020204" pitchFamily="34" charset="0"/>
                        </a:rPr>
                        <a:t>Acción popular</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1</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2"/>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kern="1200" dirty="0" err="1">
                          <a:solidFill>
                            <a:schemeClr val="dk1"/>
                          </a:solidFill>
                          <a:latin typeface="Arial" panose="020B0604020202020204" pitchFamily="34" charset="0"/>
                          <a:ea typeface="+mn-ea"/>
                          <a:cs typeface="Arial" panose="020B0604020202020204" pitchFamily="34" charset="0"/>
                        </a:rPr>
                        <a:t>Dp</a:t>
                      </a:r>
                      <a:r>
                        <a:rPr lang="es-CO" sz="1100" kern="1200" dirty="0">
                          <a:solidFill>
                            <a:schemeClr val="dk1"/>
                          </a:solidFill>
                          <a:latin typeface="Arial" panose="020B0604020202020204" pitchFamily="34" charset="0"/>
                          <a:ea typeface="+mn-ea"/>
                          <a:cs typeface="Arial" panose="020B0604020202020204" pitchFamily="34" charset="0"/>
                        </a:rPr>
                        <a:t> (Derechos de petición de orden General)</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37</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Arial" panose="020B0604020202020204" pitchFamily="34" charset="0"/>
                          <a:cs typeface="Arial" panose="020B0604020202020204" pitchFamily="34" charset="0"/>
                        </a:rPr>
                        <a:t>Dp1 </a:t>
                      </a:r>
                      <a:r>
                        <a:rPr lang="es-CO" sz="1100" dirty="0">
                          <a:latin typeface="Arial" panose="020B0604020202020204" pitchFamily="34" charset="0"/>
                          <a:cs typeface="Arial" panose="020B0604020202020204" pitchFamily="34" charset="0"/>
                        </a:rPr>
                        <a:t>(Solicitud desde otra entidad pública)</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3</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4"/>
                  </a:ext>
                </a:extLst>
              </a:tr>
              <a:tr h="370840">
                <a:tc>
                  <a:txBody>
                    <a:bodyPr/>
                    <a:lstStyle/>
                    <a:p>
                      <a:pPr algn="ctr"/>
                      <a:r>
                        <a:rPr lang="es-CO" sz="1100" dirty="0" smtClean="0">
                          <a:latin typeface="Arial" panose="020B0604020202020204" pitchFamily="34" charset="0"/>
                          <a:cs typeface="Arial" panose="020B0604020202020204" pitchFamily="34" charset="0"/>
                        </a:rPr>
                        <a:t>DP1 (Solicitud de copias o exámenes de documentos que reposan en la entidad)</a:t>
                      </a:r>
                      <a:endParaRPr lang="es-CO" sz="1100"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15</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11"/>
                  </a:ext>
                </a:extLst>
              </a:tr>
              <a:tr h="370840">
                <a:tc>
                  <a:txBody>
                    <a:bodyPr/>
                    <a:lstStyle/>
                    <a:p>
                      <a:pPr algn="ctr"/>
                      <a:r>
                        <a:rPr lang="es-CO" sz="1100" dirty="0">
                          <a:latin typeface="Arial" panose="020B0604020202020204" pitchFamily="34" charset="0"/>
                          <a:cs typeface="Arial" panose="020B0604020202020204" pitchFamily="34" charset="0"/>
                        </a:rPr>
                        <a:t>Informativo</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112</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5"/>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Arial" panose="020B0604020202020204" pitchFamily="34" charset="0"/>
                          <a:cs typeface="Arial" panose="020B0604020202020204" pitchFamily="34" charset="0"/>
                        </a:rPr>
                        <a:t>Otros</a:t>
                      </a:r>
                      <a:r>
                        <a:rPr lang="es-CO" sz="1100" baseline="0" dirty="0">
                          <a:latin typeface="Arial" panose="020B0604020202020204" pitchFamily="34" charset="0"/>
                          <a:cs typeface="Arial" panose="020B0604020202020204" pitchFamily="34" charset="0"/>
                        </a:rPr>
                        <a:t> (certificaciones de funciones, certificaciones con alcances y obligaciones contractuales)</a:t>
                      </a:r>
                      <a:endParaRPr lang="es-CO" sz="1100"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50</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6"/>
                  </a:ext>
                </a:extLst>
              </a:tr>
              <a:tr h="370840">
                <a:tc>
                  <a:txBody>
                    <a:bodyPr/>
                    <a:lstStyle/>
                    <a:p>
                      <a:pPr algn="ctr"/>
                      <a:r>
                        <a:rPr lang="es-CO" sz="1100" dirty="0">
                          <a:latin typeface="Arial" panose="020B0604020202020204" pitchFamily="34" charset="0"/>
                          <a:cs typeface="Arial" panose="020B0604020202020204" pitchFamily="34" charset="0"/>
                        </a:rPr>
                        <a:t>Proceso contractual </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24</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7"/>
                  </a:ext>
                </a:extLst>
              </a:tr>
              <a:tr h="370840">
                <a:tc>
                  <a:txBody>
                    <a:bodyPr/>
                    <a:lstStyle/>
                    <a:p>
                      <a:pPr algn="ctr"/>
                      <a:r>
                        <a:rPr lang="es-CO" sz="1100" dirty="0">
                          <a:latin typeface="Arial" panose="020B0604020202020204" pitchFamily="34" charset="0"/>
                          <a:cs typeface="Arial" panose="020B0604020202020204" pitchFamily="34" charset="0"/>
                        </a:rPr>
                        <a:t>Trámite</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71</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8"/>
                  </a:ext>
                </a:extLst>
              </a:tr>
              <a:tr h="370840">
                <a:tc>
                  <a:txBody>
                    <a:bodyPr/>
                    <a:lstStyle/>
                    <a:p>
                      <a:pPr algn="ctr"/>
                      <a:r>
                        <a:rPr lang="es-CO" sz="1100" dirty="0">
                          <a:latin typeface="Arial" panose="020B0604020202020204" pitchFamily="34" charset="0"/>
                          <a:cs typeface="Arial" panose="020B0604020202020204" pitchFamily="34" charset="0"/>
                        </a:rPr>
                        <a:t>Urgentes</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21</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Arial" panose="020B0604020202020204" pitchFamily="34" charset="0"/>
                          <a:ea typeface="+mn-ea"/>
                          <a:cs typeface="Arial" panose="020B0604020202020204" pitchFamily="34" charset="0"/>
                        </a:rPr>
                        <a:t>Total de oficios recibidos </a:t>
                      </a:r>
                      <a:endParaRPr lang="es-CO" b="1"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1" kern="1200" dirty="0" smtClean="0">
                          <a:solidFill>
                            <a:schemeClr val="dk1"/>
                          </a:solidFill>
                          <a:latin typeface="Arial" panose="020B0604020202020204" pitchFamily="34" charset="0"/>
                          <a:ea typeface="+mn-ea"/>
                          <a:cs typeface="Arial" panose="020B0604020202020204" pitchFamily="34" charset="0"/>
                        </a:rPr>
                        <a:t>391</a:t>
                      </a:r>
                      <a:endParaRPr lang="es-CO" sz="11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83180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E7E856-D7E6-43E7-82F2-60AE392932C5}"/>
              </a:ext>
            </a:extLst>
          </p:cNvPr>
          <p:cNvSpPr txBox="1">
            <a:spLocks/>
          </p:cNvSpPr>
          <p:nvPr/>
        </p:nvSpPr>
        <p:spPr>
          <a:xfrm>
            <a:off x="514994" y="410518"/>
            <a:ext cx="8046720" cy="84182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000" b="1" dirty="0">
                <a:latin typeface="Arial Black" panose="020B0A04020102020204" pitchFamily="34" charset="0"/>
                <a:ea typeface="Segoe UI" panose="020B0502040204020203" pitchFamily="34" charset="0"/>
                <a:cs typeface="Arial" panose="020B0604020202020204" pitchFamily="34" charset="0"/>
              </a:rPr>
              <a:t>Tiempo de respuesta Derechos de Petición Secretaria General </a:t>
            </a:r>
          </a:p>
        </p:txBody>
      </p:sp>
      <p:graphicFrame>
        <p:nvGraphicFramePr>
          <p:cNvPr id="3" name="Tabla 2">
            <a:extLst>
              <a:ext uri="{FF2B5EF4-FFF2-40B4-BE49-F238E27FC236}">
                <a16:creationId xmlns:a16="http://schemas.microsoft.com/office/drawing/2014/main" xmlns="" id="{B8665808-C079-4C2C-9717-328F2BF8EBEC}"/>
              </a:ext>
            </a:extLst>
          </p:cNvPr>
          <p:cNvGraphicFramePr>
            <a:graphicFrameLocks noGrp="1"/>
          </p:cNvGraphicFramePr>
          <p:nvPr>
            <p:extLst>
              <p:ext uri="{D42A27DB-BD31-4B8C-83A1-F6EECF244321}">
                <p14:modId xmlns:p14="http://schemas.microsoft.com/office/powerpoint/2010/main" val="933784481"/>
              </p:ext>
            </p:extLst>
          </p:nvPr>
        </p:nvGraphicFramePr>
        <p:xfrm>
          <a:off x="546217" y="1345687"/>
          <a:ext cx="8046720" cy="3995074"/>
        </p:xfrm>
        <a:graphic>
          <a:graphicData uri="http://schemas.openxmlformats.org/drawingml/2006/table">
            <a:tbl>
              <a:tblPr firstRow="1" bandRow="1">
                <a:tableStyleId>{00A15C55-8517-42AA-B614-E9B94910E393}</a:tableStyleId>
              </a:tblPr>
              <a:tblGrid>
                <a:gridCol w="1341120">
                  <a:extLst>
                    <a:ext uri="{9D8B030D-6E8A-4147-A177-3AD203B41FA5}">
                      <a16:colId xmlns:a16="http://schemas.microsoft.com/office/drawing/2014/main" xmlns="" val="4119328572"/>
                    </a:ext>
                  </a:extLst>
                </a:gridCol>
                <a:gridCol w="1341120">
                  <a:extLst>
                    <a:ext uri="{9D8B030D-6E8A-4147-A177-3AD203B41FA5}">
                      <a16:colId xmlns:a16="http://schemas.microsoft.com/office/drawing/2014/main" xmlns="" val="37396432"/>
                    </a:ext>
                  </a:extLst>
                </a:gridCol>
                <a:gridCol w="1341120">
                  <a:extLst>
                    <a:ext uri="{9D8B030D-6E8A-4147-A177-3AD203B41FA5}">
                      <a16:colId xmlns:a16="http://schemas.microsoft.com/office/drawing/2014/main" xmlns="" val="2820623222"/>
                    </a:ext>
                  </a:extLst>
                </a:gridCol>
                <a:gridCol w="1341120">
                  <a:extLst>
                    <a:ext uri="{9D8B030D-6E8A-4147-A177-3AD203B41FA5}">
                      <a16:colId xmlns:a16="http://schemas.microsoft.com/office/drawing/2014/main" xmlns="" val="3420283709"/>
                    </a:ext>
                  </a:extLst>
                </a:gridCol>
                <a:gridCol w="1341120">
                  <a:extLst>
                    <a:ext uri="{9D8B030D-6E8A-4147-A177-3AD203B41FA5}">
                      <a16:colId xmlns:a16="http://schemas.microsoft.com/office/drawing/2014/main" xmlns="" val="20004"/>
                    </a:ext>
                  </a:extLst>
                </a:gridCol>
                <a:gridCol w="1341120">
                  <a:extLst>
                    <a:ext uri="{9D8B030D-6E8A-4147-A177-3AD203B41FA5}">
                      <a16:colId xmlns:a16="http://schemas.microsoft.com/office/drawing/2014/main" xmlns="" val="3542657165"/>
                    </a:ext>
                  </a:extLst>
                </a:gridCol>
              </a:tblGrid>
              <a:tr h="1137180">
                <a:tc>
                  <a:txBody>
                    <a:bodyPr/>
                    <a:lstStyle/>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p>
                      <a:pPr algn="ctr"/>
                      <a:r>
                        <a:rPr lang="es-CO" sz="1100" dirty="0">
                          <a:latin typeface="Arial" panose="020B0604020202020204" pitchFamily="34" charset="0"/>
                          <a:cs typeface="Arial" panose="020B0604020202020204" pitchFamily="34" charset="0"/>
                        </a:rPr>
                        <a:t># de oficios pendientes  por responder que aun están dentro del tiempo</a:t>
                      </a:r>
                    </a:p>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vencidos sin dar respuesta</a:t>
                      </a:r>
                      <a:r>
                        <a:rPr lang="es-CO" sz="1100" baseline="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7098526"/>
                  </a:ext>
                </a:extLst>
              </a:tr>
              <a:tr h="8164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kern="1200" dirty="0" err="1">
                          <a:solidFill>
                            <a:schemeClr val="dk1"/>
                          </a:solidFill>
                          <a:latin typeface="Arial" panose="020B0604020202020204" pitchFamily="34" charset="0"/>
                          <a:ea typeface="+mn-ea"/>
                          <a:cs typeface="Arial" panose="020B0604020202020204" pitchFamily="34" charset="0"/>
                        </a:rPr>
                        <a:t>Dp</a:t>
                      </a:r>
                      <a:r>
                        <a:rPr lang="es-CO" sz="1100" kern="1200" dirty="0">
                          <a:solidFill>
                            <a:schemeClr val="dk1"/>
                          </a:solidFill>
                          <a:latin typeface="Arial" panose="020B0604020202020204" pitchFamily="34" charset="0"/>
                          <a:ea typeface="+mn-ea"/>
                          <a:cs typeface="Arial" panose="020B0604020202020204" pitchFamily="34" charset="0"/>
                        </a:rPr>
                        <a:t> (Derechos de petición de orden General)</a:t>
                      </a:r>
                    </a:p>
                  </a:txBody>
                  <a:tcPr anchor="ctr"/>
                </a:tc>
                <a:tc>
                  <a:txBody>
                    <a:bodyPr/>
                    <a:lstStyle/>
                    <a:p>
                      <a:pPr marL="0" algn="ctr" defTabSz="457200" rtl="0" eaLnBrk="1" latinLnBrk="0" hangingPunct="1"/>
                      <a:r>
                        <a:rPr lang="es-CO" sz="1100" b="0" kern="1200" dirty="0" smtClean="0">
                          <a:solidFill>
                            <a:schemeClr val="dk1"/>
                          </a:solidFill>
                          <a:latin typeface="Arial" panose="020B0604020202020204" pitchFamily="34" charset="0"/>
                          <a:ea typeface="+mn-ea"/>
                          <a:cs typeface="Arial" panose="020B0604020202020204" pitchFamily="34" charset="0"/>
                        </a:rPr>
                        <a:t>37</a:t>
                      </a:r>
                      <a:endParaRPr lang="es-CO" sz="1100" b="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25</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11</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8164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Arial" panose="020B0604020202020204" pitchFamily="34" charset="0"/>
                          <a:cs typeface="Arial" panose="020B0604020202020204" pitchFamily="34" charset="0"/>
                        </a:rPr>
                        <a:t>Dp1 </a:t>
                      </a:r>
                      <a:r>
                        <a:rPr lang="es-CO" sz="1100" dirty="0">
                          <a:latin typeface="Arial" panose="020B0604020202020204" pitchFamily="34" charset="0"/>
                          <a:cs typeface="Arial" panose="020B0604020202020204" pitchFamily="34" charset="0"/>
                        </a:rPr>
                        <a:t>(Solicitud desde otra entidad pública)</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s-CO" sz="1100" b="0" kern="1200" dirty="0" smtClean="0">
                          <a:solidFill>
                            <a:schemeClr val="dk1"/>
                          </a:solidFill>
                          <a:latin typeface="Arial" panose="020B0604020202020204" pitchFamily="34" charset="0"/>
                          <a:ea typeface="+mn-ea"/>
                          <a:cs typeface="Arial" panose="020B0604020202020204" pitchFamily="34" charset="0"/>
                        </a:rPr>
                        <a:t>3</a:t>
                      </a:r>
                      <a:endParaRPr lang="es-CO" sz="1100" b="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590528801"/>
                  </a:ext>
                </a:extLst>
              </a:tr>
              <a:tr h="816437">
                <a:tc>
                  <a:txBody>
                    <a:bodyPr/>
                    <a:lstStyle/>
                    <a:p>
                      <a:pPr algn="ctr"/>
                      <a:r>
                        <a:rPr lang="es-CO" sz="1100" dirty="0" smtClean="0">
                          <a:latin typeface="Arial" panose="020B0604020202020204" pitchFamily="34" charset="0"/>
                          <a:cs typeface="Arial" panose="020B0604020202020204" pitchFamily="34" charset="0"/>
                        </a:rPr>
                        <a:t>DP1 (Solicitud de copias o exámenes de documentos que reposan en la entidad)</a:t>
                      </a:r>
                      <a:endParaRPr lang="es-CO" sz="1100"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0" kern="1200" dirty="0" smtClean="0">
                          <a:solidFill>
                            <a:schemeClr val="dk1"/>
                          </a:solidFill>
                          <a:latin typeface="Arial" panose="020B0604020202020204" pitchFamily="34" charset="0"/>
                          <a:ea typeface="+mn-ea"/>
                          <a:cs typeface="Arial" panose="020B0604020202020204" pitchFamily="34" charset="0"/>
                        </a:rPr>
                        <a:t>15</a:t>
                      </a:r>
                      <a:endParaRPr lang="es-CO" sz="1100" b="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12</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119592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6D70CF-7F4F-49B6-8763-FBB73FCE1C47}"/>
              </a:ext>
            </a:extLst>
          </p:cNvPr>
          <p:cNvSpPr txBox="1">
            <a:spLocks/>
          </p:cNvSpPr>
          <p:nvPr/>
        </p:nvSpPr>
        <p:spPr>
          <a:xfrm>
            <a:off x="506437" y="450166"/>
            <a:ext cx="8061730" cy="517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Subdirección Administrativa y Financiera</a:t>
            </a:r>
          </a:p>
        </p:txBody>
      </p:sp>
      <p:graphicFrame>
        <p:nvGraphicFramePr>
          <p:cNvPr id="3" name="Gráfico 2">
            <a:extLst>
              <a:ext uri="{FF2B5EF4-FFF2-40B4-BE49-F238E27FC236}">
                <a16:creationId xmlns:a16="http://schemas.microsoft.com/office/drawing/2014/main" xmlns="" id="{89522906-6AEE-4F4D-96D3-3C008F92392C}"/>
              </a:ext>
            </a:extLst>
          </p:cNvPr>
          <p:cNvGraphicFramePr/>
          <p:nvPr>
            <p:extLst>
              <p:ext uri="{D42A27DB-BD31-4B8C-83A1-F6EECF244321}">
                <p14:modId xmlns:p14="http://schemas.microsoft.com/office/powerpoint/2010/main" val="3134252571"/>
              </p:ext>
            </p:extLst>
          </p:nvPr>
        </p:nvGraphicFramePr>
        <p:xfrm>
          <a:off x="506437" y="1118385"/>
          <a:ext cx="3742005" cy="4107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3C5DD48A-53AF-4DA9-AC83-8320C577BE0C}"/>
              </a:ext>
            </a:extLst>
          </p:cNvPr>
          <p:cNvGraphicFramePr>
            <a:graphicFrameLocks noGrp="1"/>
          </p:cNvGraphicFramePr>
          <p:nvPr>
            <p:extLst>
              <p:ext uri="{D42A27DB-BD31-4B8C-83A1-F6EECF244321}">
                <p14:modId xmlns:p14="http://schemas.microsoft.com/office/powerpoint/2010/main" val="3694346336"/>
              </p:ext>
            </p:extLst>
          </p:nvPr>
        </p:nvGraphicFramePr>
        <p:xfrm>
          <a:off x="4855412" y="1226482"/>
          <a:ext cx="4092570" cy="4311510"/>
        </p:xfrm>
        <a:graphic>
          <a:graphicData uri="http://schemas.openxmlformats.org/drawingml/2006/table">
            <a:tbl>
              <a:tblPr firstRow="1" bandRow="1">
                <a:tableStyleId>{21E4AEA4-8DFA-4A89-87EB-49C32662AFE0}</a:tableStyleId>
              </a:tblPr>
              <a:tblGrid>
                <a:gridCol w="2046285">
                  <a:extLst>
                    <a:ext uri="{9D8B030D-6E8A-4147-A177-3AD203B41FA5}">
                      <a16:colId xmlns:a16="http://schemas.microsoft.com/office/drawing/2014/main" xmlns="" val="399949798"/>
                    </a:ext>
                  </a:extLst>
                </a:gridCol>
                <a:gridCol w="2046285">
                  <a:extLst>
                    <a:ext uri="{9D8B030D-6E8A-4147-A177-3AD203B41FA5}">
                      <a16:colId xmlns:a16="http://schemas.microsoft.com/office/drawing/2014/main" xmlns="" val="2446958977"/>
                    </a:ext>
                  </a:extLst>
                </a:gridCol>
              </a:tblGrid>
              <a:tr h="445348">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de oficios recibidos</a:t>
                      </a:r>
                    </a:p>
                  </a:txBody>
                  <a:tcPr anchor="ctr"/>
                </a:tc>
                <a:extLst>
                  <a:ext uri="{0D108BD9-81ED-4DB2-BD59-A6C34878D82A}">
                    <a16:rowId xmlns:a16="http://schemas.microsoft.com/office/drawing/2014/main" xmlns="" val="2111167849"/>
                  </a:ext>
                </a:extLst>
              </a:tr>
              <a:tr h="445348">
                <a:tc>
                  <a:txBody>
                    <a:bodyPr/>
                    <a:lstStyle/>
                    <a:p>
                      <a:pPr algn="ctr"/>
                      <a:r>
                        <a:rPr lang="es-CO" sz="1100" dirty="0">
                          <a:latin typeface="Arial" panose="020B060402020202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Arial" panose="020B0604020202020204" pitchFamily="34" charset="0"/>
                          <a:cs typeface="Arial" panose="020B0604020202020204" pitchFamily="34" charset="0"/>
                        </a:rPr>
                        <a:t>61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148651402"/>
                  </a:ext>
                </a:extLst>
              </a:tr>
              <a:tr h="6234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Arial" panose="020B0604020202020204" pitchFamily="34" charset="0"/>
                          <a:cs typeface="Arial" panose="020B0604020202020204" pitchFamily="34" charset="0"/>
                        </a:rPr>
                        <a:t>Derechos de petición (solicitud desde otra entidad pública)</a:t>
                      </a:r>
                    </a:p>
                  </a:txBody>
                  <a:tcPr anchor="ctr"/>
                </a:tc>
                <a:tc>
                  <a:txBody>
                    <a:bodyPr/>
                    <a:lstStyle/>
                    <a:p>
                      <a:pPr algn="ctr"/>
                      <a:r>
                        <a:rPr lang="es-CO" sz="1100" dirty="0">
                          <a:latin typeface="Arial" panose="020B0604020202020204" pitchFamily="34" charset="0"/>
                          <a:cs typeface="Arial" panose="020B0604020202020204" pitchFamily="34" charset="0"/>
                        </a:rPr>
                        <a:t>6</a:t>
                      </a:r>
                    </a:p>
                  </a:txBody>
                  <a:tcPr anchor="ctr"/>
                </a:tc>
                <a:extLst>
                  <a:ext uri="{0D108BD9-81ED-4DB2-BD59-A6C34878D82A}">
                    <a16:rowId xmlns:a16="http://schemas.microsoft.com/office/drawing/2014/main" xmlns="" val="2802563030"/>
                  </a:ext>
                </a:extLst>
              </a:tr>
              <a:tr h="421575">
                <a:tc>
                  <a:txBody>
                    <a:bodyPr/>
                    <a:lstStyle/>
                    <a:p>
                      <a:pPr algn="ctr"/>
                      <a:r>
                        <a:rPr lang="es-CO" sz="1100" dirty="0" smtClean="0">
                          <a:latin typeface="Arial" panose="020B0604020202020204" pitchFamily="34" charset="0"/>
                          <a:cs typeface="Arial" panose="020B0604020202020204" pitchFamily="34" charset="0"/>
                        </a:rPr>
                        <a:t>DP1 (Solicitud de copias o exámenes de documentos que reposan en la entidad)</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421575">
                <a:tc>
                  <a:txBody>
                    <a:bodyPr/>
                    <a:lstStyle/>
                    <a:p>
                      <a:pPr algn="ctr"/>
                      <a:r>
                        <a:rPr lang="es-CO" sz="1100" dirty="0">
                          <a:latin typeface="Arial" panose="020B0604020202020204" pitchFamily="34" charset="0"/>
                          <a:cs typeface="Arial" panose="020B0604020202020204" pitchFamily="34" charset="0"/>
                        </a:rPr>
                        <a:t>Informativo</a:t>
                      </a:r>
                    </a:p>
                  </a:txBody>
                  <a:tcPr anchor="ctr"/>
                </a:tc>
                <a:tc>
                  <a:txBody>
                    <a:bodyPr/>
                    <a:lstStyle/>
                    <a:p>
                      <a:pPr algn="ctr"/>
                      <a:r>
                        <a:rPr lang="es-CO" sz="1100" dirty="0" smtClean="0">
                          <a:latin typeface="Arial" panose="020B0604020202020204" pitchFamily="34" charset="0"/>
                          <a:cs typeface="Arial" panose="020B0604020202020204" pitchFamily="34" charset="0"/>
                        </a:rPr>
                        <a:t>286</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212663290"/>
                  </a:ext>
                </a:extLst>
              </a:tr>
              <a:tr h="445348">
                <a:tc>
                  <a:txBody>
                    <a:bodyPr/>
                    <a:lstStyle/>
                    <a:p>
                      <a:pPr algn="ctr"/>
                      <a:r>
                        <a:rPr lang="es-CO" sz="1100" dirty="0" smtClean="0">
                          <a:latin typeface="Arial" panose="020B0604020202020204" pitchFamily="34" charset="0"/>
                          <a:cs typeface="Arial" panose="020B0604020202020204" pitchFamily="34" charset="0"/>
                        </a:rPr>
                        <a:t>SQRS (Queja)</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445348">
                <a:tc>
                  <a:txBody>
                    <a:bodyPr/>
                    <a:lstStyle/>
                    <a:p>
                      <a:pPr algn="ctr"/>
                      <a:r>
                        <a:rPr lang="es-CO" sz="1100" dirty="0">
                          <a:latin typeface="Arial" panose="020B0604020202020204" pitchFamily="34" charset="0"/>
                          <a:cs typeface="Arial" panose="020B0604020202020204" pitchFamily="34" charset="0"/>
                        </a:rPr>
                        <a:t>Trámite</a:t>
                      </a:r>
                    </a:p>
                  </a:txBody>
                  <a:tcPr anchor="ctr"/>
                </a:tc>
                <a:tc>
                  <a:txBody>
                    <a:bodyPr/>
                    <a:lstStyle/>
                    <a:p>
                      <a:pPr algn="ctr"/>
                      <a:r>
                        <a:rPr lang="es-CO" sz="1100" dirty="0" smtClean="0">
                          <a:latin typeface="Arial" panose="020B0604020202020204" pitchFamily="34" charset="0"/>
                          <a:cs typeface="Arial" panose="020B0604020202020204" pitchFamily="34" charset="0"/>
                        </a:rPr>
                        <a:t>92</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268275709"/>
                  </a:ext>
                </a:extLst>
              </a:tr>
              <a:tr h="445348">
                <a:tc>
                  <a:txBody>
                    <a:bodyPr/>
                    <a:lstStyle/>
                    <a:p>
                      <a:pPr algn="ctr"/>
                      <a:r>
                        <a:rPr lang="es-CO" sz="1100" dirty="0">
                          <a:latin typeface="Arial" panose="020B0604020202020204" pitchFamily="34" charset="0"/>
                          <a:cs typeface="Arial" panose="020B0604020202020204" pitchFamily="34" charset="0"/>
                        </a:rPr>
                        <a:t>Urgente</a:t>
                      </a:r>
                    </a:p>
                  </a:txBody>
                  <a:tcPr anchor="ctr"/>
                </a:tc>
                <a:tc>
                  <a:txBody>
                    <a:bodyPr/>
                    <a:lstStyle/>
                    <a:p>
                      <a:pPr algn="ctr"/>
                      <a:r>
                        <a:rPr lang="es-CO" sz="1100" dirty="0">
                          <a:latin typeface="Arial" panose="020B0604020202020204" pitchFamily="34" charset="0"/>
                          <a:cs typeface="Arial" panose="020B0604020202020204" pitchFamily="34" charset="0"/>
                        </a:rPr>
                        <a:t>5</a:t>
                      </a:r>
                    </a:p>
                  </a:txBody>
                  <a:tcPr anchor="ctr"/>
                </a:tc>
                <a:extLst>
                  <a:ext uri="{0D108BD9-81ED-4DB2-BD59-A6C34878D82A}">
                    <a16:rowId xmlns:a16="http://schemas.microsoft.com/office/drawing/2014/main" xmlns="" val="502335107"/>
                  </a:ext>
                </a:extLst>
              </a:tr>
              <a:tr h="44534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Arial" panose="020B0604020202020204" pitchFamily="34" charset="0"/>
                          <a:ea typeface="+mn-ea"/>
                          <a:cs typeface="Arial" panose="020B0604020202020204" pitchFamily="34" charset="0"/>
                        </a:rPr>
                        <a:t>Total de oficios recibidos </a:t>
                      </a:r>
                      <a:endParaRPr lang="es-CO" b="1"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1" kern="1200" dirty="0" smtClean="0">
                          <a:solidFill>
                            <a:schemeClr val="dk1"/>
                          </a:solidFill>
                          <a:latin typeface="Arial" panose="020B0604020202020204" pitchFamily="34" charset="0"/>
                          <a:ea typeface="+mn-ea"/>
                          <a:cs typeface="Arial" panose="020B0604020202020204" pitchFamily="34" charset="0"/>
                        </a:rPr>
                        <a:t>457</a:t>
                      </a:r>
                      <a:endParaRPr lang="es-CO" sz="11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graphicFrame>
        <p:nvGraphicFramePr>
          <p:cNvPr id="5" name="Gráfico 4">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3147941449"/>
              </p:ext>
            </p:extLst>
          </p:nvPr>
        </p:nvGraphicFramePr>
        <p:xfrm>
          <a:off x="210474" y="967723"/>
          <a:ext cx="4470758" cy="44635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589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B7192F-F442-46CD-9AF1-EDFA25BB8C18}"/>
              </a:ext>
            </a:extLst>
          </p:cNvPr>
          <p:cNvSpPr txBox="1">
            <a:spLocks/>
          </p:cNvSpPr>
          <p:nvPr/>
        </p:nvSpPr>
        <p:spPr>
          <a:xfrm>
            <a:off x="501019" y="388313"/>
            <a:ext cx="7458891" cy="1096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400" b="1" dirty="0">
                <a:latin typeface="Arial Black" panose="020B0A04020102020204" pitchFamily="34" charset="0"/>
                <a:ea typeface="Segoe UI" panose="020B0502040204020203" pitchFamily="34" charset="0"/>
                <a:cs typeface="Arial" panose="020B0604020202020204" pitchFamily="34" charset="0"/>
              </a:rPr>
              <a:t>Tiempo de respuesta Derechos de Petición Subdirección Administrativa y Financiera</a:t>
            </a:r>
          </a:p>
        </p:txBody>
      </p:sp>
      <p:graphicFrame>
        <p:nvGraphicFramePr>
          <p:cNvPr id="3" name="Tabla 2">
            <a:extLst>
              <a:ext uri="{FF2B5EF4-FFF2-40B4-BE49-F238E27FC236}">
                <a16:creationId xmlns:a16="http://schemas.microsoft.com/office/drawing/2014/main" xmlns="" id="{668097FB-305F-4262-B74F-667CEA7C7654}"/>
              </a:ext>
            </a:extLst>
          </p:cNvPr>
          <p:cNvGraphicFramePr>
            <a:graphicFrameLocks noGrp="1"/>
          </p:cNvGraphicFramePr>
          <p:nvPr>
            <p:extLst>
              <p:ext uri="{D42A27DB-BD31-4B8C-83A1-F6EECF244321}">
                <p14:modId xmlns:p14="http://schemas.microsoft.com/office/powerpoint/2010/main" val="2812599649"/>
              </p:ext>
            </p:extLst>
          </p:nvPr>
        </p:nvGraphicFramePr>
        <p:xfrm>
          <a:off x="501022" y="1743898"/>
          <a:ext cx="7458888" cy="3886200"/>
        </p:xfrm>
        <a:graphic>
          <a:graphicData uri="http://schemas.openxmlformats.org/drawingml/2006/table">
            <a:tbl>
              <a:tblPr firstRow="1" bandRow="1">
                <a:tableStyleId>{21E4AEA4-8DFA-4A89-87EB-49C32662AFE0}</a:tableStyleId>
              </a:tblPr>
              <a:tblGrid>
                <a:gridCol w="1243148">
                  <a:extLst>
                    <a:ext uri="{9D8B030D-6E8A-4147-A177-3AD203B41FA5}">
                      <a16:colId xmlns:a16="http://schemas.microsoft.com/office/drawing/2014/main" xmlns="" val="503841416"/>
                    </a:ext>
                  </a:extLst>
                </a:gridCol>
                <a:gridCol w="1243148">
                  <a:extLst>
                    <a:ext uri="{9D8B030D-6E8A-4147-A177-3AD203B41FA5}">
                      <a16:colId xmlns:a16="http://schemas.microsoft.com/office/drawing/2014/main" xmlns="" val="2672638653"/>
                    </a:ext>
                  </a:extLst>
                </a:gridCol>
                <a:gridCol w="1243148">
                  <a:extLst>
                    <a:ext uri="{9D8B030D-6E8A-4147-A177-3AD203B41FA5}">
                      <a16:colId xmlns:a16="http://schemas.microsoft.com/office/drawing/2014/main" xmlns="" val="2047058357"/>
                    </a:ext>
                  </a:extLst>
                </a:gridCol>
                <a:gridCol w="1243148">
                  <a:extLst>
                    <a:ext uri="{9D8B030D-6E8A-4147-A177-3AD203B41FA5}">
                      <a16:colId xmlns:a16="http://schemas.microsoft.com/office/drawing/2014/main" xmlns="" val="952739187"/>
                    </a:ext>
                  </a:extLst>
                </a:gridCol>
                <a:gridCol w="1243148">
                  <a:extLst>
                    <a:ext uri="{9D8B030D-6E8A-4147-A177-3AD203B41FA5}">
                      <a16:colId xmlns:a16="http://schemas.microsoft.com/office/drawing/2014/main" xmlns="" val="238209766"/>
                    </a:ext>
                  </a:extLst>
                </a:gridCol>
                <a:gridCol w="1243148">
                  <a:extLst>
                    <a:ext uri="{9D8B030D-6E8A-4147-A177-3AD203B41FA5}">
                      <a16:colId xmlns:a16="http://schemas.microsoft.com/office/drawing/2014/main" xmlns="" val="20005"/>
                    </a:ext>
                  </a:extLst>
                </a:gridCol>
              </a:tblGrid>
              <a:tr h="370840">
                <a:tc>
                  <a:txBody>
                    <a:bodyPr/>
                    <a:lstStyle/>
                    <a:p>
                      <a:pPr algn="ctr"/>
                      <a:endParaRPr lang="es-CO" sz="1100" dirty="0">
                        <a:latin typeface="Arial" panose="020B0604020202020204" pitchFamily="34" charset="0"/>
                        <a:cs typeface="Arial" panose="020B0604020202020204" pitchFamily="34" charset="0"/>
                      </a:endParaRPr>
                    </a:p>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endParaRPr lang="es-CO" sz="1100" dirty="0">
                        <a:latin typeface="Arial" panose="020B0604020202020204" pitchFamily="34" charset="0"/>
                        <a:cs typeface="Arial" panose="020B0604020202020204" pitchFamily="34" charset="0"/>
                      </a:endParaRPr>
                    </a:p>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Arial" panose="020B0604020202020204" pitchFamily="34" charset="0"/>
                          <a:cs typeface="Arial" panose="020B0604020202020204" pitchFamily="34" charset="0"/>
                        </a:rPr>
                        <a:t># de oficios vencidos sin dar respuesta  </a:t>
                      </a:r>
                    </a:p>
                  </a:txBody>
                  <a:tcPr anchor="ctr"/>
                </a:tc>
                <a:extLst>
                  <a:ext uri="{0D108BD9-81ED-4DB2-BD59-A6C34878D82A}">
                    <a16:rowId xmlns:a16="http://schemas.microsoft.com/office/drawing/2014/main" xmlns="" val="2583650395"/>
                  </a:ext>
                </a:extLst>
              </a:tr>
              <a:tr h="370840">
                <a:tc>
                  <a:txBody>
                    <a:bodyPr/>
                    <a:lstStyle/>
                    <a:p>
                      <a:pPr algn="ctr"/>
                      <a:r>
                        <a:rPr lang="es-CO" sz="1100" dirty="0">
                          <a:latin typeface="Arial" panose="020B0604020202020204" pitchFamily="34" charset="0"/>
                          <a:cs typeface="Arial" panose="020B0604020202020204" pitchFamily="34" charset="0"/>
                        </a:rPr>
                        <a:t>Derechos de petición (de orden general)</a:t>
                      </a:r>
                    </a:p>
                  </a:txBody>
                  <a:tcPr/>
                </a:tc>
                <a:tc>
                  <a:txBody>
                    <a:bodyPr/>
                    <a:lstStyle/>
                    <a:p>
                      <a:pPr algn="ctr"/>
                      <a:r>
                        <a:rPr lang="es-CO" sz="1100" dirty="0" smtClean="0">
                          <a:latin typeface="Arial" panose="020B0604020202020204" pitchFamily="34" charset="0"/>
                          <a:cs typeface="Arial" panose="020B0604020202020204" pitchFamily="34" charset="0"/>
                        </a:rPr>
                        <a:t>61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48</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12</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0589158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Arial" panose="020B0604020202020204" pitchFamily="34" charset="0"/>
                          <a:cs typeface="Arial" panose="020B0604020202020204" pitchFamily="34" charset="0"/>
                        </a:rPr>
                        <a:t>Derechos de petición (solicitud desde otra entidad pública)</a:t>
                      </a:r>
                    </a:p>
                  </a:txBody>
                  <a:tcPr/>
                </a:tc>
                <a:tc>
                  <a:txBody>
                    <a:bodyPr/>
                    <a:lstStyle/>
                    <a:p>
                      <a:pPr algn="ctr"/>
                      <a:r>
                        <a:rPr lang="es-CO" sz="1100" dirty="0">
                          <a:latin typeface="Arial" panose="020B0604020202020204" pitchFamily="34" charset="0"/>
                          <a:cs typeface="Arial" panose="020B0604020202020204" pitchFamily="34" charset="0"/>
                        </a:rPr>
                        <a:t>6</a:t>
                      </a:r>
                    </a:p>
                  </a:txBody>
                  <a:tcPr anchor="ctr"/>
                </a:tc>
                <a:tc>
                  <a:txBody>
                    <a:bodyPr/>
                    <a:lstStyle/>
                    <a:p>
                      <a:pPr algn="ctr"/>
                      <a:r>
                        <a:rPr lang="es-CO" sz="1100" dirty="0" smtClean="0">
                          <a:latin typeface="Arial" panose="020B0604020202020204" pitchFamily="34" charset="0"/>
                          <a:cs typeface="Arial" panose="020B0604020202020204" pitchFamily="34" charset="0"/>
                        </a:rPr>
                        <a:t>6</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4259375"/>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Arial" panose="020B0604020202020204" pitchFamily="34" charset="0"/>
                          <a:cs typeface="Arial" panose="020B0604020202020204" pitchFamily="34" charset="0"/>
                        </a:rPr>
                        <a:t>DP1 (Solicitud de copias o exámenes de documentos que reposan en la entidad)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s-CO" sz="1100" dirty="0">
                        <a:latin typeface="Arial" panose="020B0604020202020204" pitchFamily="34" charset="0"/>
                        <a:cs typeface="Arial" panose="020B0604020202020204" pitchFamily="34" charset="0"/>
                      </a:endParaRPr>
                    </a:p>
                  </a:txBody>
                  <a:tcP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09280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E13454-DED5-45EA-B448-63202C2184B4}"/>
              </a:ext>
            </a:extLst>
          </p:cNvPr>
          <p:cNvSpPr txBox="1">
            <a:spLocks/>
          </p:cNvSpPr>
          <p:nvPr/>
        </p:nvSpPr>
        <p:spPr>
          <a:xfrm>
            <a:off x="160995" y="285206"/>
            <a:ext cx="8486294" cy="60960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000" b="1" dirty="0">
              <a:latin typeface="Arial" panose="020B0604020202020204" pitchFamily="34" charset="0"/>
              <a:ea typeface="Segoe UI" panose="020B0502040204020203" pitchFamily="34" charset="0"/>
              <a:cs typeface="Arial" panose="020B0604020202020204" pitchFamily="34" charset="0"/>
            </a:endParaRPr>
          </a:p>
          <a:p>
            <a:r>
              <a:rPr lang="es-CO" sz="2000" b="1" dirty="0">
                <a:latin typeface="Arial" panose="020B0604020202020204" pitchFamily="34" charset="0"/>
                <a:ea typeface="Segoe UI" panose="020B0502040204020203" pitchFamily="34" charset="0"/>
                <a:cs typeface="Arial" panose="020B0604020202020204" pitchFamily="34" charset="0"/>
              </a:rPr>
              <a:t>     </a:t>
            </a:r>
            <a:r>
              <a:rPr lang="es-CO" sz="2600" b="1" dirty="0">
                <a:latin typeface="Arial Black" panose="020B0A04020102020204" pitchFamily="34" charset="0"/>
                <a:ea typeface="Segoe UI" panose="020B0502040204020203" pitchFamily="34" charset="0"/>
                <a:cs typeface="Arial" panose="020B0604020202020204" pitchFamily="34" charset="0"/>
              </a:rPr>
              <a:t>Subdirección Ambiental </a:t>
            </a:r>
          </a:p>
        </p:txBody>
      </p:sp>
      <p:graphicFrame>
        <p:nvGraphicFramePr>
          <p:cNvPr id="3" name="Gráfico 2">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3025195106"/>
              </p:ext>
            </p:extLst>
          </p:nvPr>
        </p:nvGraphicFramePr>
        <p:xfrm>
          <a:off x="160995" y="794445"/>
          <a:ext cx="4116027" cy="44635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EB2E770B-74EB-4849-814A-D2EB43428438}"/>
              </a:ext>
            </a:extLst>
          </p:cNvPr>
          <p:cNvGraphicFramePr>
            <a:graphicFrameLocks noGrp="1"/>
          </p:cNvGraphicFramePr>
          <p:nvPr>
            <p:extLst>
              <p:ext uri="{D42A27DB-BD31-4B8C-83A1-F6EECF244321}">
                <p14:modId xmlns:p14="http://schemas.microsoft.com/office/powerpoint/2010/main" val="2507494137"/>
              </p:ext>
            </p:extLst>
          </p:nvPr>
        </p:nvGraphicFramePr>
        <p:xfrm>
          <a:off x="4404142" y="960363"/>
          <a:ext cx="4583836" cy="4754935"/>
        </p:xfrm>
        <a:graphic>
          <a:graphicData uri="http://schemas.openxmlformats.org/drawingml/2006/table">
            <a:tbl>
              <a:tblPr firstRow="1" bandRow="1">
                <a:tableStyleId>{5C22544A-7EE6-4342-B048-85BDC9FD1C3A}</a:tableStyleId>
              </a:tblPr>
              <a:tblGrid>
                <a:gridCol w="2257511">
                  <a:extLst>
                    <a:ext uri="{9D8B030D-6E8A-4147-A177-3AD203B41FA5}">
                      <a16:colId xmlns:a16="http://schemas.microsoft.com/office/drawing/2014/main" xmlns="" val="599583375"/>
                    </a:ext>
                  </a:extLst>
                </a:gridCol>
                <a:gridCol w="2326325">
                  <a:extLst>
                    <a:ext uri="{9D8B030D-6E8A-4147-A177-3AD203B41FA5}">
                      <a16:colId xmlns:a16="http://schemas.microsoft.com/office/drawing/2014/main" xmlns="" val="287681666"/>
                    </a:ext>
                  </a:extLst>
                </a:gridCol>
              </a:tblGrid>
              <a:tr h="0">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de oficios recibidos </a:t>
                      </a:r>
                    </a:p>
                  </a:txBody>
                  <a:tcPr anchor="ctr"/>
                </a:tc>
                <a:extLst>
                  <a:ext uri="{0D108BD9-81ED-4DB2-BD59-A6C34878D82A}">
                    <a16:rowId xmlns:a16="http://schemas.microsoft.com/office/drawing/2014/main" xmlns="" val="1036542871"/>
                  </a:ext>
                </a:extLst>
              </a:tr>
              <a:tr h="406155">
                <a:tc>
                  <a:txBody>
                    <a:bodyPr/>
                    <a:lstStyle/>
                    <a:p>
                      <a:pPr algn="ctr"/>
                      <a:r>
                        <a:rPr lang="es-CO" sz="1100" dirty="0" smtClean="0">
                          <a:latin typeface="Arial" panose="020B0604020202020204" pitchFamily="34" charset="0"/>
                          <a:cs typeface="Arial" panose="020B0604020202020204" pitchFamily="34" charset="0"/>
                        </a:rPr>
                        <a:t>Congresista</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406155">
                <a:tc>
                  <a:txBody>
                    <a:bodyPr/>
                    <a:lstStyle/>
                    <a:p>
                      <a:pPr algn="ctr"/>
                      <a:r>
                        <a:rPr lang="es-CO" sz="1100" dirty="0" smtClean="0">
                          <a:latin typeface="Arial" panose="020B0604020202020204" pitchFamily="34" charset="0"/>
                          <a:cs typeface="Arial" panose="020B0604020202020204" pitchFamily="34" charset="0"/>
                        </a:rPr>
                        <a:t>Derechos de petición (de orden general)</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103</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81930289"/>
                  </a:ext>
                </a:extLst>
              </a:tr>
              <a:tr h="5686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Arial" panose="020B0604020202020204" pitchFamily="34" charset="0"/>
                          <a:cs typeface="Arial" panose="020B0604020202020204" pitchFamily="34" charset="0"/>
                        </a:rPr>
                        <a:t>Derechos de petición (solicitud desde otra entidad pública)</a:t>
                      </a:r>
                    </a:p>
                  </a:txBody>
                  <a:tcPr anchor="ctr"/>
                </a:tc>
                <a:tc>
                  <a:txBody>
                    <a:bodyPr/>
                    <a:lstStyle/>
                    <a:p>
                      <a:pPr algn="ctr"/>
                      <a:r>
                        <a:rPr lang="es-CO" sz="1100" dirty="0" smtClean="0">
                          <a:latin typeface="Arial" panose="020B0604020202020204" pitchFamily="34" charset="0"/>
                          <a:cs typeface="Arial" panose="020B0604020202020204" pitchFamily="34" charset="0"/>
                        </a:rPr>
                        <a:t>19</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559254265"/>
                  </a:ext>
                </a:extLst>
              </a:tr>
              <a:tr h="289667">
                <a:tc>
                  <a:txBody>
                    <a:bodyPr/>
                    <a:lstStyle/>
                    <a:p>
                      <a:pPr algn="ctr"/>
                      <a:r>
                        <a:rPr lang="es-CO" sz="1100" dirty="0" smtClean="0">
                          <a:latin typeface="Arial" panose="020B0604020202020204" pitchFamily="34" charset="0"/>
                          <a:cs typeface="Arial" panose="020B0604020202020204" pitchFamily="34" charset="0"/>
                        </a:rPr>
                        <a:t>DP1 (Solicitud de copias o exámenes de documentos que reposan en la entidad)</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289667">
                <a:tc>
                  <a:txBody>
                    <a:bodyPr/>
                    <a:lstStyle/>
                    <a:p>
                      <a:pPr algn="ctr"/>
                      <a:r>
                        <a:rPr lang="es-CO" sz="1100" dirty="0" smtClean="0">
                          <a:latin typeface="Arial" panose="020B0604020202020204" pitchFamily="34" charset="0"/>
                          <a:cs typeface="Arial" panose="020B0604020202020204" pitchFamily="34" charset="0"/>
                        </a:rPr>
                        <a:t>DP2 (Consulta relacionada con las materias a cargo de la entidad a ser tratada por diferentes dependencia)</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289667">
                <a:tc>
                  <a:txBody>
                    <a:bodyPr/>
                    <a:lstStyle/>
                    <a:p>
                      <a:pPr algn="ctr"/>
                      <a:r>
                        <a:rPr lang="es-CO" sz="1100" dirty="0">
                          <a:latin typeface="Arial" panose="020B0604020202020204" pitchFamily="34" charset="0"/>
                          <a:cs typeface="Arial" panose="020B0604020202020204" pitchFamily="34" charset="0"/>
                        </a:rPr>
                        <a:t>Informativo</a:t>
                      </a:r>
                    </a:p>
                  </a:txBody>
                  <a:tcPr anchor="ctr"/>
                </a:tc>
                <a:tc>
                  <a:txBody>
                    <a:bodyPr/>
                    <a:lstStyle/>
                    <a:p>
                      <a:pPr algn="ctr"/>
                      <a:r>
                        <a:rPr lang="es-CO" sz="1100" dirty="0" smtClean="0">
                          <a:latin typeface="Arial" panose="020B0604020202020204" pitchFamily="34" charset="0"/>
                          <a:cs typeface="Arial" panose="020B0604020202020204" pitchFamily="34" charset="0"/>
                        </a:rPr>
                        <a:t>218</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270317329"/>
                  </a:ext>
                </a:extLst>
              </a:tr>
              <a:tr h="289667">
                <a:tc>
                  <a:txBody>
                    <a:bodyPr/>
                    <a:lstStyle/>
                    <a:p>
                      <a:pPr algn="ctr"/>
                      <a:r>
                        <a:rPr lang="es-CO" sz="1100" dirty="0" smtClean="0">
                          <a:latin typeface="Arial" panose="020B0604020202020204" pitchFamily="34" charset="0"/>
                          <a:cs typeface="Arial" panose="020B0604020202020204" pitchFamily="34" charset="0"/>
                        </a:rPr>
                        <a:t>SQRS (Queja)</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7"/>
                  </a:ext>
                </a:extLst>
              </a:tr>
              <a:tr h="289667">
                <a:tc>
                  <a:txBody>
                    <a:bodyPr/>
                    <a:lstStyle/>
                    <a:p>
                      <a:pPr algn="ctr"/>
                      <a:r>
                        <a:rPr lang="es-CO" sz="1100" dirty="0" smtClean="0">
                          <a:latin typeface="Arial" panose="020B0604020202020204" pitchFamily="34" charset="0"/>
                          <a:cs typeface="Arial" panose="020B0604020202020204" pitchFamily="34" charset="0"/>
                        </a:rPr>
                        <a:t>SQRS (Reclamo)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8"/>
                  </a:ext>
                </a:extLst>
              </a:tr>
              <a:tr h="289667">
                <a:tc>
                  <a:txBody>
                    <a:bodyPr/>
                    <a:lstStyle/>
                    <a:p>
                      <a:pPr algn="ctr"/>
                      <a:r>
                        <a:rPr lang="es-CO" sz="1100" dirty="0" smtClean="0">
                          <a:latin typeface="Arial" panose="020B0604020202020204" pitchFamily="34" charset="0"/>
                          <a:cs typeface="Arial" panose="020B0604020202020204" pitchFamily="34" charset="0"/>
                        </a:rPr>
                        <a:t>Trámites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81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950595406"/>
                  </a:ext>
                </a:extLst>
              </a:tr>
              <a:tr h="289667">
                <a:tc>
                  <a:txBody>
                    <a:bodyPr/>
                    <a:lstStyle/>
                    <a:p>
                      <a:pPr algn="ctr"/>
                      <a:r>
                        <a:rPr lang="es-CO" sz="1100" dirty="0">
                          <a:latin typeface="Arial" panose="020B0604020202020204" pitchFamily="34" charset="0"/>
                          <a:cs typeface="Arial" panose="020B0604020202020204" pitchFamily="34" charset="0"/>
                        </a:rPr>
                        <a:t>Urgente</a:t>
                      </a:r>
                    </a:p>
                  </a:txBody>
                  <a:tcPr anchor="ctr"/>
                </a:tc>
                <a:tc>
                  <a:txBody>
                    <a:bodyPr/>
                    <a:lstStyle/>
                    <a:p>
                      <a:pPr algn="ctr"/>
                      <a:r>
                        <a:rPr lang="es-CO" sz="11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xmlns="" val="3123467204"/>
                  </a:ext>
                </a:extLst>
              </a:tr>
              <a:tr h="2896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Arial" panose="020B0604020202020204" pitchFamily="34" charset="0"/>
                          <a:ea typeface="+mn-ea"/>
                          <a:cs typeface="Arial" panose="020B0604020202020204" pitchFamily="34" charset="0"/>
                        </a:rPr>
                        <a:t>Total de oficios recibidos </a:t>
                      </a:r>
                      <a:endParaRPr lang="es-CO" b="1"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1" kern="1200" dirty="0" smtClean="0">
                          <a:solidFill>
                            <a:schemeClr val="dk1"/>
                          </a:solidFill>
                          <a:latin typeface="Arial" panose="020B0604020202020204" pitchFamily="34" charset="0"/>
                          <a:ea typeface="+mn-ea"/>
                          <a:cs typeface="Arial" panose="020B0604020202020204" pitchFamily="34" charset="0"/>
                        </a:rPr>
                        <a:t>443</a:t>
                      </a:r>
                      <a:endParaRPr lang="es-CO" sz="11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01172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93220" y="1246909"/>
            <a:ext cx="3791415" cy="3059561"/>
          </a:xfrm>
        </p:spPr>
        <p:txBody>
          <a:bodyPr>
            <a:noAutofit/>
          </a:bodyPr>
          <a:lstStyle/>
          <a:p>
            <a:pPr algn="r"/>
            <a:r>
              <a:rPr lang="en-US" sz="2400" b="1" dirty="0">
                <a:latin typeface="Arial Black" panose="020B0A04020102020204" pitchFamily="34" charset="0"/>
                <a:cs typeface="Arial" panose="020B0604020202020204" pitchFamily="34" charset="0"/>
              </a:rPr>
              <a:t>INFORME DE PETICIONES, QUEJAS, RECLAMOS Y DENUNCIAS </a:t>
            </a:r>
            <a:br>
              <a:rPr lang="en-US" sz="2400" b="1" dirty="0">
                <a:latin typeface="Arial Black" panose="020B0A04020102020204" pitchFamily="34" charset="0"/>
                <a:cs typeface="Arial" panose="020B0604020202020204" pitchFamily="34" charset="0"/>
              </a:rPr>
            </a:br>
            <a:r>
              <a:rPr lang="en-US" sz="2400" b="1" dirty="0">
                <a:latin typeface="Arial Black" panose="020B0A04020102020204" pitchFamily="34" charset="0"/>
                <a:cs typeface="Arial" panose="020B0604020202020204" pitchFamily="34" charset="0"/>
              </a:rPr>
              <a:t>(PQRDS)</a:t>
            </a:r>
            <a:br>
              <a:rPr lang="en-US" sz="2400" b="1" dirty="0">
                <a:latin typeface="Arial Black" panose="020B0A04020102020204" pitchFamily="34" charset="0"/>
                <a:cs typeface="Arial" panose="020B0604020202020204" pitchFamily="34" charset="0"/>
              </a:rPr>
            </a:br>
            <a:r>
              <a:rPr lang="en-US" sz="2400" b="1" dirty="0" smtClean="0">
                <a:latin typeface="Arial Black" panose="020B0A04020102020204" pitchFamily="34" charset="0"/>
                <a:cs typeface="Arial" panose="020B0604020202020204" pitchFamily="34" charset="0"/>
              </a:rPr>
              <a:t>Primer </a:t>
            </a:r>
            <a:r>
              <a:rPr lang="en-US" sz="2400" b="1" dirty="0" err="1" smtClean="0">
                <a:latin typeface="Arial Black" panose="020B0A04020102020204" pitchFamily="34" charset="0"/>
                <a:cs typeface="Arial" panose="020B0604020202020204" pitchFamily="34" charset="0"/>
              </a:rPr>
              <a:t>trimestre</a:t>
            </a:r>
            <a:r>
              <a:rPr lang="en-US" sz="2400" b="1" dirty="0" smtClean="0">
                <a:latin typeface="Arial Black" panose="020B0A04020102020204" pitchFamily="34" charset="0"/>
                <a:cs typeface="Arial" panose="020B0604020202020204" pitchFamily="34" charset="0"/>
              </a:rPr>
              <a:t> </a:t>
            </a:r>
            <a:r>
              <a:rPr lang="en-US" sz="2400" b="1" dirty="0">
                <a:latin typeface="Arial Black" panose="020B0A04020102020204" pitchFamily="34" charset="0"/>
                <a:cs typeface="Arial" panose="020B0604020202020204" pitchFamily="34" charset="0"/>
              </a:rPr>
              <a:t>de </a:t>
            </a:r>
            <a:r>
              <a:rPr lang="en-US" sz="2400" b="1" dirty="0" smtClean="0">
                <a:latin typeface="Arial Black" panose="020B0A04020102020204" pitchFamily="34" charset="0"/>
                <a:cs typeface="Arial" panose="020B0604020202020204" pitchFamily="34" charset="0"/>
              </a:rPr>
              <a:t>2021</a:t>
            </a:r>
            <a:r>
              <a:rPr lang="es-CO" sz="2400" b="1" dirty="0">
                <a:latin typeface="Arial Black" panose="020B0A04020102020204" pitchFamily="34" charset="0"/>
                <a:cs typeface="Arial" panose="020B0604020202020204" pitchFamily="34" charset="0"/>
              </a:rPr>
              <a:t/>
            </a:r>
            <a:br>
              <a:rPr lang="es-CO" sz="2400" b="1" dirty="0">
                <a:latin typeface="Arial Black" panose="020B0A04020102020204" pitchFamily="34" charset="0"/>
                <a:cs typeface="Arial" panose="020B0604020202020204" pitchFamily="34" charset="0"/>
              </a:rPr>
            </a:br>
            <a:endParaRPr lang="en-US" sz="24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8481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8D85CE-29DD-424C-A970-EC7CB8976C4E}"/>
              </a:ext>
            </a:extLst>
          </p:cNvPr>
          <p:cNvSpPr txBox="1">
            <a:spLocks/>
          </p:cNvSpPr>
          <p:nvPr/>
        </p:nvSpPr>
        <p:spPr>
          <a:xfrm>
            <a:off x="343356" y="271732"/>
            <a:ext cx="8161866" cy="84339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400" b="1" dirty="0">
              <a:latin typeface="Calibri" panose="020F0502020204030204" pitchFamily="34" charset="0"/>
              <a:ea typeface="Segoe UI" panose="020B0502040204020203" pitchFamily="34" charset="0"/>
              <a:cs typeface="Segoe UI" panose="020B0502040204020203" pitchFamily="34" charset="0"/>
            </a:endParaRPr>
          </a:p>
          <a:p>
            <a:pPr algn="ctr"/>
            <a:r>
              <a:rPr lang="es-CO" sz="2600" b="1" dirty="0">
                <a:latin typeface="Arial Black" panose="020B0A04020102020204" pitchFamily="34" charset="0"/>
                <a:ea typeface="Segoe UI" panose="020B0502040204020203" pitchFamily="34" charset="0"/>
                <a:cs typeface="Segoe UI" panose="020B0502040204020203" pitchFamily="34" charset="0"/>
              </a:rPr>
              <a:t>Tiempo de respuesta Derechos de Petición Subdirección Ambiental</a:t>
            </a:r>
          </a:p>
        </p:txBody>
      </p:sp>
      <p:graphicFrame>
        <p:nvGraphicFramePr>
          <p:cNvPr id="3" name="Tabla 2">
            <a:extLst>
              <a:ext uri="{FF2B5EF4-FFF2-40B4-BE49-F238E27FC236}">
                <a16:creationId xmlns:a16="http://schemas.microsoft.com/office/drawing/2014/main" xmlns="" id="{1DD27856-2D38-4117-9923-AD033328043B}"/>
              </a:ext>
            </a:extLst>
          </p:cNvPr>
          <p:cNvGraphicFramePr>
            <a:graphicFrameLocks noGrp="1"/>
          </p:cNvGraphicFramePr>
          <p:nvPr>
            <p:extLst>
              <p:ext uri="{D42A27DB-BD31-4B8C-83A1-F6EECF244321}">
                <p14:modId xmlns:p14="http://schemas.microsoft.com/office/powerpoint/2010/main" val="2669874881"/>
              </p:ext>
            </p:extLst>
          </p:nvPr>
        </p:nvGraphicFramePr>
        <p:xfrm>
          <a:off x="647113" y="1115122"/>
          <a:ext cx="7554351" cy="4983480"/>
        </p:xfrm>
        <a:graphic>
          <a:graphicData uri="http://schemas.openxmlformats.org/drawingml/2006/table">
            <a:tbl>
              <a:tblPr firstRow="1" bandRow="1">
                <a:tableStyleId>{5C22544A-7EE6-4342-B048-85BDC9FD1C3A}</a:tableStyleId>
              </a:tblPr>
              <a:tblGrid>
                <a:gridCol w="1361721">
                  <a:extLst>
                    <a:ext uri="{9D8B030D-6E8A-4147-A177-3AD203B41FA5}">
                      <a16:colId xmlns:a16="http://schemas.microsoft.com/office/drawing/2014/main" xmlns="" val="2624741133"/>
                    </a:ext>
                  </a:extLst>
                </a:gridCol>
                <a:gridCol w="1238526">
                  <a:extLst>
                    <a:ext uri="{9D8B030D-6E8A-4147-A177-3AD203B41FA5}">
                      <a16:colId xmlns:a16="http://schemas.microsoft.com/office/drawing/2014/main" xmlns="" val="1791329336"/>
                    </a:ext>
                  </a:extLst>
                </a:gridCol>
                <a:gridCol w="1238526">
                  <a:extLst>
                    <a:ext uri="{9D8B030D-6E8A-4147-A177-3AD203B41FA5}">
                      <a16:colId xmlns:a16="http://schemas.microsoft.com/office/drawing/2014/main" xmlns="" val="3932448771"/>
                    </a:ext>
                  </a:extLst>
                </a:gridCol>
                <a:gridCol w="1238526">
                  <a:extLst>
                    <a:ext uri="{9D8B030D-6E8A-4147-A177-3AD203B41FA5}">
                      <a16:colId xmlns:a16="http://schemas.microsoft.com/office/drawing/2014/main" xmlns="" val="2559977663"/>
                    </a:ext>
                  </a:extLst>
                </a:gridCol>
                <a:gridCol w="1238526">
                  <a:extLst>
                    <a:ext uri="{9D8B030D-6E8A-4147-A177-3AD203B41FA5}">
                      <a16:colId xmlns:a16="http://schemas.microsoft.com/office/drawing/2014/main" xmlns="" val="686014019"/>
                    </a:ext>
                  </a:extLst>
                </a:gridCol>
                <a:gridCol w="1238526">
                  <a:extLst>
                    <a:ext uri="{9D8B030D-6E8A-4147-A177-3AD203B41FA5}">
                      <a16:colId xmlns:a16="http://schemas.microsoft.com/office/drawing/2014/main" xmlns="" val="20005"/>
                    </a:ext>
                  </a:extLst>
                </a:gridCol>
              </a:tblGrid>
              <a:tr h="370840">
                <a:tc>
                  <a:txBody>
                    <a:bodyPr/>
                    <a:lstStyle/>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Arial" panose="020B0604020202020204" pitchFamily="34" charset="0"/>
                          <a:cs typeface="Arial" panose="020B0604020202020204" pitchFamily="34" charset="0"/>
                        </a:rPr>
                        <a:t># de</a:t>
                      </a:r>
                      <a:r>
                        <a:rPr lang="es-CO" sz="1100" baseline="0" dirty="0">
                          <a:latin typeface="Arial" panose="020B0604020202020204" pitchFamily="34" charset="0"/>
                          <a:cs typeface="Arial" panose="020B0604020202020204" pitchFamily="34" charset="0"/>
                        </a:rPr>
                        <a:t> oficios vencidos sin dar respuesta </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60845977"/>
                  </a:ext>
                </a:extLst>
              </a:tr>
              <a:tr h="370840">
                <a:tc>
                  <a:txBody>
                    <a:bodyPr/>
                    <a:lstStyle/>
                    <a:p>
                      <a:pPr algn="ctr"/>
                      <a:r>
                        <a:rPr lang="es-CO" sz="1100" dirty="0" smtClean="0">
                          <a:latin typeface="Arial" panose="020B0604020202020204" pitchFamily="34" charset="0"/>
                          <a:cs typeface="Arial" panose="020B0604020202020204" pitchFamily="34" charset="0"/>
                        </a:rPr>
                        <a:t>Derechos de petición (de orden general)</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103</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98</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Arial" panose="020B0604020202020204" pitchFamily="34" charset="0"/>
                          <a:cs typeface="Arial" panose="020B0604020202020204" pitchFamily="34" charset="0"/>
                        </a:rPr>
                        <a:t>Derechos de petición (solicitud desde otra entidad pública)</a:t>
                      </a:r>
                    </a:p>
                  </a:txBody>
                  <a:tcPr anchor="ctr"/>
                </a:tc>
                <a:tc>
                  <a:txBody>
                    <a:bodyPr/>
                    <a:lstStyle/>
                    <a:p>
                      <a:pPr algn="ctr"/>
                      <a:r>
                        <a:rPr lang="es-CO" sz="1100" dirty="0" smtClean="0">
                          <a:latin typeface="Arial" panose="020B0604020202020204" pitchFamily="34" charset="0"/>
                          <a:cs typeface="Arial" panose="020B0604020202020204" pitchFamily="34" charset="0"/>
                        </a:rPr>
                        <a:t>19</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18</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es-CO" sz="1100" dirty="0" smtClean="0">
                          <a:latin typeface="Arial" panose="020B0604020202020204" pitchFamily="34" charset="0"/>
                          <a:cs typeface="Arial" panose="020B0604020202020204" pitchFamily="34" charset="0"/>
                        </a:rPr>
                        <a:t>DP1 (Solicitud de copias o exámenes de documentos que reposan en la entidad)</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15</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13</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759673851"/>
                  </a:ext>
                </a:extLst>
              </a:tr>
              <a:tr h="370840">
                <a:tc>
                  <a:txBody>
                    <a:bodyPr/>
                    <a:lstStyle/>
                    <a:p>
                      <a:pPr algn="ctr"/>
                      <a:r>
                        <a:rPr lang="es-CO" sz="1100" dirty="0" smtClean="0">
                          <a:latin typeface="Arial" panose="020B0604020202020204" pitchFamily="34" charset="0"/>
                          <a:cs typeface="Arial" panose="020B0604020202020204" pitchFamily="34" charset="0"/>
                        </a:rPr>
                        <a:t>DP2 (Consulta relacionada con las materias a cargo de la entidad a ser tratada por diferentes dependencia</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884433571"/>
                  </a:ext>
                </a:extLst>
              </a:tr>
            </a:tbl>
          </a:graphicData>
        </a:graphic>
      </p:graphicFrame>
    </p:spTree>
    <p:extLst>
      <p:ext uri="{BB962C8B-B14F-4D97-AF65-F5344CB8AC3E}">
        <p14:creationId xmlns:p14="http://schemas.microsoft.com/office/powerpoint/2010/main" val="3476568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463F6A-391C-4B57-88B6-0CE130220C52}"/>
              </a:ext>
            </a:extLst>
          </p:cNvPr>
          <p:cNvSpPr txBox="1">
            <a:spLocks/>
          </p:cNvSpPr>
          <p:nvPr/>
        </p:nvSpPr>
        <p:spPr>
          <a:xfrm>
            <a:off x="290339" y="444138"/>
            <a:ext cx="8375959" cy="4180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Subdirección de Planeación e Infraestructura </a:t>
            </a:r>
          </a:p>
        </p:txBody>
      </p:sp>
      <p:graphicFrame>
        <p:nvGraphicFramePr>
          <p:cNvPr id="3" name="Gráfico 2">
            <a:extLst>
              <a:ext uri="{FF2B5EF4-FFF2-40B4-BE49-F238E27FC236}">
                <a16:creationId xmlns:a16="http://schemas.microsoft.com/office/drawing/2014/main" xmlns="" id="{FDAB6990-6992-4503-A869-4A03D0113856}"/>
              </a:ext>
            </a:extLst>
          </p:cNvPr>
          <p:cNvGraphicFramePr/>
          <p:nvPr>
            <p:extLst>
              <p:ext uri="{D42A27DB-BD31-4B8C-83A1-F6EECF244321}">
                <p14:modId xmlns:p14="http://schemas.microsoft.com/office/powerpoint/2010/main" val="690225666"/>
              </p:ext>
            </p:extLst>
          </p:nvPr>
        </p:nvGraphicFramePr>
        <p:xfrm>
          <a:off x="0" y="1016549"/>
          <a:ext cx="4616605" cy="4407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A731359E-3F30-4EE0-B532-3737CD75EBF9}"/>
              </a:ext>
            </a:extLst>
          </p:cNvPr>
          <p:cNvGraphicFramePr>
            <a:graphicFrameLocks noGrp="1"/>
          </p:cNvGraphicFramePr>
          <p:nvPr>
            <p:extLst>
              <p:ext uri="{D42A27DB-BD31-4B8C-83A1-F6EECF244321}">
                <p14:modId xmlns:p14="http://schemas.microsoft.com/office/powerpoint/2010/main" val="2448078599"/>
              </p:ext>
            </p:extLst>
          </p:nvPr>
        </p:nvGraphicFramePr>
        <p:xfrm>
          <a:off x="4936873" y="1192727"/>
          <a:ext cx="3875152" cy="4026526"/>
        </p:xfrm>
        <a:graphic>
          <a:graphicData uri="http://schemas.openxmlformats.org/drawingml/2006/table">
            <a:tbl>
              <a:tblPr firstRow="1" bandRow="1">
                <a:tableStyleId>{93296810-A885-4BE3-A3E7-6D5BEEA58F35}</a:tableStyleId>
              </a:tblPr>
              <a:tblGrid>
                <a:gridCol w="1940341">
                  <a:extLst>
                    <a:ext uri="{9D8B030D-6E8A-4147-A177-3AD203B41FA5}">
                      <a16:colId xmlns:a16="http://schemas.microsoft.com/office/drawing/2014/main" xmlns="" val="2734948621"/>
                    </a:ext>
                  </a:extLst>
                </a:gridCol>
                <a:gridCol w="1934811">
                  <a:extLst>
                    <a:ext uri="{9D8B030D-6E8A-4147-A177-3AD203B41FA5}">
                      <a16:colId xmlns:a16="http://schemas.microsoft.com/office/drawing/2014/main" xmlns="" val="171459834"/>
                    </a:ext>
                  </a:extLst>
                </a:gridCol>
              </a:tblGrid>
              <a:tr h="490079">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de oficios</a:t>
                      </a:r>
                      <a:r>
                        <a:rPr lang="es-CO" sz="1100" baseline="0" dirty="0">
                          <a:latin typeface="Arial" panose="020B0604020202020204" pitchFamily="34" charset="0"/>
                          <a:cs typeface="Arial" panose="020B0604020202020204" pitchFamily="34" charset="0"/>
                        </a:rPr>
                        <a:t> recibidos </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70453266"/>
                  </a:ext>
                </a:extLst>
              </a:tr>
              <a:tr h="490079">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Derechos de petición de orden </a:t>
                      </a:r>
                      <a:r>
                        <a:rPr lang="es-CO" sz="1100" b="0" i="0" u="none" strike="noStrike" dirty="0" smtClean="0">
                          <a:solidFill>
                            <a:srgbClr val="000000"/>
                          </a:solidFill>
                          <a:effectLst/>
                          <a:latin typeface="Arial" panose="020B0604020202020204" pitchFamily="34" charset="0"/>
                          <a:cs typeface="Arial" panose="020B0604020202020204" pitchFamily="34" charset="0"/>
                        </a:rPr>
                        <a:t>general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51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164287350"/>
                  </a:ext>
                </a:extLst>
              </a:tr>
              <a:tr h="601440">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desde otra entidad </a:t>
                      </a:r>
                      <a:r>
                        <a:rPr lang="es-CO" sz="1100" b="0" i="0" u="none" strike="noStrike" dirty="0" smtClean="0">
                          <a:solidFill>
                            <a:srgbClr val="000000"/>
                          </a:solidFill>
                          <a:effectLst/>
                          <a:latin typeface="Arial" panose="020B0604020202020204" pitchFamily="34" charset="0"/>
                          <a:cs typeface="Arial" panose="020B0604020202020204" pitchFamily="34" charset="0"/>
                        </a:rPr>
                        <a:t>pública)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7</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601440">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6</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65462844"/>
                  </a:ext>
                </a:extLst>
              </a:tr>
              <a:tr h="406228">
                <a:tc>
                  <a:txBody>
                    <a:bodyPr/>
                    <a:lstStyle/>
                    <a:p>
                      <a:pPr algn="ctr"/>
                      <a:r>
                        <a:rPr lang="es-CO" sz="1100" dirty="0" smtClean="0">
                          <a:latin typeface="Arial" panose="020B0604020202020204" pitchFamily="34" charset="0"/>
                          <a:cs typeface="Arial" panose="020B0604020202020204" pitchFamily="34" charset="0"/>
                        </a:rPr>
                        <a:t>Informativos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36</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677431079"/>
                  </a:ext>
                </a:extLst>
              </a:tr>
              <a:tr h="359315">
                <a:tc>
                  <a:txBody>
                    <a:bodyPr/>
                    <a:lstStyle/>
                    <a:p>
                      <a:pPr algn="ctr"/>
                      <a:r>
                        <a:rPr lang="es-CO" sz="1100" dirty="0" smtClean="0">
                          <a:latin typeface="Arial" panose="020B0604020202020204" pitchFamily="34" charset="0"/>
                          <a:cs typeface="Arial" panose="020B0604020202020204" pitchFamily="34" charset="0"/>
                        </a:rPr>
                        <a:t>SQRS (Reclamo)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151016652"/>
                  </a:ext>
                </a:extLst>
              </a:tr>
              <a:tr h="359315">
                <a:tc>
                  <a:txBody>
                    <a:bodyPr/>
                    <a:lstStyle/>
                    <a:p>
                      <a:pPr algn="ctr"/>
                      <a:r>
                        <a:rPr lang="es-CO" sz="1100" dirty="0" smtClean="0">
                          <a:latin typeface="Arial" panose="020B0604020202020204" pitchFamily="34" charset="0"/>
                          <a:cs typeface="Arial" panose="020B0604020202020204" pitchFamily="34" charset="0"/>
                        </a:rPr>
                        <a:t>Tramites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1653</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6"/>
                  </a:ext>
                </a:extLst>
              </a:tr>
              <a:tr h="359315">
                <a:tc>
                  <a:txBody>
                    <a:bodyPr/>
                    <a:lstStyle/>
                    <a:p>
                      <a:pPr algn="ctr"/>
                      <a:r>
                        <a:rPr lang="es-CO" sz="1100" dirty="0" smtClean="0">
                          <a:latin typeface="Arial" panose="020B0604020202020204" pitchFamily="34" charset="0"/>
                          <a:cs typeface="Arial" panose="020B0604020202020204" pitchFamily="34" charset="0"/>
                        </a:rPr>
                        <a:t>Urgente</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6</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7"/>
                  </a:ext>
                </a:extLst>
              </a:tr>
              <a:tr h="35931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Arial" panose="020B0604020202020204" pitchFamily="34" charset="0"/>
                          <a:ea typeface="+mn-ea"/>
                          <a:cs typeface="Arial" panose="020B0604020202020204" pitchFamily="34" charset="0"/>
                        </a:rPr>
                        <a:t>Total de oficios recibidos </a:t>
                      </a:r>
                      <a:endParaRPr lang="es-CO" b="1"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1" kern="1200" baseline="0" dirty="0" smtClean="0">
                          <a:solidFill>
                            <a:schemeClr val="dk1"/>
                          </a:solidFill>
                          <a:latin typeface="Arial" panose="020B0604020202020204" pitchFamily="34" charset="0"/>
                          <a:ea typeface="+mn-ea"/>
                          <a:cs typeface="Arial" panose="020B0604020202020204" pitchFamily="34" charset="0"/>
                        </a:rPr>
                        <a:t>1760</a:t>
                      </a:r>
                      <a:endParaRPr lang="es-CO" sz="11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34474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912134-EC89-443F-B4D5-7B5F765576F5}"/>
              </a:ext>
            </a:extLst>
          </p:cNvPr>
          <p:cNvSpPr txBox="1">
            <a:spLocks/>
          </p:cNvSpPr>
          <p:nvPr/>
        </p:nvSpPr>
        <p:spPr>
          <a:xfrm>
            <a:off x="238758" y="615698"/>
            <a:ext cx="8287660" cy="8418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Arial Black" panose="020B0A04020102020204" pitchFamily="34" charset="0"/>
                <a:ea typeface="Segoe UI" panose="020B0502040204020203" pitchFamily="34" charset="0"/>
                <a:cs typeface="Arial" panose="020B0604020202020204" pitchFamily="34" charset="0"/>
              </a:rPr>
              <a:t>Tiempo de respuesta Derechos de Petición Subdirección de Planeación e Infraestructura</a:t>
            </a:r>
          </a:p>
        </p:txBody>
      </p:sp>
      <p:graphicFrame>
        <p:nvGraphicFramePr>
          <p:cNvPr id="3" name="Tabla 2">
            <a:extLst>
              <a:ext uri="{FF2B5EF4-FFF2-40B4-BE49-F238E27FC236}">
                <a16:creationId xmlns:a16="http://schemas.microsoft.com/office/drawing/2014/main" xmlns="" id="{2A3F9846-73E9-47A9-95C7-6DE53C1491FC}"/>
              </a:ext>
            </a:extLst>
          </p:cNvPr>
          <p:cNvGraphicFramePr>
            <a:graphicFrameLocks noGrp="1"/>
          </p:cNvGraphicFramePr>
          <p:nvPr>
            <p:extLst>
              <p:ext uri="{D42A27DB-BD31-4B8C-83A1-F6EECF244321}">
                <p14:modId xmlns:p14="http://schemas.microsoft.com/office/powerpoint/2010/main" val="618138843"/>
              </p:ext>
            </p:extLst>
          </p:nvPr>
        </p:nvGraphicFramePr>
        <p:xfrm>
          <a:off x="565841" y="1544831"/>
          <a:ext cx="7641774" cy="3085367"/>
        </p:xfrm>
        <a:graphic>
          <a:graphicData uri="http://schemas.openxmlformats.org/drawingml/2006/table">
            <a:tbl>
              <a:tblPr firstRow="1" bandRow="1">
                <a:tableStyleId>{93296810-A885-4BE3-A3E7-6D5BEEA58F35}</a:tableStyleId>
              </a:tblPr>
              <a:tblGrid>
                <a:gridCol w="1273629">
                  <a:extLst>
                    <a:ext uri="{9D8B030D-6E8A-4147-A177-3AD203B41FA5}">
                      <a16:colId xmlns:a16="http://schemas.microsoft.com/office/drawing/2014/main" xmlns="" val="2821059907"/>
                    </a:ext>
                  </a:extLst>
                </a:gridCol>
                <a:gridCol w="1273629">
                  <a:extLst>
                    <a:ext uri="{9D8B030D-6E8A-4147-A177-3AD203B41FA5}">
                      <a16:colId xmlns:a16="http://schemas.microsoft.com/office/drawing/2014/main" xmlns="" val="2408075015"/>
                    </a:ext>
                  </a:extLst>
                </a:gridCol>
                <a:gridCol w="1273629">
                  <a:extLst>
                    <a:ext uri="{9D8B030D-6E8A-4147-A177-3AD203B41FA5}">
                      <a16:colId xmlns:a16="http://schemas.microsoft.com/office/drawing/2014/main" xmlns="" val="2545720440"/>
                    </a:ext>
                  </a:extLst>
                </a:gridCol>
                <a:gridCol w="1273629">
                  <a:extLst>
                    <a:ext uri="{9D8B030D-6E8A-4147-A177-3AD203B41FA5}">
                      <a16:colId xmlns:a16="http://schemas.microsoft.com/office/drawing/2014/main" xmlns="" val="1112679939"/>
                    </a:ext>
                  </a:extLst>
                </a:gridCol>
                <a:gridCol w="1273629">
                  <a:extLst>
                    <a:ext uri="{9D8B030D-6E8A-4147-A177-3AD203B41FA5}">
                      <a16:colId xmlns:a16="http://schemas.microsoft.com/office/drawing/2014/main" xmlns="" val="20004"/>
                    </a:ext>
                  </a:extLst>
                </a:gridCol>
                <a:gridCol w="1273629">
                  <a:extLst>
                    <a:ext uri="{9D8B030D-6E8A-4147-A177-3AD203B41FA5}">
                      <a16:colId xmlns:a16="http://schemas.microsoft.com/office/drawing/2014/main" xmlns="" val="2958318103"/>
                    </a:ext>
                  </a:extLst>
                </a:gridCol>
              </a:tblGrid>
              <a:tr h="798253">
                <a:tc>
                  <a:txBody>
                    <a:bodyPr/>
                    <a:lstStyle/>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Arial" panose="020B0604020202020204" pitchFamily="34" charset="0"/>
                          <a:cs typeface="Arial" panose="020B0604020202020204" pitchFamily="34" charset="0"/>
                        </a:rPr>
                        <a:t># de oficios vencidos sin dar respuesta </a:t>
                      </a:r>
                    </a:p>
                  </a:txBody>
                  <a:tcPr anchor="ctr"/>
                </a:tc>
                <a:extLst>
                  <a:ext uri="{0D108BD9-81ED-4DB2-BD59-A6C34878D82A}">
                    <a16:rowId xmlns:a16="http://schemas.microsoft.com/office/drawing/2014/main" xmlns="" val="3436197898"/>
                  </a:ext>
                </a:extLst>
              </a:tr>
              <a:tr h="570181">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Derechos de petición de orden general-30 días</a:t>
                      </a: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51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40</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7</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4</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12273308"/>
                  </a:ext>
                </a:extLst>
              </a:tr>
              <a:tr h="570181">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desde otra entidad pública-10 Días)</a:t>
                      </a: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7</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7</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570181">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entidad-20 Días)</a:t>
                      </a: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6</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6</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451952456"/>
                  </a:ext>
                </a:extLst>
              </a:tr>
            </a:tbl>
          </a:graphicData>
        </a:graphic>
      </p:graphicFrame>
    </p:spTree>
    <p:extLst>
      <p:ext uri="{BB962C8B-B14F-4D97-AF65-F5344CB8AC3E}">
        <p14:creationId xmlns:p14="http://schemas.microsoft.com/office/powerpoint/2010/main" val="245187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463F6A-391C-4B57-88B6-0CE130220C52}"/>
              </a:ext>
            </a:extLst>
          </p:cNvPr>
          <p:cNvSpPr txBox="1">
            <a:spLocks/>
          </p:cNvSpPr>
          <p:nvPr/>
        </p:nvSpPr>
        <p:spPr>
          <a:xfrm>
            <a:off x="290339" y="301084"/>
            <a:ext cx="8375959" cy="561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Subdirección de Transporte Metropolitano </a:t>
            </a:r>
          </a:p>
        </p:txBody>
      </p:sp>
      <p:graphicFrame>
        <p:nvGraphicFramePr>
          <p:cNvPr id="3" name="Gráfico 2">
            <a:extLst>
              <a:ext uri="{FF2B5EF4-FFF2-40B4-BE49-F238E27FC236}">
                <a16:creationId xmlns:a16="http://schemas.microsoft.com/office/drawing/2014/main" xmlns="" id="{FDAB6990-6992-4503-A869-4A03D0113856}"/>
              </a:ext>
            </a:extLst>
          </p:cNvPr>
          <p:cNvGraphicFramePr/>
          <p:nvPr>
            <p:extLst>
              <p:ext uri="{D42A27DB-BD31-4B8C-83A1-F6EECF244321}">
                <p14:modId xmlns:p14="http://schemas.microsoft.com/office/powerpoint/2010/main" val="1815459379"/>
              </p:ext>
            </p:extLst>
          </p:nvPr>
        </p:nvGraphicFramePr>
        <p:xfrm>
          <a:off x="95195" y="1165128"/>
          <a:ext cx="4361228" cy="4223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A731359E-3F30-4EE0-B532-3737CD75EBF9}"/>
              </a:ext>
            </a:extLst>
          </p:cNvPr>
          <p:cNvGraphicFramePr>
            <a:graphicFrameLocks noGrp="1"/>
          </p:cNvGraphicFramePr>
          <p:nvPr>
            <p:extLst>
              <p:ext uri="{D42A27DB-BD31-4B8C-83A1-F6EECF244321}">
                <p14:modId xmlns:p14="http://schemas.microsoft.com/office/powerpoint/2010/main" val="3684584349"/>
              </p:ext>
            </p:extLst>
          </p:nvPr>
        </p:nvGraphicFramePr>
        <p:xfrm>
          <a:off x="4935519" y="912656"/>
          <a:ext cx="3962626" cy="4896239"/>
        </p:xfrm>
        <a:graphic>
          <a:graphicData uri="http://schemas.openxmlformats.org/drawingml/2006/table">
            <a:tbl>
              <a:tblPr firstRow="1" bandRow="1">
                <a:tableStyleId>{F5AB1C69-6EDB-4FF4-983F-18BD219EF322}</a:tableStyleId>
              </a:tblPr>
              <a:tblGrid>
                <a:gridCol w="1984140">
                  <a:extLst>
                    <a:ext uri="{9D8B030D-6E8A-4147-A177-3AD203B41FA5}">
                      <a16:colId xmlns:a16="http://schemas.microsoft.com/office/drawing/2014/main" xmlns="" val="2734948621"/>
                    </a:ext>
                  </a:extLst>
                </a:gridCol>
                <a:gridCol w="1978486">
                  <a:extLst>
                    <a:ext uri="{9D8B030D-6E8A-4147-A177-3AD203B41FA5}">
                      <a16:colId xmlns:a16="http://schemas.microsoft.com/office/drawing/2014/main" xmlns="" val="171459834"/>
                    </a:ext>
                  </a:extLst>
                </a:gridCol>
              </a:tblGrid>
              <a:tr h="439198">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de oficios</a:t>
                      </a:r>
                      <a:r>
                        <a:rPr lang="es-CO" sz="1100" baseline="0" dirty="0">
                          <a:latin typeface="Arial" panose="020B0604020202020204" pitchFamily="34" charset="0"/>
                          <a:cs typeface="Arial" panose="020B0604020202020204" pitchFamily="34" charset="0"/>
                        </a:rPr>
                        <a:t> recibidos </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70453266"/>
                  </a:ext>
                </a:extLst>
              </a:tr>
              <a:tr h="439198">
                <a:tc>
                  <a:txBody>
                    <a:bodyPr/>
                    <a:lstStyle/>
                    <a:p>
                      <a:pPr algn="ctr"/>
                      <a:r>
                        <a:rPr lang="es-CO" sz="1100" dirty="0">
                          <a:latin typeface="Arial" panose="020B060402020202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Arial" panose="020B0604020202020204" pitchFamily="34" charset="0"/>
                          <a:cs typeface="Arial" panose="020B0604020202020204" pitchFamily="34" charset="0"/>
                        </a:rPr>
                        <a:t>54</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642573346"/>
                  </a:ext>
                </a:extLst>
              </a:tr>
              <a:tr h="721238">
                <a:tc>
                  <a:txBody>
                    <a:bodyPr/>
                    <a:lstStyle/>
                    <a:p>
                      <a:pPr algn="ctr"/>
                      <a:r>
                        <a:rPr lang="es-CO" sz="1100" dirty="0">
                          <a:latin typeface="Arial" panose="020B0604020202020204" pitchFamily="34" charset="0"/>
                          <a:cs typeface="Arial" panose="020B0604020202020204" pitchFamily="34" charset="0"/>
                        </a:rPr>
                        <a:t>Derechos de petición (solicitud desde otra entidad pública)</a:t>
                      </a:r>
                    </a:p>
                  </a:txBody>
                  <a:tcPr anchor="ctr"/>
                </a:tc>
                <a:tc>
                  <a:txBody>
                    <a:bodyPr/>
                    <a:lstStyle/>
                    <a:p>
                      <a:pPr algn="ctr"/>
                      <a:r>
                        <a:rPr lang="es-CO" sz="1100" dirty="0">
                          <a:latin typeface="Arial" panose="020B0604020202020204" pitchFamily="34" charset="0"/>
                          <a:cs typeface="Arial" panose="020B0604020202020204" pitchFamily="34" charset="0"/>
                        </a:rPr>
                        <a:t>9</a:t>
                      </a:r>
                    </a:p>
                  </a:txBody>
                  <a:tcPr anchor="ctr"/>
                </a:tc>
                <a:extLst>
                  <a:ext uri="{0D108BD9-81ED-4DB2-BD59-A6C34878D82A}">
                    <a16:rowId xmlns:a16="http://schemas.microsoft.com/office/drawing/2014/main" xmlns="" val="1819613284"/>
                  </a:ext>
                </a:extLst>
              </a:tr>
              <a:tr h="420815">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3</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420815">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DP2 (Consulta relacionada con las materias a cargo de la entidad a ser tratada por diferentes </a:t>
                      </a:r>
                      <a:r>
                        <a:rPr lang="es-CO" sz="1100" b="0" i="0" u="none" strike="noStrike" dirty="0" err="1">
                          <a:solidFill>
                            <a:srgbClr val="000000"/>
                          </a:solidFill>
                          <a:effectLst/>
                          <a:latin typeface="Arial" panose="020B0604020202020204" pitchFamily="34" charset="0"/>
                          <a:cs typeface="Arial" panose="020B0604020202020204" pitchFamily="34" charset="0"/>
                        </a:rPr>
                        <a:t>depend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420815">
                <a:tc>
                  <a:txBody>
                    <a:bodyPr/>
                    <a:lstStyle/>
                    <a:p>
                      <a:pPr algn="ctr"/>
                      <a:r>
                        <a:rPr lang="es-CO" sz="1100" dirty="0">
                          <a:latin typeface="Arial" panose="020B0604020202020204" pitchFamily="34" charset="0"/>
                          <a:cs typeface="Arial" panose="020B0604020202020204" pitchFamily="34" charset="0"/>
                        </a:rPr>
                        <a:t>Informativos</a:t>
                      </a:r>
                    </a:p>
                  </a:txBody>
                  <a:tcPr anchor="ctr"/>
                </a:tc>
                <a:tc>
                  <a:txBody>
                    <a:bodyPr/>
                    <a:lstStyle/>
                    <a:p>
                      <a:pPr algn="ctr"/>
                      <a:r>
                        <a:rPr lang="es-CO" sz="1100" dirty="0" smtClean="0">
                          <a:latin typeface="Arial" panose="020B0604020202020204" pitchFamily="34" charset="0"/>
                          <a:cs typeface="Arial" panose="020B0604020202020204" pitchFamily="34" charset="0"/>
                        </a:rPr>
                        <a:t>273</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677431079"/>
                  </a:ext>
                </a:extLst>
              </a:tr>
              <a:tr h="420815">
                <a:tc>
                  <a:txBody>
                    <a:bodyPr/>
                    <a:lstStyle/>
                    <a:p>
                      <a:pPr algn="ctr"/>
                      <a:r>
                        <a:rPr lang="es-CO" sz="1100" dirty="0" smtClean="0">
                          <a:latin typeface="Arial" panose="020B0604020202020204" pitchFamily="34" charset="0"/>
                          <a:cs typeface="Arial" panose="020B0604020202020204" pitchFamily="34" charset="0"/>
                        </a:rPr>
                        <a:t>Proceso contractual</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6"/>
                  </a:ext>
                </a:extLst>
              </a:tr>
              <a:tr h="420815">
                <a:tc>
                  <a:txBody>
                    <a:bodyPr/>
                    <a:lstStyle/>
                    <a:p>
                      <a:pPr algn="ctr"/>
                      <a:r>
                        <a:rPr lang="es-CO" sz="1100" dirty="0" smtClean="0">
                          <a:latin typeface="Arial" panose="020B0604020202020204" pitchFamily="34" charset="0"/>
                          <a:cs typeface="Arial" panose="020B0604020202020204" pitchFamily="34" charset="0"/>
                        </a:rPr>
                        <a:t>Trámites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305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151016652"/>
                  </a:ext>
                </a:extLst>
              </a:tr>
              <a:tr h="420815">
                <a:tc>
                  <a:txBody>
                    <a:bodyPr/>
                    <a:lstStyle/>
                    <a:p>
                      <a:pPr algn="ctr"/>
                      <a:r>
                        <a:rPr lang="es-CO" sz="1100" dirty="0">
                          <a:latin typeface="Arial" panose="020B0604020202020204" pitchFamily="34" charset="0"/>
                          <a:cs typeface="Arial" panose="020B0604020202020204" pitchFamily="34" charset="0"/>
                        </a:rPr>
                        <a:t>Urgente</a:t>
                      </a:r>
                    </a:p>
                  </a:txBody>
                  <a:tcPr anchor="ctr"/>
                </a:tc>
                <a:tc>
                  <a:txBody>
                    <a:bodyPr/>
                    <a:lstStyle/>
                    <a:p>
                      <a:pPr algn="ctr"/>
                      <a:r>
                        <a:rPr lang="es-CO" sz="1100" dirty="0" smtClean="0">
                          <a:latin typeface="Arial" panose="020B0604020202020204" pitchFamily="34" charset="0"/>
                          <a:cs typeface="Arial" panose="020B0604020202020204" pitchFamily="34" charset="0"/>
                        </a:rPr>
                        <a:t>10</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94615812"/>
                  </a:ext>
                </a:extLst>
              </a:tr>
              <a:tr h="42081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Arial" panose="020B0604020202020204" pitchFamily="34" charset="0"/>
                          <a:ea typeface="+mn-ea"/>
                          <a:cs typeface="Arial" panose="020B0604020202020204" pitchFamily="34" charset="0"/>
                        </a:rPr>
                        <a:t>Total de oficios recibidos </a:t>
                      </a:r>
                      <a:endParaRPr lang="es-CO" b="1"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1" kern="1200" baseline="0" dirty="0" smtClean="0">
                          <a:solidFill>
                            <a:schemeClr val="dk1"/>
                          </a:solidFill>
                          <a:latin typeface="Arial" panose="020B0604020202020204" pitchFamily="34" charset="0"/>
                          <a:ea typeface="+mn-ea"/>
                          <a:cs typeface="Arial" panose="020B0604020202020204" pitchFamily="34" charset="0"/>
                        </a:rPr>
                        <a:t>656</a:t>
                      </a:r>
                      <a:endParaRPr lang="es-CO" sz="11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8284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99AAD-7969-468C-B5D4-703E5D13BB8A}"/>
              </a:ext>
            </a:extLst>
          </p:cNvPr>
          <p:cNvSpPr txBox="1">
            <a:spLocks/>
          </p:cNvSpPr>
          <p:nvPr/>
        </p:nvSpPr>
        <p:spPr>
          <a:xfrm>
            <a:off x="318456" y="453183"/>
            <a:ext cx="8287659" cy="8418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Arial Black" panose="020B0A04020102020204" pitchFamily="34" charset="0"/>
                <a:ea typeface="Segoe UI" panose="020B0502040204020203" pitchFamily="34" charset="0"/>
                <a:cs typeface="Segoe UI" panose="020B0502040204020203" pitchFamily="34" charset="0"/>
              </a:rPr>
              <a:t>Tiempo de respuesta Derechos de Petición Subdirección de Transporte Metropolitano </a:t>
            </a:r>
          </a:p>
        </p:txBody>
      </p:sp>
      <p:graphicFrame>
        <p:nvGraphicFramePr>
          <p:cNvPr id="3" name="Tabla 2">
            <a:extLst>
              <a:ext uri="{FF2B5EF4-FFF2-40B4-BE49-F238E27FC236}">
                <a16:creationId xmlns:a16="http://schemas.microsoft.com/office/drawing/2014/main" xmlns="" id="{BDDF7D16-DD14-4698-9EA2-1CED1E676901}"/>
              </a:ext>
            </a:extLst>
          </p:cNvPr>
          <p:cNvGraphicFramePr>
            <a:graphicFrameLocks noGrp="1"/>
          </p:cNvGraphicFramePr>
          <p:nvPr>
            <p:extLst>
              <p:ext uri="{D42A27DB-BD31-4B8C-83A1-F6EECF244321}">
                <p14:modId xmlns:p14="http://schemas.microsoft.com/office/powerpoint/2010/main" val="1243356787"/>
              </p:ext>
            </p:extLst>
          </p:nvPr>
        </p:nvGraphicFramePr>
        <p:xfrm>
          <a:off x="674056" y="1295012"/>
          <a:ext cx="7576458" cy="4316730"/>
        </p:xfrm>
        <a:graphic>
          <a:graphicData uri="http://schemas.openxmlformats.org/drawingml/2006/table">
            <a:tbl>
              <a:tblPr firstRow="1" bandRow="1">
                <a:tableStyleId>{F5AB1C69-6EDB-4FF4-983F-18BD219EF322}</a:tableStyleId>
              </a:tblPr>
              <a:tblGrid>
                <a:gridCol w="1262743">
                  <a:extLst>
                    <a:ext uri="{9D8B030D-6E8A-4147-A177-3AD203B41FA5}">
                      <a16:colId xmlns:a16="http://schemas.microsoft.com/office/drawing/2014/main" xmlns="" val="1399097405"/>
                    </a:ext>
                  </a:extLst>
                </a:gridCol>
                <a:gridCol w="1262743">
                  <a:extLst>
                    <a:ext uri="{9D8B030D-6E8A-4147-A177-3AD203B41FA5}">
                      <a16:colId xmlns:a16="http://schemas.microsoft.com/office/drawing/2014/main" xmlns="" val="1231701402"/>
                    </a:ext>
                  </a:extLst>
                </a:gridCol>
                <a:gridCol w="1262743">
                  <a:extLst>
                    <a:ext uri="{9D8B030D-6E8A-4147-A177-3AD203B41FA5}">
                      <a16:colId xmlns:a16="http://schemas.microsoft.com/office/drawing/2014/main" xmlns="" val="2554878542"/>
                    </a:ext>
                  </a:extLst>
                </a:gridCol>
                <a:gridCol w="1262743">
                  <a:extLst>
                    <a:ext uri="{9D8B030D-6E8A-4147-A177-3AD203B41FA5}">
                      <a16:colId xmlns:a16="http://schemas.microsoft.com/office/drawing/2014/main" xmlns="" val="1757178380"/>
                    </a:ext>
                  </a:extLst>
                </a:gridCol>
                <a:gridCol w="1262743">
                  <a:extLst>
                    <a:ext uri="{9D8B030D-6E8A-4147-A177-3AD203B41FA5}">
                      <a16:colId xmlns:a16="http://schemas.microsoft.com/office/drawing/2014/main" xmlns="" val="20004"/>
                    </a:ext>
                  </a:extLst>
                </a:gridCol>
                <a:gridCol w="1262743">
                  <a:extLst>
                    <a:ext uri="{9D8B030D-6E8A-4147-A177-3AD203B41FA5}">
                      <a16:colId xmlns:a16="http://schemas.microsoft.com/office/drawing/2014/main" xmlns="" val="2019458640"/>
                    </a:ext>
                  </a:extLst>
                </a:gridCol>
              </a:tblGrid>
              <a:tr h="0">
                <a:tc>
                  <a:txBody>
                    <a:bodyPr/>
                    <a:lstStyle/>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Arial" panose="020B0604020202020204" pitchFamily="34" charset="0"/>
                          <a:cs typeface="Arial" panose="020B0604020202020204" pitchFamily="34" charset="0"/>
                        </a:rPr>
                        <a:t># de oficios vencidos sin dar respuesta </a:t>
                      </a:r>
                    </a:p>
                  </a:txBody>
                  <a:tcPr anchor="ctr"/>
                </a:tc>
                <a:extLst>
                  <a:ext uri="{0D108BD9-81ED-4DB2-BD59-A6C34878D82A}">
                    <a16:rowId xmlns:a16="http://schemas.microsoft.com/office/drawing/2014/main" xmlns="" val="2612347794"/>
                  </a:ext>
                </a:extLst>
              </a:tr>
              <a:tr h="370840">
                <a:tc>
                  <a:txBody>
                    <a:bodyPr/>
                    <a:lstStyle/>
                    <a:p>
                      <a:pPr algn="ctr"/>
                      <a:r>
                        <a:rPr lang="es-CO" sz="1100" dirty="0">
                          <a:latin typeface="Arial" panose="020B060402020202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Arial" panose="020B0604020202020204" pitchFamily="34" charset="0"/>
                          <a:cs typeface="Arial" panose="020B0604020202020204" pitchFamily="34" charset="0"/>
                        </a:rPr>
                        <a:t>54</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33</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15</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es-CO" sz="1100" dirty="0">
                          <a:latin typeface="Arial" panose="020B0604020202020204" pitchFamily="34" charset="0"/>
                          <a:cs typeface="Arial" panose="020B0604020202020204" pitchFamily="34" charset="0"/>
                        </a:rPr>
                        <a:t>Derechos de petición (solicitud desde otra entidad pública)</a:t>
                      </a:r>
                    </a:p>
                  </a:txBody>
                  <a:tcPr anchor="ctr"/>
                </a:tc>
                <a:tc>
                  <a:txBody>
                    <a:bodyPr/>
                    <a:lstStyle/>
                    <a:p>
                      <a:pPr algn="ctr"/>
                      <a:r>
                        <a:rPr lang="es-CO" sz="1100" dirty="0">
                          <a:latin typeface="Arial" panose="020B0604020202020204" pitchFamily="34" charset="0"/>
                          <a:cs typeface="Arial" panose="020B0604020202020204" pitchFamily="34" charset="0"/>
                        </a:rPr>
                        <a:t>9</a:t>
                      </a:r>
                    </a:p>
                  </a:txBody>
                  <a:tcPr anchor="ctr"/>
                </a:tc>
                <a:tc>
                  <a:txBody>
                    <a:bodyPr/>
                    <a:lstStyle/>
                    <a:p>
                      <a:pPr algn="ctr"/>
                      <a:r>
                        <a:rPr lang="es-CO" sz="1100" dirty="0" smtClean="0">
                          <a:latin typeface="Arial" panose="020B0604020202020204" pitchFamily="34" charset="0"/>
                          <a:cs typeface="Arial" panose="020B0604020202020204" pitchFamily="34" charset="0"/>
                        </a:rPr>
                        <a:t>4</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370840">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3</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533058550"/>
                  </a:ext>
                </a:extLst>
              </a:tr>
              <a:tr h="370840">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DP2 (Consulta relacionada con las materias a cargo de la entidad a ser tratada por diferentes </a:t>
                      </a:r>
                      <a:r>
                        <a:rPr lang="es-CO" sz="1100" b="0" i="0" u="none" strike="noStrike" dirty="0" err="1">
                          <a:solidFill>
                            <a:srgbClr val="000000"/>
                          </a:solidFill>
                          <a:effectLst/>
                          <a:latin typeface="Arial" panose="020B0604020202020204" pitchFamily="34" charset="0"/>
                          <a:cs typeface="Arial" panose="020B0604020202020204" pitchFamily="34" charset="0"/>
                        </a:rPr>
                        <a:t>depend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975184407"/>
                  </a:ext>
                </a:extLst>
              </a:tr>
            </a:tbl>
          </a:graphicData>
        </a:graphic>
      </p:graphicFrame>
    </p:spTree>
    <p:extLst>
      <p:ext uri="{BB962C8B-B14F-4D97-AF65-F5344CB8AC3E}">
        <p14:creationId xmlns:p14="http://schemas.microsoft.com/office/powerpoint/2010/main" val="243511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99AAD-7969-468C-B5D4-703E5D13BB8A}"/>
              </a:ext>
            </a:extLst>
          </p:cNvPr>
          <p:cNvSpPr txBox="1">
            <a:spLocks/>
          </p:cNvSpPr>
          <p:nvPr/>
        </p:nvSpPr>
        <p:spPr>
          <a:xfrm>
            <a:off x="351425" y="1246872"/>
            <a:ext cx="8287659" cy="41492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Segoe UI" panose="020B0502040204020203" pitchFamily="34" charset="0"/>
              </a:rPr>
              <a:t>Conclusiones</a:t>
            </a:r>
          </a:p>
          <a:p>
            <a:pPr marL="285750" indent="-285750">
              <a:buFont typeface="Arial" panose="020B0604020202020204" pitchFamily="34" charset="0"/>
              <a:buChar char="•"/>
            </a:pPr>
            <a:endParaRPr lang="es-CO" sz="2100" b="1" dirty="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500" dirty="0" smtClean="0">
                <a:latin typeface="Arial" panose="020B0604020202020204" pitchFamily="34" charset="0"/>
                <a:ea typeface="Segoe UI" panose="020B0502040204020203" pitchFamily="34" charset="0"/>
                <a:cs typeface="Arial" panose="020B0604020202020204" pitchFamily="34" charset="0"/>
              </a:rPr>
              <a:t>Del </a:t>
            </a:r>
            <a:r>
              <a:rPr lang="es-CO" sz="1500" dirty="0">
                <a:latin typeface="Arial" panose="020B0604020202020204" pitchFamily="34" charset="0"/>
                <a:ea typeface="Segoe UI" panose="020B0502040204020203" pitchFamily="34" charset="0"/>
                <a:cs typeface="Arial" panose="020B0604020202020204" pitchFamily="34" charset="0"/>
              </a:rPr>
              <a:t>total de oficios recibidos en la entidad durante </a:t>
            </a:r>
            <a:r>
              <a:rPr lang="es-CO" sz="1500" dirty="0" smtClean="0">
                <a:latin typeface="Arial" panose="020B0604020202020204" pitchFamily="34" charset="0"/>
                <a:ea typeface="Segoe UI" panose="020B0502040204020203" pitchFamily="34" charset="0"/>
                <a:cs typeface="Arial" panose="020B0604020202020204" pitchFamily="34" charset="0"/>
              </a:rPr>
              <a:t>el primer trimestre de 2021, </a:t>
            </a:r>
            <a:r>
              <a:rPr lang="es-CO" sz="1500" dirty="0">
                <a:latin typeface="Arial" panose="020B0604020202020204" pitchFamily="34" charset="0"/>
                <a:ea typeface="Segoe UI" panose="020B0502040204020203" pitchFamily="34" charset="0"/>
                <a:cs typeface="Arial" panose="020B0604020202020204" pitchFamily="34" charset="0"/>
              </a:rPr>
              <a:t>el </a:t>
            </a:r>
            <a:r>
              <a:rPr lang="es-CO" sz="1500" dirty="0" smtClean="0">
                <a:latin typeface="Arial" panose="020B0604020202020204" pitchFamily="34" charset="0"/>
                <a:ea typeface="Segoe UI" panose="020B0502040204020203" pitchFamily="34" charset="0"/>
                <a:cs typeface="Arial" panose="020B0604020202020204" pitchFamily="34" charset="0"/>
              </a:rPr>
              <a:t>10,78% </a:t>
            </a:r>
            <a:r>
              <a:rPr lang="es-CO" sz="1500" dirty="0">
                <a:latin typeface="Arial" panose="020B0604020202020204" pitchFamily="34" charset="0"/>
                <a:ea typeface="Segoe UI" panose="020B0502040204020203" pitchFamily="34" charset="0"/>
                <a:cs typeface="Arial" panose="020B0604020202020204" pitchFamily="34" charset="0"/>
              </a:rPr>
              <a:t>corresponde a Derechos de </a:t>
            </a:r>
            <a:r>
              <a:rPr lang="es-CO" sz="1500" dirty="0" smtClean="0">
                <a:latin typeface="Arial" panose="020B0604020202020204" pitchFamily="34" charset="0"/>
                <a:ea typeface="Segoe UI" panose="020B0502040204020203" pitchFamily="34" charset="0"/>
                <a:cs typeface="Arial" panose="020B0604020202020204" pitchFamily="34" charset="0"/>
              </a:rPr>
              <a:t>Petición.</a:t>
            </a:r>
            <a:endParaRPr lang="es-CO" sz="1500" dirty="0">
              <a:latin typeface="Arial" panose="020B0604020202020204" pitchFamily="34" charset="0"/>
              <a:ea typeface="Segoe UI" panose="020B0502040204020203" pitchFamily="34" charset="0"/>
              <a:cs typeface="Arial" panose="020B0604020202020204" pitchFamily="34" charset="0"/>
            </a:endParaRPr>
          </a:p>
          <a:p>
            <a:pPr marL="285750" indent="-285750">
              <a:buFont typeface="Arial" panose="020B0604020202020204" pitchFamily="34" charset="0"/>
              <a:buChar char="•"/>
            </a:pPr>
            <a:endParaRPr lang="es-CO" sz="1500" dirty="0">
              <a:latin typeface="Arial" panose="020B0604020202020204" pitchFamily="34" charset="0"/>
              <a:ea typeface="Segoe UI" panose="020B0502040204020203" pitchFamily="34" charset="0"/>
              <a:cs typeface="Arial" panose="020B0604020202020204" pitchFamily="34" charset="0"/>
            </a:endParaRPr>
          </a:p>
          <a:p>
            <a:pPr marL="285750" indent="-285750" algn="just">
              <a:buFont typeface="Arial" panose="020B0604020202020204" pitchFamily="34" charset="0"/>
              <a:buChar char="•"/>
            </a:pPr>
            <a:r>
              <a:rPr lang="es-CO" sz="1500" dirty="0">
                <a:latin typeface="Arial" panose="020B0604020202020204" pitchFamily="34" charset="0"/>
                <a:ea typeface="Segoe UI" panose="020B0502040204020203" pitchFamily="34" charset="0"/>
                <a:cs typeface="Arial" panose="020B0604020202020204" pitchFamily="34" charset="0"/>
              </a:rPr>
              <a:t>La dependencia  que atendió el mayor numero </a:t>
            </a:r>
            <a:r>
              <a:rPr lang="es-CO" sz="1500" dirty="0" smtClean="0">
                <a:latin typeface="Arial" panose="020B0604020202020204" pitchFamily="34" charset="0"/>
                <a:ea typeface="Segoe UI" panose="020B0502040204020203" pitchFamily="34" charset="0"/>
                <a:cs typeface="Arial" panose="020B0604020202020204" pitchFamily="34" charset="0"/>
              </a:rPr>
              <a:t>de derechos de petición fue </a:t>
            </a:r>
            <a:r>
              <a:rPr lang="es-CO" sz="1500" dirty="0">
                <a:latin typeface="Arial" panose="020B0604020202020204" pitchFamily="34" charset="0"/>
                <a:ea typeface="Segoe UI" panose="020B0502040204020203" pitchFamily="34" charset="0"/>
                <a:cs typeface="Arial" panose="020B0604020202020204" pitchFamily="34" charset="0"/>
              </a:rPr>
              <a:t>la Subdirección </a:t>
            </a:r>
            <a:r>
              <a:rPr lang="es-CO" sz="1500" dirty="0" smtClean="0">
                <a:latin typeface="Arial" panose="020B0604020202020204" pitchFamily="34" charset="0"/>
                <a:ea typeface="Segoe UI" panose="020B0502040204020203" pitchFamily="34" charset="0"/>
                <a:cs typeface="Arial" panose="020B0604020202020204" pitchFamily="34" charset="0"/>
              </a:rPr>
              <a:t>Ambiental, </a:t>
            </a:r>
            <a:r>
              <a:rPr lang="es-CO" sz="1500" dirty="0">
                <a:latin typeface="Arial" panose="020B0604020202020204" pitchFamily="34" charset="0"/>
                <a:ea typeface="Segoe UI" panose="020B0502040204020203" pitchFamily="34" charset="0"/>
                <a:cs typeface="Arial" panose="020B0604020202020204" pitchFamily="34" charset="0"/>
              </a:rPr>
              <a:t>con un total de </a:t>
            </a:r>
            <a:r>
              <a:rPr lang="es-CO" sz="1500" dirty="0" smtClean="0">
                <a:latin typeface="Arial" panose="020B0604020202020204" pitchFamily="34" charset="0"/>
                <a:ea typeface="Segoe UI" panose="020B0502040204020203" pitchFamily="34" charset="0"/>
                <a:cs typeface="Arial" panose="020B0604020202020204" pitchFamily="34" charset="0"/>
              </a:rPr>
              <a:t>142 requerimientos.</a:t>
            </a:r>
          </a:p>
          <a:p>
            <a:pPr marL="285750" indent="-285750" algn="just">
              <a:buFont typeface="Arial" panose="020B0604020202020204" pitchFamily="34" charset="0"/>
              <a:buChar char="•"/>
            </a:pPr>
            <a:endParaRPr lang="es-CO" sz="1500" dirty="0">
              <a:latin typeface="Arial" panose="020B0604020202020204" pitchFamily="34" charset="0"/>
              <a:ea typeface="Segoe UI" panose="020B0502040204020203" pitchFamily="34" charset="0"/>
              <a:cs typeface="Arial" panose="020B0604020202020204" pitchFamily="34" charset="0"/>
            </a:endParaRPr>
          </a:p>
          <a:p>
            <a:pPr marL="285750" indent="-285750" algn="just">
              <a:buFont typeface="Arial" panose="020B0604020202020204" pitchFamily="34" charset="0"/>
              <a:buChar char="•"/>
            </a:pPr>
            <a:r>
              <a:rPr lang="es-CO" sz="1500" dirty="0">
                <a:latin typeface="Arial" panose="020B0604020202020204" pitchFamily="34" charset="0"/>
                <a:ea typeface="Segoe UI" panose="020B0502040204020203" pitchFamily="34" charset="0"/>
                <a:cs typeface="Arial" panose="020B0604020202020204" pitchFamily="34" charset="0"/>
              </a:rPr>
              <a:t>Durante </a:t>
            </a:r>
            <a:r>
              <a:rPr lang="es-CO" sz="1500" dirty="0" smtClean="0">
                <a:latin typeface="Arial" panose="020B0604020202020204" pitchFamily="34" charset="0"/>
                <a:ea typeface="Segoe UI" panose="020B0502040204020203" pitchFamily="34" charset="0"/>
                <a:cs typeface="Arial" panose="020B0604020202020204" pitchFamily="34" charset="0"/>
              </a:rPr>
              <a:t>el trimestre </a:t>
            </a:r>
            <a:r>
              <a:rPr lang="es-CO" sz="1500" dirty="0">
                <a:latin typeface="Arial" panose="020B0604020202020204" pitchFamily="34" charset="0"/>
                <a:ea typeface="Segoe UI" panose="020B0502040204020203" pitchFamily="34" charset="0"/>
                <a:cs typeface="Arial" panose="020B0604020202020204" pitchFamily="34" charset="0"/>
              </a:rPr>
              <a:t>el canal mas utilizado por la ciudadanía para realizar alguna solicitud fue el correo electrónico con el </a:t>
            </a:r>
            <a:r>
              <a:rPr lang="es-CO" sz="1500" dirty="0" smtClean="0">
                <a:latin typeface="Arial" panose="020B0604020202020204" pitchFamily="34" charset="0"/>
                <a:ea typeface="Segoe UI" panose="020B0502040204020203" pitchFamily="34" charset="0"/>
                <a:cs typeface="Arial" panose="020B0604020202020204" pitchFamily="34" charset="0"/>
              </a:rPr>
              <a:t>66.33%.</a:t>
            </a:r>
          </a:p>
          <a:p>
            <a:pPr marL="285750" indent="-285750" algn="just">
              <a:buFont typeface="Arial" panose="020B0604020202020204" pitchFamily="34" charset="0"/>
              <a:buChar char="•"/>
            </a:pPr>
            <a:endParaRPr lang="es-CO" sz="1500" dirty="0">
              <a:latin typeface="Arial" panose="020B0604020202020204" pitchFamily="34" charset="0"/>
              <a:ea typeface="Segoe UI" panose="020B0502040204020203" pitchFamily="34" charset="0"/>
              <a:cs typeface="Arial" panose="020B0604020202020204" pitchFamily="34" charset="0"/>
            </a:endParaRPr>
          </a:p>
          <a:p>
            <a:pPr marL="285750" indent="-285750" algn="just">
              <a:buFont typeface="Arial" panose="020B0604020202020204" pitchFamily="34" charset="0"/>
              <a:buChar char="•"/>
            </a:pPr>
            <a:r>
              <a:rPr lang="es-CO" sz="1500" dirty="0">
                <a:latin typeface="Arial" panose="020B0604020202020204" pitchFamily="34" charset="0"/>
                <a:ea typeface="Segoe UI" panose="020B0502040204020203" pitchFamily="34" charset="0"/>
                <a:cs typeface="Arial" panose="020B0604020202020204" pitchFamily="34" charset="0"/>
              </a:rPr>
              <a:t>Del total de oficios </a:t>
            </a:r>
            <a:r>
              <a:rPr lang="es-CO" sz="1500" dirty="0" smtClean="0">
                <a:latin typeface="Arial" panose="020B0604020202020204" pitchFamily="34" charset="0"/>
                <a:ea typeface="Segoe UI" panose="020B0502040204020203" pitchFamily="34" charset="0"/>
                <a:cs typeface="Arial" panose="020B0604020202020204" pitchFamily="34" charset="0"/>
              </a:rPr>
              <a:t>recibidos durante el trimestre, 67 </a:t>
            </a:r>
            <a:r>
              <a:rPr lang="es-CO" sz="1500" dirty="0">
                <a:latin typeface="Arial" panose="020B0604020202020204" pitchFamily="34" charset="0"/>
                <a:ea typeface="Segoe UI" panose="020B0502040204020203" pitchFamily="34" charset="0"/>
                <a:cs typeface="Arial" panose="020B0604020202020204" pitchFamily="34" charset="0"/>
              </a:rPr>
              <a:t>requerimientos fueron trasladados a otra institución.  </a:t>
            </a:r>
          </a:p>
          <a:p>
            <a:pPr marL="285750" indent="-285750" algn="just">
              <a:buFont typeface="Arial" panose="020B0604020202020204" pitchFamily="34" charset="0"/>
              <a:buChar char="•"/>
            </a:pPr>
            <a:endParaRPr lang="es-CO" sz="1500" dirty="0">
              <a:latin typeface="Arial" panose="020B0604020202020204" pitchFamily="34" charset="0"/>
              <a:ea typeface="Segoe UI" panose="020B0502040204020203" pitchFamily="34" charset="0"/>
              <a:cs typeface="Arial" panose="020B0604020202020204" pitchFamily="34" charset="0"/>
            </a:endParaRPr>
          </a:p>
          <a:p>
            <a:pPr marL="285750" indent="-285750" algn="just">
              <a:buFont typeface="Arial" panose="020B0604020202020204" pitchFamily="34" charset="0"/>
              <a:buChar char="•"/>
            </a:pPr>
            <a:r>
              <a:rPr lang="es-CO" sz="1500" dirty="0" smtClean="0">
                <a:latin typeface="Arial" panose="020B0604020202020204" pitchFamily="34" charset="0"/>
                <a:ea typeface="Segoe UI" panose="020B0502040204020203" pitchFamily="34" charset="0"/>
                <a:cs typeface="Arial" panose="020B0604020202020204" pitchFamily="34" charset="0"/>
              </a:rPr>
              <a:t>Del </a:t>
            </a:r>
            <a:r>
              <a:rPr lang="es-CO" sz="1500" dirty="0">
                <a:latin typeface="Arial" panose="020B0604020202020204" pitchFamily="34" charset="0"/>
                <a:ea typeface="Segoe UI" panose="020B0502040204020203" pitchFamily="34" charset="0"/>
                <a:cs typeface="Arial" panose="020B0604020202020204" pitchFamily="34" charset="0"/>
              </a:rPr>
              <a:t>total de  PQRSD recibidas durante el </a:t>
            </a:r>
            <a:r>
              <a:rPr lang="es-CO" sz="1500" dirty="0" smtClean="0">
                <a:latin typeface="Arial" panose="020B0604020202020204" pitchFamily="34" charset="0"/>
                <a:ea typeface="Segoe UI" panose="020B0502040204020203" pitchFamily="34" charset="0"/>
                <a:cs typeface="Arial" panose="020B0604020202020204" pitchFamily="34" charset="0"/>
              </a:rPr>
              <a:t> primer trimestre </a:t>
            </a:r>
            <a:r>
              <a:rPr lang="es-CO" sz="1500" dirty="0">
                <a:latin typeface="Arial" panose="020B0604020202020204" pitchFamily="34" charset="0"/>
                <a:ea typeface="Segoe UI" panose="020B0502040204020203" pitchFamily="34" charset="0"/>
                <a:cs typeface="Arial" panose="020B0604020202020204" pitchFamily="34" charset="0"/>
              </a:rPr>
              <a:t>de </a:t>
            </a:r>
            <a:r>
              <a:rPr lang="es-CO" sz="1500" dirty="0" smtClean="0">
                <a:latin typeface="Arial" panose="020B0604020202020204" pitchFamily="34" charset="0"/>
                <a:ea typeface="Segoe UI" panose="020B0502040204020203" pitchFamily="34" charset="0"/>
                <a:cs typeface="Arial" panose="020B0604020202020204" pitchFamily="34" charset="0"/>
              </a:rPr>
              <a:t>2021, </a:t>
            </a:r>
            <a:r>
              <a:rPr lang="es-CO" sz="1500" dirty="0">
                <a:latin typeface="Arial" panose="020B0604020202020204" pitchFamily="34" charset="0"/>
                <a:ea typeface="Segoe UI" panose="020B0502040204020203" pitchFamily="34" charset="0"/>
                <a:cs typeface="Arial" panose="020B0604020202020204" pitchFamily="34" charset="0"/>
              </a:rPr>
              <a:t>a la fecha se han contestado el </a:t>
            </a:r>
            <a:r>
              <a:rPr lang="es-CO" sz="1500" dirty="0" smtClean="0">
                <a:latin typeface="Arial" panose="020B0604020202020204" pitchFamily="34" charset="0"/>
                <a:ea typeface="Segoe UI" panose="020B0502040204020203" pitchFamily="34" charset="0"/>
                <a:cs typeface="Arial" panose="020B0604020202020204" pitchFamily="34" charset="0"/>
              </a:rPr>
              <a:t>80.78%  </a:t>
            </a:r>
            <a:r>
              <a:rPr lang="es-CO" sz="1500" dirty="0">
                <a:latin typeface="Arial" panose="020B0604020202020204" pitchFamily="34" charset="0"/>
                <a:ea typeface="Segoe UI" panose="020B0502040204020203" pitchFamily="34" charset="0"/>
                <a:cs typeface="Arial" panose="020B0604020202020204" pitchFamily="34" charset="0"/>
              </a:rPr>
              <a:t>requerimientos dentro de los términos estipulados por ley.</a:t>
            </a:r>
          </a:p>
          <a:p>
            <a:pPr marL="342900" indent="-342900" algn="just">
              <a:buFont typeface="Arial" panose="020B0604020202020204" pitchFamily="34" charset="0"/>
              <a:buChar char="•"/>
            </a:pPr>
            <a:endParaRPr lang="es-CO" sz="1500" dirty="0">
              <a:latin typeface="Arial" panose="020B0604020202020204" pitchFamily="34" charset="0"/>
              <a:ea typeface="Segoe UI" panose="020B0502040204020203" pitchFamily="34" charset="0"/>
              <a:cs typeface="Arial" panose="020B0604020202020204" pitchFamily="34" charset="0"/>
            </a:endParaRPr>
          </a:p>
          <a:p>
            <a:pPr marL="342900" indent="-342900" algn="just">
              <a:buFont typeface="Arial" panose="020B0604020202020204" pitchFamily="34" charset="0"/>
              <a:buChar char="•"/>
            </a:pPr>
            <a:r>
              <a:rPr lang="es-CO" sz="1500" dirty="0" smtClean="0">
                <a:latin typeface="Arial" panose="020B0604020202020204" pitchFamily="34" charset="0"/>
                <a:ea typeface="Segoe UI" panose="020B0502040204020203" pitchFamily="34" charset="0"/>
                <a:cs typeface="Arial" panose="020B0604020202020204" pitchFamily="34" charset="0"/>
              </a:rPr>
              <a:t>Del </a:t>
            </a:r>
            <a:r>
              <a:rPr lang="es-CO" sz="1500" dirty="0">
                <a:latin typeface="Arial" panose="020B0604020202020204" pitchFamily="34" charset="0"/>
                <a:ea typeface="Segoe UI" panose="020B0502040204020203" pitchFamily="34" charset="0"/>
                <a:cs typeface="Arial" panose="020B0604020202020204" pitchFamily="34" charset="0"/>
              </a:rPr>
              <a:t>total de oficios recibidos, a ninguna solicitud se negó el acceso a la información.</a:t>
            </a:r>
          </a:p>
          <a:p>
            <a:pPr marL="342900" indent="-342900" algn="just">
              <a:buFont typeface="Arial" panose="020B0604020202020204" pitchFamily="34" charset="0"/>
              <a:buChar char="•"/>
            </a:pPr>
            <a:endParaRPr lang="es-CO" sz="1400" dirty="0">
              <a:latin typeface="Arial" panose="020B0604020202020204" pitchFamily="34" charset="0"/>
              <a:ea typeface="Segoe UI" panose="020B0502040204020203" pitchFamily="34" charset="0"/>
              <a:cs typeface="Arial" panose="020B0604020202020204" pitchFamily="34" charset="0"/>
            </a:endParaRPr>
          </a:p>
          <a:p>
            <a:pPr marL="342900" indent="-342900" algn="just">
              <a:buFont typeface="Arial" panose="020B0604020202020204" pitchFamily="34" charset="0"/>
              <a:buChar char="•"/>
            </a:pPr>
            <a:endParaRPr lang="es-CO" sz="1400" dirty="0">
              <a:latin typeface="Arial" panose="020B0604020202020204" pitchFamily="34" charset="0"/>
              <a:ea typeface="Segoe UI" panose="020B0502040204020203" pitchFamily="34" charset="0"/>
              <a:cs typeface="Arial" panose="020B0604020202020204" pitchFamily="34" charset="0"/>
            </a:endParaRPr>
          </a:p>
          <a:p>
            <a:pPr algn="just"/>
            <a:endParaRPr lang="es-CO" sz="21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1400" dirty="0">
              <a:latin typeface="+mn-lt"/>
              <a:ea typeface="Segoe UI" panose="020B0502040204020203" pitchFamily="34" charset="0"/>
              <a:cs typeface="Segoe UI" panose="020B0502040204020203" pitchFamily="34" charset="0"/>
            </a:endParaRPr>
          </a:p>
          <a:p>
            <a:endParaRPr lang="es-CO" sz="2400" b="1" dirty="0">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4508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08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870C3E5-80E7-4CCF-A40F-E504232B8B3B}"/>
              </a:ext>
            </a:extLst>
          </p:cNvPr>
          <p:cNvSpPr/>
          <p:nvPr/>
        </p:nvSpPr>
        <p:spPr>
          <a:xfrm>
            <a:off x="480950" y="621987"/>
            <a:ext cx="8098971" cy="4924425"/>
          </a:xfrm>
          <a:prstGeom prst="rect">
            <a:avLst/>
          </a:prstGeom>
        </p:spPr>
        <p:txBody>
          <a:bodyPr wrap="square">
            <a:spAutoFit/>
          </a:bodyPr>
          <a:lstStyle/>
          <a:p>
            <a:pPr algn="just"/>
            <a:endParaRPr lang="es-CO" sz="1400" dirty="0">
              <a:latin typeface="Segoe UI" panose="020B0502040204020203" pitchFamily="34" charset="0"/>
              <a:ea typeface="Segoe UI" panose="020B0502040204020203" pitchFamily="34" charset="0"/>
              <a:cs typeface="Segoe UI" panose="020B0502040204020203" pitchFamily="34" charset="0"/>
            </a:endParaRPr>
          </a:p>
          <a:p>
            <a:pPr algn="just"/>
            <a:r>
              <a:rPr lang="es-CO" sz="1500" dirty="0">
                <a:latin typeface="Arial" panose="020B0604020202020204" pitchFamily="34" charset="0"/>
                <a:ea typeface="Segoe UI" panose="020B0502040204020203" pitchFamily="34" charset="0"/>
                <a:cs typeface="Arial" panose="020B0604020202020204" pitchFamily="34" charset="0"/>
              </a:rPr>
              <a:t>El presente informe muestra los datos pormenorizados de las Peticiones, Quejas, Reclamos, Sugerencias y Denuncias (PQRSD) recibidas </a:t>
            </a:r>
            <a:r>
              <a:rPr lang="es-CO" sz="1500" dirty="0" smtClean="0">
                <a:latin typeface="Arial" panose="020B0604020202020204" pitchFamily="34" charset="0"/>
                <a:ea typeface="Segoe UI" panose="020B0502040204020203" pitchFamily="34" charset="0"/>
                <a:cs typeface="Arial" panose="020B0604020202020204" pitchFamily="34" charset="0"/>
              </a:rPr>
              <a:t>por </a:t>
            </a:r>
            <a:r>
              <a:rPr lang="es-CO" sz="1500" dirty="0">
                <a:latin typeface="Arial" panose="020B0604020202020204" pitchFamily="34" charset="0"/>
                <a:ea typeface="Segoe UI" panose="020B0502040204020203" pitchFamily="34" charset="0"/>
                <a:cs typeface="Arial" panose="020B0604020202020204" pitchFamily="34" charset="0"/>
              </a:rPr>
              <a:t>las </a:t>
            </a:r>
            <a:r>
              <a:rPr lang="es-CO" sz="1500" dirty="0" smtClean="0">
                <a:latin typeface="Arial" panose="020B0604020202020204" pitchFamily="34" charset="0"/>
                <a:ea typeface="Segoe UI" panose="020B0502040204020203" pitchFamily="34" charset="0"/>
                <a:cs typeface="Arial" panose="020B0604020202020204" pitchFamily="34" charset="0"/>
              </a:rPr>
              <a:t>diferentes </a:t>
            </a:r>
            <a:r>
              <a:rPr lang="es-CO" sz="1500" dirty="0">
                <a:latin typeface="Arial" panose="020B0604020202020204" pitchFamily="34" charset="0"/>
                <a:ea typeface="Segoe UI" panose="020B0502040204020203" pitchFamily="34" charset="0"/>
                <a:cs typeface="Arial" panose="020B0604020202020204" pitchFamily="34" charset="0"/>
              </a:rPr>
              <a:t>dependencias del Área Metropolitana de Bucaramanga durante el periodo comprendido entre el </a:t>
            </a:r>
            <a:r>
              <a:rPr lang="es-CO" sz="1500" dirty="0" smtClean="0">
                <a:latin typeface="Arial" panose="020B0604020202020204" pitchFamily="34" charset="0"/>
                <a:ea typeface="Segoe UI" panose="020B0502040204020203" pitchFamily="34" charset="0"/>
                <a:cs typeface="Arial" panose="020B0604020202020204" pitchFamily="34" charset="0"/>
              </a:rPr>
              <a:t>02 </a:t>
            </a:r>
            <a:r>
              <a:rPr lang="es-CO" sz="1500" dirty="0">
                <a:latin typeface="Arial" panose="020B0604020202020204" pitchFamily="34" charset="0"/>
                <a:ea typeface="Segoe UI" panose="020B0502040204020203" pitchFamily="34" charset="0"/>
                <a:cs typeface="Arial" panose="020B0604020202020204" pitchFamily="34" charset="0"/>
              </a:rPr>
              <a:t>de </a:t>
            </a:r>
            <a:r>
              <a:rPr lang="es-CO" sz="1500" dirty="0" smtClean="0">
                <a:latin typeface="Arial" panose="020B0604020202020204" pitchFamily="34" charset="0"/>
                <a:ea typeface="Segoe UI" panose="020B0502040204020203" pitchFamily="34" charset="0"/>
                <a:cs typeface="Arial" panose="020B0604020202020204" pitchFamily="34" charset="0"/>
              </a:rPr>
              <a:t>enero </a:t>
            </a:r>
            <a:r>
              <a:rPr lang="es-CO" sz="1500" dirty="0">
                <a:latin typeface="Arial" panose="020B0604020202020204" pitchFamily="34" charset="0"/>
                <a:ea typeface="Segoe UI" panose="020B0502040204020203" pitchFamily="34" charset="0"/>
                <a:cs typeface="Arial" panose="020B0604020202020204" pitchFamily="34" charset="0"/>
              </a:rPr>
              <a:t>y el </a:t>
            </a:r>
            <a:r>
              <a:rPr lang="es-CO" sz="1500" dirty="0" smtClean="0">
                <a:latin typeface="Arial" panose="020B0604020202020204" pitchFamily="34" charset="0"/>
                <a:ea typeface="Segoe UI" panose="020B0502040204020203" pitchFamily="34" charset="0"/>
                <a:cs typeface="Arial" panose="020B0604020202020204" pitchFamily="34" charset="0"/>
              </a:rPr>
              <a:t>31 de marzo </a:t>
            </a:r>
            <a:r>
              <a:rPr lang="es-CO" sz="1500" dirty="0">
                <a:latin typeface="Arial" panose="020B0604020202020204" pitchFamily="34" charset="0"/>
                <a:ea typeface="Segoe UI" panose="020B0502040204020203" pitchFamily="34" charset="0"/>
                <a:cs typeface="Arial" panose="020B0604020202020204" pitchFamily="34" charset="0"/>
              </a:rPr>
              <a:t>de </a:t>
            </a:r>
            <a:r>
              <a:rPr lang="es-CO" sz="1500" dirty="0" smtClean="0">
                <a:latin typeface="Arial" panose="020B0604020202020204" pitchFamily="34" charset="0"/>
                <a:ea typeface="Segoe UI" panose="020B0502040204020203" pitchFamily="34" charset="0"/>
                <a:cs typeface="Arial" panose="020B0604020202020204" pitchFamily="34" charset="0"/>
              </a:rPr>
              <a:t>2021, </a:t>
            </a:r>
            <a:r>
              <a:rPr lang="es-CO" sz="1500" dirty="0">
                <a:latin typeface="Arial" panose="020B0604020202020204" pitchFamily="34" charset="0"/>
                <a:ea typeface="Segoe UI" panose="020B0502040204020203" pitchFamily="34" charset="0"/>
                <a:cs typeface="Arial" panose="020B0604020202020204" pitchFamily="34" charset="0"/>
              </a:rPr>
              <a:t>así como la atención a las mismas dentro de los </a:t>
            </a:r>
            <a:r>
              <a:rPr lang="es-CO" sz="1500" dirty="0" smtClean="0">
                <a:latin typeface="Arial" panose="020B0604020202020204" pitchFamily="34" charset="0"/>
                <a:ea typeface="Segoe UI" panose="020B0502040204020203" pitchFamily="34" charset="0"/>
                <a:cs typeface="Arial" panose="020B0604020202020204" pitchFamily="34" charset="0"/>
              </a:rPr>
              <a:t>términos dispuestos por Ley.</a:t>
            </a:r>
          </a:p>
          <a:p>
            <a:pPr algn="just"/>
            <a:endParaRPr lang="es-CO" sz="1500" dirty="0" smtClean="0">
              <a:latin typeface="Arial" panose="020B0604020202020204" pitchFamily="34" charset="0"/>
              <a:ea typeface="Segoe UI" panose="020B0502040204020203" pitchFamily="34" charset="0"/>
              <a:cs typeface="Arial" panose="020B0604020202020204" pitchFamily="34" charset="0"/>
            </a:endParaRPr>
          </a:p>
          <a:p>
            <a:pPr algn="just"/>
            <a:r>
              <a:rPr lang="es-CO" sz="1500" dirty="0" smtClean="0">
                <a:latin typeface="Arial" panose="020B0604020202020204" pitchFamily="34" charset="0"/>
                <a:ea typeface="Segoe UI" panose="020B0502040204020203" pitchFamily="34" charset="0"/>
                <a:cs typeface="Arial" panose="020B0604020202020204" pitchFamily="34" charset="0"/>
              </a:rPr>
              <a:t>Cabe </a:t>
            </a:r>
            <a:r>
              <a:rPr lang="es-CO" sz="1500" dirty="0">
                <a:latin typeface="Arial" panose="020B0604020202020204" pitchFamily="34" charset="0"/>
                <a:ea typeface="Segoe UI" panose="020B0502040204020203" pitchFamily="34" charset="0"/>
                <a:cs typeface="Arial" panose="020B0604020202020204" pitchFamily="34" charset="0"/>
              </a:rPr>
              <a:t>recordar que desde </a:t>
            </a:r>
            <a:r>
              <a:rPr lang="es-CO" sz="1500" dirty="0" smtClean="0">
                <a:latin typeface="Arial" panose="020B0604020202020204" pitchFamily="34" charset="0"/>
                <a:ea typeface="Segoe UI" panose="020B0502040204020203" pitchFamily="34" charset="0"/>
                <a:cs typeface="Arial" panose="020B0604020202020204" pitchFamily="34" charset="0"/>
              </a:rPr>
              <a:t>el </a:t>
            </a:r>
            <a:r>
              <a:rPr lang="es-CO" sz="1500" dirty="0">
                <a:latin typeface="Arial" panose="020B0604020202020204" pitchFamily="34" charset="0"/>
                <a:ea typeface="Segoe UI" panose="020B0502040204020203" pitchFamily="34" charset="0"/>
                <a:cs typeface="Arial" panose="020B0604020202020204" pitchFamily="34" charset="0"/>
              </a:rPr>
              <a:t>17 de </a:t>
            </a:r>
            <a:r>
              <a:rPr lang="es-CO" sz="1500" dirty="0" smtClean="0">
                <a:latin typeface="Arial" panose="020B0604020202020204" pitchFamily="34" charset="0"/>
                <a:ea typeface="Segoe UI" panose="020B0502040204020203" pitchFamily="34" charset="0"/>
                <a:cs typeface="Arial" panose="020B0604020202020204" pitchFamily="34" charset="0"/>
              </a:rPr>
              <a:t>marzo de 2020, </a:t>
            </a:r>
            <a:r>
              <a:rPr lang="es-CO" sz="1500" dirty="0">
                <a:latin typeface="Arial" panose="020B0604020202020204" pitchFamily="34" charset="0"/>
                <a:ea typeface="Segoe UI" panose="020B0502040204020203" pitchFamily="34" charset="0"/>
                <a:cs typeface="Arial" panose="020B0604020202020204" pitchFamily="34" charset="0"/>
              </a:rPr>
              <a:t>acatando las decretos legislativos, resoluciones del Ministerio de Salud y otros actos administrativos emanados por el Gobierno Nacional, el Área Metropolitana de Bucaramanga </a:t>
            </a:r>
            <a:r>
              <a:rPr lang="es-CO" sz="1500" dirty="0" err="1">
                <a:latin typeface="Arial" panose="020B0604020202020204" pitchFamily="34" charset="0"/>
                <a:ea typeface="Segoe UI" panose="020B0502040204020203" pitchFamily="34" charset="0"/>
                <a:cs typeface="Arial" panose="020B0604020202020204" pitchFamily="34" charset="0"/>
              </a:rPr>
              <a:t>virtualizó</a:t>
            </a:r>
            <a:r>
              <a:rPr lang="es-CO" sz="1500" dirty="0">
                <a:latin typeface="Arial" panose="020B0604020202020204" pitchFamily="34" charset="0"/>
                <a:ea typeface="Segoe UI" panose="020B0502040204020203" pitchFamily="34" charset="0"/>
                <a:cs typeface="Arial" panose="020B0604020202020204" pitchFamily="34" charset="0"/>
              </a:rPr>
              <a:t> </a:t>
            </a:r>
            <a:r>
              <a:rPr lang="es-CO" sz="1500" dirty="0" smtClean="0">
                <a:latin typeface="Arial" panose="020B0604020202020204" pitchFamily="34" charset="0"/>
                <a:ea typeface="Segoe UI" panose="020B0502040204020203" pitchFamily="34" charset="0"/>
                <a:cs typeface="Arial" panose="020B0604020202020204" pitchFamily="34" charset="0"/>
              </a:rPr>
              <a:t>procesos </a:t>
            </a:r>
            <a:r>
              <a:rPr lang="es-CO" sz="1500" dirty="0">
                <a:latin typeface="Arial" panose="020B0604020202020204" pitchFamily="34" charset="0"/>
                <a:ea typeface="Segoe UI" panose="020B0502040204020203" pitchFamily="34" charset="0"/>
                <a:cs typeface="Arial" panose="020B0604020202020204" pitchFamily="34" charset="0"/>
              </a:rPr>
              <a:t>y trámites  adelantados por la entidad, e implementó horarios laborales flexibles y actividades de trabajo en casa. A partir del 01 de septiembre de 2020 se retomó de forma gradual y progresiva el trabajo </a:t>
            </a:r>
            <a:r>
              <a:rPr lang="es-CO" sz="1500" dirty="0" smtClean="0">
                <a:latin typeface="Arial" panose="020B0604020202020204" pitchFamily="34" charset="0"/>
                <a:ea typeface="Segoe UI" panose="020B0502040204020203" pitchFamily="34" charset="0"/>
                <a:cs typeface="Arial" panose="020B0604020202020204" pitchFamily="34" charset="0"/>
              </a:rPr>
              <a:t>presencial hasta </a:t>
            </a:r>
            <a:r>
              <a:rPr lang="es-CO" sz="1500" dirty="0">
                <a:latin typeface="Arial" panose="020B0604020202020204" pitchFamily="34" charset="0"/>
                <a:ea typeface="Segoe UI" panose="020B0502040204020203" pitchFamily="34" charset="0"/>
                <a:cs typeface="Arial" panose="020B0604020202020204" pitchFamily="34" charset="0"/>
              </a:rPr>
              <a:t>con un 30% de sus servidores y contratistas, de tal manera que el 70% restante continúe realizando trabajo en casa; para lo cual se da cumplimiento estricto de los protocolos de bioseguridad que tiene implementados la </a:t>
            </a:r>
            <a:r>
              <a:rPr lang="es-CO" sz="1500" dirty="0" smtClean="0">
                <a:latin typeface="Arial" panose="020B0604020202020204" pitchFamily="34" charset="0"/>
                <a:ea typeface="Segoe UI" panose="020B0502040204020203" pitchFamily="34" charset="0"/>
                <a:cs typeface="Arial" panose="020B0604020202020204" pitchFamily="34" charset="0"/>
              </a:rPr>
              <a:t>entidad.</a:t>
            </a:r>
            <a:endParaRPr lang="es-CO" sz="1500" dirty="0">
              <a:latin typeface="Arial" panose="020B0604020202020204" pitchFamily="34" charset="0"/>
              <a:ea typeface="Segoe UI" panose="020B0502040204020203" pitchFamily="34" charset="0"/>
              <a:cs typeface="Arial" panose="020B0604020202020204" pitchFamily="34" charset="0"/>
            </a:endParaRPr>
          </a:p>
          <a:p>
            <a:pPr algn="just"/>
            <a:endParaRPr lang="es-CO" sz="1500" dirty="0">
              <a:latin typeface="Arial" panose="020B0604020202020204" pitchFamily="34" charset="0"/>
              <a:ea typeface="Segoe UI" panose="020B0502040204020203" pitchFamily="34" charset="0"/>
              <a:cs typeface="Arial" panose="020B0604020202020204" pitchFamily="34" charset="0"/>
            </a:endParaRPr>
          </a:p>
          <a:p>
            <a:pPr algn="just"/>
            <a:r>
              <a:rPr lang="es-CO" sz="1500" dirty="0" smtClean="0">
                <a:latin typeface="Arial" panose="020B0604020202020204" pitchFamily="34" charset="0"/>
                <a:ea typeface="Segoe UI" panose="020B0502040204020203" pitchFamily="34" charset="0"/>
                <a:cs typeface="Arial" panose="020B0604020202020204" pitchFamily="34" charset="0"/>
              </a:rPr>
              <a:t>Este </a:t>
            </a:r>
            <a:r>
              <a:rPr lang="es-CO" sz="1500" dirty="0">
                <a:latin typeface="Arial" panose="020B0604020202020204" pitchFamily="34" charset="0"/>
                <a:ea typeface="Segoe UI" panose="020B0502040204020203" pitchFamily="34" charset="0"/>
                <a:cs typeface="Arial" panose="020B0604020202020204" pitchFamily="34" charset="0"/>
              </a:rPr>
              <a:t>informe se realizó teniendo en cuenta </a:t>
            </a:r>
            <a:r>
              <a:rPr lang="es-CO" sz="1500" dirty="0" smtClean="0">
                <a:latin typeface="Arial" panose="020B0604020202020204" pitchFamily="34" charset="0"/>
                <a:ea typeface="Segoe UI" panose="020B0502040204020203" pitchFamily="34" charset="0"/>
                <a:cs typeface="Arial" panose="020B0604020202020204" pitchFamily="34" charset="0"/>
              </a:rPr>
              <a:t>la base </a:t>
            </a:r>
            <a:r>
              <a:rPr lang="es-CO" sz="1500" dirty="0">
                <a:latin typeface="Arial" panose="020B0604020202020204" pitchFamily="34" charset="0"/>
                <a:ea typeface="Segoe UI" panose="020B0502040204020203" pitchFamily="34" charset="0"/>
                <a:cs typeface="Arial" panose="020B0604020202020204" pitchFamily="34" charset="0"/>
              </a:rPr>
              <a:t>de datos suministrada por la plataforma </a:t>
            </a:r>
            <a:r>
              <a:rPr lang="es-CO" sz="1500" dirty="0" err="1">
                <a:latin typeface="Arial" panose="020B0604020202020204" pitchFamily="34" charset="0"/>
                <a:ea typeface="Segoe UI" panose="020B0502040204020203" pitchFamily="34" charset="0"/>
                <a:cs typeface="Arial" panose="020B0604020202020204" pitchFamily="34" charset="0"/>
              </a:rPr>
              <a:t>BPM.Gov</a:t>
            </a:r>
            <a:r>
              <a:rPr lang="es-CO" sz="1500" dirty="0">
                <a:latin typeface="Arial" panose="020B0604020202020204" pitchFamily="34" charset="0"/>
                <a:ea typeface="Segoe UI" panose="020B0502040204020203" pitchFamily="34" charset="0"/>
                <a:cs typeface="Arial" panose="020B0604020202020204" pitchFamily="34" charset="0"/>
              </a:rPr>
              <a:t>., Sistema Integrado Único de Correspondencia.</a:t>
            </a:r>
          </a:p>
          <a:p>
            <a:pPr algn="just"/>
            <a:endParaRPr lang="es-CO" sz="1500" dirty="0">
              <a:latin typeface="Arial" panose="020B0604020202020204" pitchFamily="34" charset="0"/>
              <a:ea typeface="Segoe UI" panose="020B0502040204020203" pitchFamily="34" charset="0"/>
              <a:cs typeface="Arial" panose="020B0604020202020204" pitchFamily="34" charset="0"/>
            </a:endParaRPr>
          </a:p>
          <a:p>
            <a:pPr algn="just"/>
            <a:r>
              <a:rPr lang="es-CO" sz="1500" dirty="0">
                <a:latin typeface="Arial" panose="020B0604020202020204" pitchFamily="34" charset="0"/>
                <a:ea typeface="Segoe UI" panose="020B0502040204020203" pitchFamily="34" charset="0"/>
                <a:cs typeface="Arial" panose="020B0604020202020204" pitchFamily="34" charset="0"/>
              </a:rPr>
              <a:t>Así mismo se relacionan los derechos de petición  que se trasladan a otras entidades por competencia y en </a:t>
            </a:r>
            <a:r>
              <a:rPr lang="es-CO" sz="1500" dirty="0" smtClean="0">
                <a:latin typeface="Arial" panose="020B0604020202020204" pitchFamily="34" charset="0"/>
                <a:ea typeface="Segoe UI" panose="020B0502040204020203" pitchFamily="34" charset="0"/>
                <a:cs typeface="Arial" panose="020B0604020202020204" pitchFamily="34" charset="0"/>
              </a:rPr>
              <a:t>aquellos </a:t>
            </a:r>
            <a:r>
              <a:rPr lang="es-CO" sz="1500" dirty="0">
                <a:latin typeface="Arial" panose="020B0604020202020204" pitchFamily="34" charset="0"/>
                <a:ea typeface="Segoe UI" panose="020B0502040204020203" pitchFamily="34" charset="0"/>
                <a:cs typeface="Arial" panose="020B0604020202020204" pitchFamily="34" charset="0"/>
              </a:rPr>
              <a:t>en los que se negó la información. </a:t>
            </a:r>
          </a:p>
        </p:txBody>
      </p:sp>
      <p:sp>
        <p:nvSpPr>
          <p:cNvPr id="3" name="5 CuadroTexto">
            <a:extLst>
              <a:ext uri="{FF2B5EF4-FFF2-40B4-BE49-F238E27FC236}">
                <a16:creationId xmlns:a16="http://schemas.microsoft.com/office/drawing/2014/main" xmlns="" id="{8CC72597-989E-4DF7-898F-D6DEFE9C5AE7}"/>
              </a:ext>
            </a:extLst>
          </p:cNvPr>
          <p:cNvSpPr txBox="1"/>
          <p:nvPr/>
        </p:nvSpPr>
        <p:spPr>
          <a:xfrm>
            <a:off x="480951" y="384373"/>
            <a:ext cx="2351460" cy="738664"/>
          </a:xfrm>
          <a:prstGeom prst="rect">
            <a:avLst/>
          </a:prstGeom>
          <a:noFill/>
        </p:spPr>
        <p:txBody>
          <a:bodyPr wrap="square" rtlCol="0">
            <a:spAutoFit/>
          </a:bodyPr>
          <a:lstStyle/>
          <a:p>
            <a:r>
              <a:rPr lang="es-CO" sz="2400" b="1" dirty="0">
                <a:latin typeface="Arial Black" panose="020B0A04020102020204" pitchFamily="34" charset="0"/>
                <a:ea typeface="Segoe UI" panose="020B0502040204020203" pitchFamily="34" charset="0"/>
                <a:cs typeface="Arial" panose="020B0604020202020204" pitchFamily="34" charset="0"/>
              </a:rPr>
              <a:t>Introducción</a:t>
            </a:r>
          </a:p>
          <a:p>
            <a:endParaRPr lang="es-CO" dirty="0">
              <a:latin typeface="Arial Black" panose="020B0A04020102020204" pitchFamily="34" charset="0"/>
            </a:endParaRPr>
          </a:p>
        </p:txBody>
      </p:sp>
    </p:spTree>
    <p:extLst>
      <p:ext uri="{BB962C8B-B14F-4D97-AF65-F5344CB8AC3E}">
        <p14:creationId xmlns:p14="http://schemas.microsoft.com/office/powerpoint/2010/main" val="74259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3673" y="0"/>
            <a:ext cx="8104909" cy="1754326"/>
          </a:xfrm>
          <a:prstGeom prst="rect">
            <a:avLst/>
          </a:prstGeom>
        </p:spPr>
        <p:txBody>
          <a:bodyPr wrap="square">
            <a:spAutoFit/>
          </a:bodyPr>
          <a:lstStyle/>
          <a:p>
            <a:pPr algn="justLow"/>
            <a:endParaRPr lang="es-419" dirty="0">
              <a:solidFill>
                <a:prstClr val="black"/>
              </a:solidFill>
              <a:latin typeface="Arial" panose="020B0604020202020204" pitchFamily="34" charset="0"/>
              <a:cs typeface="Arial" panose="020B0604020202020204" pitchFamily="34" charset="0"/>
            </a:endParaRPr>
          </a:p>
          <a:p>
            <a:pPr algn="justLow"/>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algn="justLow"/>
            <a:endParaRPr lang="es-CO" dirty="0">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xmlns="" id="{B6A98020-EF5C-4502-B427-2346537E4719}"/>
              </a:ext>
            </a:extLst>
          </p:cNvPr>
          <p:cNvSpPr txBox="1">
            <a:spLocks/>
          </p:cNvSpPr>
          <p:nvPr/>
        </p:nvSpPr>
        <p:spPr>
          <a:xfrm>
            <a:off x="1854926" y="374209"/>
            <a:ext cx="5234986" cy="4366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419" sz="2400" b="1" dirty="0">
                <a:solidFill>
                  <a:srgbClr val="E7E6E6">
                    <a:lumMod val="25000"/>
                  </a:srgbClr>
                </a:solidFill>
                <a:latin typeface="Arial Black" panose="020B0A04020102020204" pitchFamily="34" charset="0"/>
                <a:ea typeface="Segoe UI" panose="020B0502040204020203" pitchFamily="34" charset="0"/>
                <a:cs typeface="Arial" panose="020B0604020202020204" pitchFamily="34" charset="0"/>
              </a:rPr>
              <a:t>Canales de Atención </a:t>
            </a:r>
            <a:endParaRPr lang="es-CO" sz="2400" dirty="0">
              <a:latin typeface="Arial Black" panose="020B0A04020102020204" pitchFamily="34" charset="0"/>
              <a:ea typeface="Segoe UI" panose="020B0502040204020203" pitchFamily="34" charset="0"/>
              <a:cs typeface="Arial" panose="020B0604020202020204" pitchFamily="34" charset="0"/>
            </a:endParaRPr>
          </a:p>
        </p:txBody>
      </p:sp>
      <p:sp>
        <p:nvSpPr>
          <p:cNvPr id="4" name="Marcador de texto 2">
            <a:extLst>
              <a:ext uri="{FF2B5EF4-FFF2-40B4-BE49-F238E27FC236}">
                <a16:creationId xmlns:a16="http://schemas.microsoft.com/office/drawing/2014/main" xmlns="" id="{214AE5F2-B2D6-4901-8EF2-476796938D90}"/>
              </a:ext>
            </a:extLst>
          </p:cNvPr>
          <p:cNvSpPr txBox="1">
            <a:spLocks/>
          </p:cNvSpPr>
          <p:nvPr/>
        </p:nvSpPr>
        <p:spPr>
          <a:xfrm>
            <a:off x="238280" y="873961"/>
            <a:ext cx="8621712" cy="868385"/>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500"/>
              </a:spcAft>
              <a:buNone/>
            </a:pPr>
            <a:r>
              <a:rPr lang="es-419" sz="2700" dirty="0">
                <a:solidFill>
                  <a:prstClr val="black"/>
                </a:solidFill>
                <a:latin typeface="Arial" panose="020B0604020202020204" pitchFamily="34" charset="0"/>
                <a:ea typeface="Segoe UI" panose="020B0502040204020203" pitchFamily="34" charset="0"/>
                <a:cs typeface="Arial" panose="020B0604020202020204" pitchFamily="34" charset="0"/>
              </a:rPr>
              <a:t>La ciudadanía del Área Metropolitana  de Bucaramanga tiene a su disposición diversos canales  a través de los cuales los ciudadanos y grupos de interés pueden formular peticiones, quejas, reclamos, sugerencias y denuncias sobre temas competencia de la entidad.</a:t>
            </a:r>
          </a:p>
          <a:p>
            <a:endParaRPr lang="es-CO" dirty="0"/>
          </a:p>
        </p:txBody>
      </p:sp>
      <p:sp>
        <p:nvSpPr>
          <p:cNvPr id="6" name="TextBox 28">
            <a:extLst>
              <a:ext uri="{FF2B5EF4-FFF2-40B4-BE49-F238E27FC236}">
                <a16:creationId xmlns:a16="http://schemas.microsoft.com/office/drawing/2014/main" xmlns="" id="{C3715F73-D45F-49CF-A642-7FB966E55A5E}"/>
              </a:ext>
            </a:extLst>
          </p:cNvPr>
          <p:cNvSpPr txBox="1"/>
          <p:nvPr/>
        </p:nvSpPr>
        <p:spPr>
          <a:xfrm>
            <a:off x="6364530" y="3275794"/>
            <a:ext cx="2470481" cy="8785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 tIns="13335" rIns="13335" bIns="13335" numCol="1" spcCol="1270" anchor="ctr" anchorCtr="0">
            <a:noAutofit/>
          </a:bodyPr>
          <a:lstStyle/>
          <a:p>
            <a:pPr lvl="0" algn="just" defTabSz="533400">
              <a:spcBef>
                <a:spcPct val="0"/>
              </a:spcBef>
              <a:spcAft>
                <a:spcPct val="10000"/>
              </a:spcAft>
            </a:pPr>
            <a:r>
              <a:rPr lang="es-ES" sz="1100" b="1" dirty="0">
                <a:solidFill>
                  <a:schemeClr val="tx1"/>
                </a:solidFill>
                <a:latin typeface="Arial" panose="020B0604020202020204" pitchFamily="34" charset="0"/>
                <a:ea typeface="Segoe UI" panose="020B0502040204020203" pitchFamily="34" charset="0"/>
                <a:cs typeface="Arial" panose="020B0604020202020204" pitchFamily="34" charset="0"/>
              </a:rPr>
              <a:t>Buzón Sugerencias</a:t>
            </a:r>
            <a:r>
              <a:rPr lang="es-ES" sz="1100" dirty="0">
                <a:solidFill>
                  <a:schemeClr val="tx1"/>
                </a:solidFill>
                <a:latin typeface="Arial" panose="020B0604020202020204" pitchFamily="34" charset="0"/>
                <a:ea typeface="Segoe UI" panose="020B0502040204020203" pitchFamily="34" charset="0"/>
                <a:cs typeface="Arial" panose="020B0604020202020204" pitchFamily="34" charset="0"/>
              </a:rPr>
              <a:t>: Diligenciando y depositando el formato DIE-FO-005, disponible en las instalaciones de la entidad.</a:t>
            </a:r>
            <a:endParaRPr lang="en-US" sz="1100" dirty="0">
              <a:solidFill>
                <a:schemeClr val="tx1"/>
              </a:solidFill>
              <a:latin typeface="Arial" panose="020B0604020202020204" pitchFamily="34" charset="0"/>
              <a:ea typeface="Segoe UI" panose="020B0502040204020203" pitchFamily="34" charset="0"/>
              <a:cs typeface="Arial" panose="020B0604020202020204" pitchFamily="34" charset="0"/>
            </a:endParaRPr>
          </a:p>
        </p:txBody>
      </p:sp>
      <p:sp>
        <p:nvSpPr>
          <p:cNvPr id="7" name="CuadroTexto 6">
            <a:extLst>
              <a:ext uri="{FF2B5EF4-FFF2-40B4-BE49-F238E27FC236}">
                <a16:creationId xmlns:a16="http://schemas.microsoft.com/office/drawing/2014/main" xmlns="" id="{F399A5BC-EC4A-4E26-9D96-250C145E7F31}"/>
              </a:ext>
            </a:extLst>
          </p:cNvPr>
          <p:cNvSpPr txBox="1"/>
          <p:nvPr/>
        </p:nvSpPr>
        <p:spPr>
          <a:xfrm>
            <a:off x="6311521" y="4503769"/>
            <a:ext cx="2413417" cy="1277273"/>
          </a:xfrm>
          <a:prstGeom prst="rect">
            <a:avLst/>
          </a:prstGeom>
          <a:noFill/>
        </p:spPr>
        <p:txBody>
          <a:bodyPr wrap="square" rtlCol="0">
            <a:spAutoFit/>
          </a:bodyPr>
          <a:lstStyle/>
          <a:p>
            <a:pPr algn="just"/>
            <a:r>
              <a:rPr lang="es-CO" sz="1100" b="1" dirty="0">
                <a:latin typeface="Arial" panose="020B0604020202020204" pitchFamily="34" charset="0"/>
                <a:ea typeface="Segoe UI" panose="020B0502040204020203" pitchFamily="34" charset="0"/>
                <a:cs typeface="Arial" panose="020B0604020202020204" pitchFamily="34" charset="0"/>
              </a:rPr>
              <a:t>Correo Postal: </a:t>
            </a:r>
            <a:r>
              <a:rPr lang="es-CO" sz="1100" dirty="0">
                <a:latin typeface="Arial" panose="020B0604020202020204" pitchFamily="34" charset="0"/>
                <a:ea typeface="Segoe UI" panose="020B0502040204020203" pitchFamily="34" charset="0"/>
                <a:cs typeface="Arial" panose="020B0604020202020204" pitchFamily="34" charset="0"/>
              </a:rPr>
              <a:t>Dirigiendo por cualquier medio de correspondencia portal sus PQRSD a la Calle 89 Transversal Oriental Metropolitana – 69 Centro de Convenciones </a:t>
            </a:r>
            <a:r>
              <a:rPr lang="es-CO" sz="1100" dirty="0" err="1">
                <a:latin typeface="Arial" panose="020B0604020202020204" pitchFamily="34" charset="0"/>
                <a:ea typeface="Segoe UI" panose="020B0502040204020203" pitchFamily="34" charset="0"/>
                <a:cs typeface="Arial" panose="020B0604020202020204" pitchFamily="34" charset="0"/>
              </a:rPr>
              <a:t>Neomundo</a:t>
            </a:r>
            <a:r>
              <a:rPr lang="es-CO" sz="1100" dirty="0">
                <a:latin typeface="Arial" panose="020B0604020202020204" pitchFamily="34" charset="0"/>
                <a:ea typeface="Segoe UI" panose="020B0502040204020203" pitchFamily="34" charset="0"/>
                <a:cs typeface="Arial" panose="020B0604020202020204" pitchFamily="34" charset="0"/>
              </a:rPr>
              <a:t> en Bucaramanga.</a:t>
            </a:r>
          </a:p>
        </p:txBody>
      </p:sp>
      <p:sp>
        <p:nvSpPr>
          <p:cNvPr id="10" name="CuadroTexto 9">
            <a:extLst>
              <a:ext uri="{FF2B5EF4-FFF2-40B4-BE49-F238E27FC236}">
                <a16:creationId xmlns:a16="http://schemas.microsoft.com/office/drawing/2014/main" xmlns="" id="{3D9CC213-644A-4E72-B46A-0E7628122234}"/>
              </a:ext>
            </a:extLst>
          </p:cNvPr>
          <p:cNvSpPr txBox="1"/>
          <p:nvPr/>
        </p:nvSpPr>
        <p:spPr>
          <a:xfrm>
            <a:off x="1782261" y="1763941"/>
            <a:ext cx="2819261" cy="769441"/>
          </a:xfrm>
          <a:prstGeom prst="rect">
            <a:avLst/>
          </a:prstGeom>
          <a:noFill/>
        </p:spPr>
        <p:txBody>
          <a:bodyPr wrap="square" rtlCol="0">
            <a:spAutoFit/>
          </a:bodyPr>
          <a:lstStyle/>
          <a:p>
            <a:pPr algn="just" defTabSz="533400">
              <a:spcBef>
                <a:spcPct val="0"/>
              </a:spcBef>
              <a:spcAft>
                <a:spcPct val="10000"/>
              </a:spcAft>
            </a:pPr>
            <a:r>
              <a:rPr lang="es-CO" sz="1100" b="1" dirty="0">
                <a:latin typeface="Arial" panose="020B0604020202020204" pitchFamily="34" charset="0"/>
                <a:ea typeface="Segoe UI" panose="020B0502040204020203" pitchFamily="34" charset="0"/>
                <a:cs typeface="Arial" panose="020B0604020202020204" pitchFamily="34" charset="0"/>
              </a:rPr>
              <a:t>Sitio Web: </a:t>
            </a:r>
            <a:r>
              <a:rPr lang="es-CO" sz="1100" dirty="0">
                <a:solidFill>
                  <a:schemeClr val="tx1">
                    <a:hueOff val="0"/>
                    <a:satOff val="0"/>
                    <a:lumOff val="0"/>
                    <a:alphaOff val="0"/>
                  </a:schemeClr>
                </a:solidFill>
                <a:latin typeface="Arial" panose="020B0604020202020204" pitchFamily="34" charset="0"/>
                <a:ea typeface="Segoe UI" panose="020B0502040204020203" pitchFamily="34" charset="0"/>
                <a:cs typeface="Arial" panose="020B0604020202020204" pitchFamily="34" charset="0"/>
              </a:rPr>
              <a:t>Accediendo a </a:t>
            </a:r>
            <a:r>
              <a:rPr lang="es-CO" sz="1100" dirty="0">
                <a:solidFill>
                  <a:schemeClr val="tx1">
                    <a:hueOff val="0"/>
                    <a:satOff val="0"/>
                    <a:lumOff val="0"/>
                    <a:alphaOff val="0"/>
                  </a:schemeClr>
                </a:solidFill>
                <a:latin typeface="Arial" panose="020B0604020202020204" pitchFamily="34" charset="0"/>
                <a:ea typeface="Segoe UI" panose="020B0502040204020203"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http://www.amb.gov.co/</a:t>
            </a:r>
            <a:r>
              <a:rPr lang="es-CO" sz="1100" dirty="0">
                <a:solidFill>
                  <a:schemeClr val="tx1">
                    <a:hueOff val="0"/>
                    <a:satOff val="0"/>
                    <a:lumOff val="0"/>
                    <a:alphaOff val="0"/>
                  </a:schemeClr>
                </a:solidFill>
                <a:latin typeface="Arial" panose="020B0604020202020204" pitchFamily="34" charset="0"/>
                <a:ea typeface="Segoe UI" panose="020B0502040204020203" pitchFamily="34" charset="0"/>
                <a:cs typeface="Arial" panose="020B0604020202020204" pitchFamily="34" charset="0"/>
              </a:rPr>
              <a:t> en el menú PQRSD, encuentra un formulario para diligenciar y enviar en línea.</a:t>
            </a:r>
          </a:p>
        </p:txBody>
      </p:sp>
      <p:pic>
        <p:nvPicPr>
          <p:cNvPr id="12" name="Imagen 11">
            <a:extLst>
              <a:ext uri="{FF2B5EF4-FFF2-40B4-BE49-F238E27FC236}">
                <a16:creationId xmlns:a16="http://schemas.microsoft.com/office/drawing/2014/main" xmlns="" id="{70D94676-1AB8-421D-9E70-2C95F8DC00C0}"/>
              </a:ext>
            </a:extLst>
          </p:cNvPr>
          <p:cNvPicPr>
            <a:picLocks noChangeAspect="1"/>
          </p:cNvPicPr>
          <p:nvPr/>
        </p:nvPicPr>
        <p:blipFill>
          <a:blip r:embed="rId3"/>
          <a:stretch>
            <a:fillRect/>
          </a:stretch>
        </p:blipFill>
        <p:spPr>
          <a:xfrm>
            <a:off x="284008" y="1628252"/>
            <a:ext cx="1268228" cy="1322388"/>
          </a:xfrm>
          <a:prstGeom prst="rect">
            <a:avLst/>
          </a:prstGeom>
        </p:spPr>
      </p:pic>
      <p:sp>
        <p:nvSpPr>
          <p:cNvPr id="17" name="CuadroTexto 16">
            <a:extLst>
              <a:ext uri="{FF2B5EF4-FFF2-40B4-BE49-F238E27FC236}">
                <a16:creationId xmlns:a16="http://schemas.microsoft.com/office/drawing/2014/main" xmlns="" id="{544D98F3-AE2C-42FD-80DC-2A8174650DAE}"/>
              </a:ext>
            </a:extLst>
          </p:cNvPr>
          <p:cNvSpPr txBox="1"/>
          <p:nvPr/>
        </p:nvSpPr>
        <p:spPr>
          <a:xfrm>
            <a:off x="1761956" y="3304737"/>
            <a:ext cx="2819261" cy="832536"/>
          </a:xfrm>
          <a:prstGeom prst="rect">
            <a:avLst/>
          </a:prstGeom>
          <a:noFill/>
        </p:spPr>
        <p:txBody>
          <a:bodyPr wrap="square" rtlCol="0">
            <a:spAutoFit/>
          </a:bodyPr>
          <a:lstStyle/>
          <a:p>
            <a:pPr lvl="0" algn="just" defTabSz="533400">
              <a:spcBef>
                <a:spcPct val="0"/>
              </a:spcBef>
              <a:spcAft>
                <a:spcPct val="10000"/>
              </a:spcAft>
            </a:pPr>
            <a:r>
              <a:rPr lang="es-CO" sz="1100" b="1" dirty="0">
                <a:latin typeface="Arial" panose="020B0604020202020204" pitchFamily="34" charset="0"/>
                <a:ea typeface="Segoe UI" panose="020B0502040204020203" pitchFamily="34" charset="0"/>
                <a:cs typeface="Arial" panose="020B0604020202020204" pitchFamily="34" charset="0"/>
              </a:rPr>
              <a:t>Correo electrónico: </a:t>
            </a:r>
            <a:r>
              <a:rPr lang="es-CO" sz="1100" dirty="0">
                <a:latin typeface="Arial" panose="020B0604020202020204" pitchFamily="34" charset="0"/>
                <a:ea typeface="Segoe UI" panose="020B0502040204020203" pitchFamily="34" charset="0"/>
                <a:cs typeface="Arial" panose="020B0604020202020204" pitchFamily="34" charset="0"/>
              </a:rPr>
              <a:t>Puede enviar un email a </a:t>
            </a:r>
            <a:r>
              <a:rPr lang="es-CO" sz="1100" dirty="0">
                <a:latin typeface="Arial" panose="020B0604020202020204" pitchFamily="34" charset="0"/>
                <a:ea typeface="Segoe UI" panose="020B0502040204020203" pitchFamily="34" charset="0"/>
                <a:cs typeface="Arial" panose="020B0604020202020204" pitchFamily="34" charset="0"/>
                <a:hlinkClick r:id="rId4"/>
              </a:rPr>
              <a:t>info@amb.gov.co</a:t>
            </a:r>
            <a:r>
              <a:rPr lang="es-CO" sz="1100" dirty="0">
                <a:latin typeface="Arial" panose="020B0604020202020204" pitchFamily="34" charset="0"/>
                <a:ea typeface="Segoe UI" panose="020B0502040204020203" pitchFamily="34" charset="0"/>
                <a:cs typeface="Arial" panose="020B0604020202020204" pitchFamily="34" charset="0"/>
              </a:rPr>
              <a:t>, con el detalle de su PQRSD y sus datos de contacto.</a:t>
            </a:r>
          </a:p>
          <a:p>
            <a:pPr algn="just"/>
            <a:endParaRPr lang="es-CO" sz="1400" dirty="0">
              <a:latin typeface="Century Gothic" panose="020B0502020202020204" pitchFamily="34" charset="0"/>
              <a:ea typeface="Segoe UI" panose="020B0502040204020203" pitchFamily="34" charset="0"/>
              <a:cs typeface="Arial" panose="020B0604020202020204" pitchFamily="34" charset="0"/>
            </a:endParaRPr>
          </a:p>
        </p:txBody>
      </p:sp>
      <p:pic>
        <p:nvPicPr>
          <p:cNvPr id="19" name="Imagen 18">
            <a:extLst>
              <a:ext uri="{FF2B5EF4-FFF2-40B4-BE49-F238E27FC236}">
                <a16:creationId xmlns:a16="http://schemas.microsoft.com/office/drawing/2014/main" xmlns="" id="{9C5997A2-4200-43A7-9730-794F5A193B09}"/>
              </a:ext>
            </a:extLst>
          </p:cNvPr>
          <p:cNvPicPr>
            <a:picLocks noChangeAspect="1"/>
          </p:cNvPicPr>
          <p:nvPr/>
        </p:nvPicPr>
        <p:blipFill>
          <a:blip r:embed="rId5"/>
          <a:stretch>
            <a:fillRect/>
          </a:stretch>
        </p:blipFill>
        <p:spPr>
          <a:xfrm>
            <a:off x="327487" y="3054454"/>
            <a:ext cx="1268228" cy="1268228"/>
          </a:xfrm>
          <a:prstGeom prst="rect">
            <a:avLst/>
          </a:prstGeom>
        </p:spPr>
      </p:pic>
      <p:sp>
        <p:nvSpPr>
          <p:cNvPr id="20" name="CuadroTexto 19">
            <a:extLst>
              <a:ext uri="{FF2B5EF4-FFF2-40B4-BE49-F238E27FC236}">
                <a16:creationId xmlns:a16="http://schemas.microsoft.com/office/drawing/2014/main" xmlns="" id="{EA9C04AF-37CA-4772-AD7B-55C09BAFE893}"/>
              </a:ext>
            </a:extLst>
          </p:cNvPr>
          <p:cNvSpPr txBox="1"/>
          <p:nvPr/>
        </p:nvSpPr>
        <p:spPr>
          <a:xfrm>
            <a:off x="1782261" y="4656072"/>
            <a:ext cx="2819261" cy="1001813"/>
          </a:xfrm>
          <a:prstGeom prst="rect">
            <a:avLst/>
          </a:prstGeom>
          <a:noFill/>
        </p:spPr>
        <p:txBody>
          <a:bodyPr wrap="square" rtlCol="0">
            <a:spAutoFit/>
          </a:bodyPr>
          <a:lstStyle/>
          <a:p>
            <a:pPr lvl="0" algn="just" defTabSz="533400">
              <a:spcBef>
                <a:spcPct val="0"/>
              </a:spcBef>
              <a:spcAft>
                <a:spcPct val="10000"/>
              </a:spcAft>
            </a:pPr>
            <a:r>
              <a:rPr lang="es-CO" sz="1100" b="1" dirty="0">
                <a:latin typeface="Arial" panose="020B0604020202020204" pitchFamily="34" charset="0"/>
                <a:ea typeface="Segoe UI" panose="020B0502040204020203" pitchFamily="34" charset="0"/>
                <a:cs typeface="Arial" panose="020B0604020202020204" pitchFamily="34" charset="0"/>
              </a:rPr>
              <a:t>Telefónico: </a:t>
            </a:r>
            <a:r>
              <a:rPr lang="es-CO" sz="1100" dirty="0">
                <a:latin typeface="Arial" panose="020B0604020202020204" pitchFamily="34" charset="0"/>
                <a:ea typeface="Segoe UI" panose="020B0502040204020203" pitchFamily="34" charset="0"/>
                <a:cs typeface="Arial" panose="020B0604020202020204" pitchFamily="34" charset="0"/>
              </a:rPr>
              <a:t>Llamando al teléfono principal de la entidad o los de las secretarías de cada dependencia (publicados en la página web).</a:t>
            </a:r>
          </a:p>
          <a:p>
            <a:pPr algn="just"/>
            <a:endParaRPr lang="es-CO" sz="1400" dirty="0">
              <a:latin typeface="Calibri" panose="020F0502020204030204" pitchFamily="34" charset="0"/>
              <a:ea typeface="Segoe UI" panose="020B0502040204020203" pitchFamily="34" charset="0"/>
              <a:cs typeface="Arial" panose="020B0604020202020204" pitchFamily="34" charset="0"/>
            </a:endParaRPr>
          </a:p>
        </p:txBody>
      </p:sp>
      <p:pic>
        <p:nvPicPr>
          <p:cNvPr id="22" name="Imagen 21">
            <a:extLst>
              <a:ext uri="{FF2B5EF4-FFF2-40B4-BE49-F238E27FC236}">
                <a16:creationId xmlns:a16="http://schemas.microsoft.com/office/drawing/2014/main" xmlns="" id="{DC323FA1-2DEA-4E5A-AEB8-A85EFBF8F809}"/>
              </a:ext>
            </a:extLst>
          </p:cNvPr>
          <p:cNvPicPr>
            <a:picLocks noChangeAspect="1"/>
          </p:cNvPicPr>
          <p:nvPr/>
        </p:nvPicPr>
        <p:blipFill>
          <a:blip r:embed="rId6"/>
          <a:stretch>
            <a:fillRect/>
          </a:stretch>
        </p:blipFill>
        <p:spPr>
          <a:xfrm>
            <a:off x="260615" y="4335934"/>
            <a:ext cx="1632943" cy="1536001"/>
          </a:xfrm>
          <a:prstGeom prst="rect">
            <a:avLst/>
          </a:prstGeom>
        </p:spPr>
      </p:pic>
      <p:sp>
        <p:nvSpPr>
          <p:cNvPr id="24" name="TextBox 28">
            <a:extLst>
              <a:ext uri="{FF2B5EF4-FFF2-40B4-BE49-F238E27FC236}">
                <a16:creationId xmlns:a16="http://schemas.microsoft.com/office/drawing/2014/main" xmlns="" id="{979FC85A-678A-43E5-A266-EE35D1ED1A10}"/>
              </a:ext>
            </a:extLst>
          </p:cNvPr>
          <p:cNvSpPr txBox="1"/>
          <p:nvPr/>
        </p:nvSpPr>
        <p:spPr>
          <a:xfrm>
            <a:off x="6364530" y="2279374"/>
            <a:ext cx="2470481" cy="5155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 tIns="13335" rIns="13335" bIns="13335" numCol="1" spcCol="1270" anchor="ctr" anchorCtr="0">
            <a:noAutofit/>
          </a:bodyPr>
          <a:lstStyle/>
          <a:p>
            <a:pPr algn="just" defTabSz="533400">
              <a:spcBef>
                <a:spcPct val="0"/>
              </a:spcBef>
              <a:spcAft>
                <a:spcPct val="10000"/>
              </a:spcAft>
            </a:pPr>
            <a:r>
              <a:rPr lang="es-CO" sz="1100" b="1" dirty="0">
                <a:latin typeface="Arial" panose="020B0604020202020204" pitchFamily="34" charset="0"/>
                <a:ea typeface="Segoe UI" panose="020B0502040204020203" pitchFamily="34" charset="0"/>
                <a:cs typeface="Arial" panose="020B0604020202020204" pitchFamily="34" charset="0"/>
              </a:rPr>
              <a:t>Presencial: </a:t>
            </a:r>
            <a:r>
              <a:rPr lang="es-CO" sz="1100" dirty="0">
                <a:latin typeface="Arial" panose="020B0604020202020204" pitchFamily="34" charset="0"/>
                <a:ea typeface="Segoe UI" panose="020B0502040204020203" pitchFamily="34" charset="0"/>
                <a:cs typeface="Arial" panose="020B0604020202020204" pitchFamily="34" charset="0"/>
              </a:rPr>
              <a:t>Puede radicar oficios por escrito, o expresar de manera verbal el detalle de sus </a:t>
            </a:r>
            <a:r>
              <a:rPr lang="es-CO" sz="1100" dirty="0" err="1">
                <a:latin typeface="Arial" panose="020B0604020202020204" pitchFamily="34" charset="0"/>
                <a:ea typeface="Segoe UI" panose="020B0502040204020203" pitchFamily="34" charset="0"/>
                <a:cs typeface="Arial" panose="020B0604020202020204" pitchFamily="34" charset="0"/>
              </a:rPr>
              <a:t>PQRD’s</a:t>
            </a:r>
            <a:r>
              <a:rPr lang="es-CO" sz="1100" dirty="0">
                <a:latin typeface="Arial" panose="020B0604020202020204" pitchFamily="34" charset="0"/>
                <a:ea typeface="Segoe UI" panose="020B0502040204020203" pitchFamily="34" charset="0"/>
                <a:cs typeface="Arial" panose="020B0604020202020204" pitchFamily="34" charset="0"/>
              </a:rPr>
              <a:t>, en la oficina de recepción de la entidad, en la  Calle 89 Transversal Oriental Metropolitana – 69 Centro de Convenciones </a:t>
            </a:r>
            <a:r>
              <a:rPr lang="es-CO" sz="1100" dirty="0" err="1">
                <a:latin typeface="Arial" panose="020B0604020202020204" pitchFamily="34" charset="0"/>
                <a:ea typeface="Segoe UI" panose="020B0502040204020203" pitchFamily="34" charset="0"/>
                <a:cs typeface="Arial" panose="020B0604020202020204" pitchFamily="34" charset="0"/>
              </a:rPr>
              <a:t>Neumundo</a:t>
            </a:r>
            <a:r>
              <a:rPr lang="es-CO" sz="1100" dirty="0">
                <a:latin typeface="Arial" panose="020B0604020202020204" pitchFamily="34" charset="0"/>
                <a:ea typeface="Segoe UI" panose="020B0502040204020203" pitchFamily="34" charset="0"/>
                <a:cs typeface="Arial" panose="020B0604020202020204" pitchFamily="34" charset="0"/>
              </a:rPr>
              <a:t> en Bucaramanga.</a:t>
            </a:r>
          </a:p>
          <a:p>
            <a:pPr lvl="0" algn="just" defTabSz="533400">
              <a:spcBef>
                <a:spcPct val="0"/>
              </a:spcBef>
              <a:spcAft>
                <a:spcPct val="10000"/>
              </a:spcAft>
            </a:pPr>
            <a:endParaRPr lang="es-CO" sz="1400" dirty="0">
              <a:solidFill>
                <a:schemeClr val="tx1"/>
              </a:solidFill>
              <a:latin typeface="Calibri" panose="020F0502020204030204" pitchFamily="34" charset="0"/>
              <a:ea typeface="Segoe UI" panose="020B0502040204020203" pitchFamily="34" charset="0"/>
              <a:cs typeface="Arial" panose="020B0604020202020204" pitchFamily="34" charset="0"/>
            </a:endParaRPr>
          </a:p>
        </p:txBody>
      </p:sp>
      <p:pic>
        <p:nvPicPr>
          <p:cNvPr id="27" name="Imagen 26">
            <a:extLst>
              <a:ext uri="{FF2B5EF4-FFF2-40B4-BE49-F238E27FC236}">
                <a16:creationId xmlns:a16="http://schemas.microsoft.com/office/drawing/2014/main" xmlns="" id="{26CB2ABE-84DA-43F1-A72C-44884C2A3903}"/>
              </a:ext>
            </a:extLst>
          </p:cNvPr>
          <p:cNvPicPr>
            <a:picLocks noChangeAspect="1"/>
          </p:cNvPicPr>
          <p:nvPr/>
        </p:nvPicPr>
        <p:blipFill>
          <a:blip r:embed="rId7"/>
          <a:stretch>
            <a:fillRect/>
          </a:stretch>
        </p:blipFill>
        <p:spPr>
          <a:xfrm>
            <a:off x="4831547" y="1649582"/>
            <a:ext cx="1387701" cy="1305318"/>
          </a:xfrm>
          <a:prstGeom prst="rect">
            <a:avLst/>
          </a:prstGeom>
        </p:spPr>
      </p:pic>
      <p:pic>
        <p:nvPicPr>
          <p:cNvPr id="31" name="Imagen 30">
            <a:extLst>
              <a:ext uri="{FF2B5EF4-FFF2-40B4-BE49-F238E27FC236}">
                <a16:creationId xmlns:a16="http://schemas.microsoft.com/office/drawing/2014/main" xmlns="" id="{EAEBDE71-9E68-4594-81A3-69B100410CD0}"/>
              </a:ext>
            </a:extLst>
          </p:cNvPr>
          <p:cNvPicPr>
            <a:picLocks noChangeAspect="1"/>
          </p:cNvPicPr>
          <p:nvPr/>
        </p:nvPicPr>
        <p:blipFill>
          <a:blip r:embed="rId8"/>
          <a:stretch>
            <a:fillRect/>
          </a:stretch>
        </p:blipFill>
        <p:spPr>
          <a:xfrm>
            <a:off x="4831547" y="3017963"/>
            <a:ext cx="1405849" cy="1322388"/>
          </a:xfrm>
          <a:prstGeom prst="rect">
            <a:avLst/>
          </a:prstGeom>
        </p:spPr>
      </p:pic>
      <p:pic>
        <p:nvPicPr>
          <p:cNvPr id="35" name="Imagen 34">
            <a:extLst>
              <a:ext uri="{FF2B5EF4-FFF2-40B4-BE49-F238E27FC236}">
                <a16:creationId xmlns:a16="http://schemas.microsoft.com/office/drawing/2014/main" xmlns="" id="{209FCCF9-B097-451C-9C1F-2F0A679AFB36}"/>
              </a:ext>
            </a:extLst>
          </p:cNvPr>
          <p:cNvPicPr>
            <a:picLocks noChangeAspect="1"/>
          </p:cNvPicPr>
          <p:nvPr/>
        </p:nvPicPr>
        <p:blipFill>
          <a:blip r:embed="rId9"/>
          <a:stretch>
            <a:fillRect/>
          </a:stretch>
        </p:blipFill>
        <p:spPr>
          <a:xfrm>
            <a:off x="4884102" y="4503769"/>
            <a:ext cx="1414167" cy="1330212"/>
          </a:xfrm>
          <a:prstGeom prst="rect">
            <a:avLst/>
          </a:prstGeom>
        </p:spPr>
      </p:pic>
      <p:pic>
        <p:nvPicPr>
          <p:cNvPr id="8" name="Imagen 7">
            <a:extLst>
              <a:ext uri="{FF2B5EF4-FFF2-40B4-BE49-F238E27FC236}">
                <a16:creationId xmlns:a16="http://schemas.microsoft.com/office/drawing/2014/main" xmlns="" id="{FA4C8D11-C8C6-434E-9067-A845C35AC62E}"/>
              </a:ext>
            </a:extLst>
          </p:cNvPr>
          <p:cNvPicPr>
            <a:picLocks noChangeAspect="1"/>
          </p:cNvPicPr>
          <p:nvPr/>
        </p:nvPicPr>
        <p:blipFill>
          <a:blip r:embed="rId10"/>
          <a:stretch>
            <a:fillRect/>
          </a:stretch>
        </p:blipFill>
        <p:spPr>
          <a:xfrm>
            <a:off x="2879117" y="5873883"/>
            <a:ext cx="5845821" cy="696462"/>
          </a:xfrm>
          <a:prstGeom prst="rect">
            <a:avLst/>
          </a:prstGeom>
        </p:spPr>
      </p:pic>
      <p:sp>
        <p:nvSpPr>
          <p:cNvPr id="21" name="CuadroTexto 20">
            <a:extLst>
              <a:ext uri="{FF2B5EF4-FFF2-40B4-BE49-F238E27FC236}">
                <a16:creationId xmlns:a16="http://schemas.microsoft.com/office/drawing/2014/main" xmlns="" id="{BF372F27-29BC-4A81-A8C4-B1D4E8179D34}"/>
              </a:ext>
            </a:extLst>
          </p:cNvPr>
          <p:cNvSpPr txBox="1"/>
          <p:nvPr/>
        </p:nvSpPr>
        <p:spPr>
          <a:xfrm>
            <a:off x="346426" y="5949384"/>
            <a:ext cx="2434418" cy="832536"/>
          </a:xfrm>
          <a:prstGeom prst="rect">
            <a:avLst/>
          </a:prstGeom>
          <a:noFill/>
        </p:spPr>
        <p:txBody>
          <a:bodyPr wrap="square" rtlCol="0">
            <a:spAutoFit/>
          </a:bodyPr>
          <a:lstStyle/>
          <a:p>
            <a:pPr lvl="0" algn="just" defTabSz="533400">
              <a:spcBef>
                <a:spcPct val="0"/>
              </a:spcBef>
              <a:spcAft>
                <a:spcPct val="10000"/>
              </a:spcAft>
            </a:pPr>
            <a:r>
              <a:rPr lang="es-CO" sz="1100" b="1" dirty="0">
                <a:latin typeface="Arial" panose="020B0604020202020204" pitchFamily="34" charset="0"/>
                <a:ea typeface="Segoe UI" panose="020B0502040204020203" pitchFamily="34" charset="0"/>
                <a:cs typeface="Arial" panose="020B0604020202020204" pitchFamily="34" charset="0"/>
              </a:rPr>
              <a:t>Redes sociales: </a:t>
            </a:r>
            <a:r>
              <a:rPr lang="es-CO" sz="1100" dirty="0">
                <a:latin typeface="Arial" panose="020B0604020202020204" pitchFamily="34" charset="0"/>
                <a:ea typeface="Segoe UI" panose="020B0502040204020203" pitchFamily="34" charset="0"/>
                <a:cs typeface="Arial" panose="020B0604020202020204" pitchFamily="34" charset="0"/>
              </a:rPr>
              <a:t>la entidad cuenta con los siguientes medios de recepción digital. </a:t>
            </a:r>
          </a:p>
          <a:p>
            <a:pPr algn="just"/>
            <a:endParaRPr lang="es-CO" sz="1400" dirty="0">
              <a:latin typeface="Calibri" panose="020F0502020204030204" pitchFamily="34" charset="0"/>
              <a:ea typeface="Segoe UI" panose="020B0502040204020203" pitchFamily="34" charset="0"/>
              <a:cs typeface="Arial" panose="020B0604020202020204" pitchFamily="34" charset="0"/>
            </a:endParaRPr>
          </a:p>
        </p:txBody>
      </p:sp>
      <p:sp>
        <p:nvSpPr>
          <p:cNvPr id="9" name="Rectángulo 8">
            <a:extLst>
              <a:ext uri="{FF2B5EF4-FFF2-40B4-BE49-F238E27FC236}">
                <a16:creationId xmlns:a16="http://schemas.microsoft.com/office/drawing/2014/main" xmlns="" id="{D413375A-8242-4AF6-B27D-0B0A9D6FB26F}"/>
              </a:ext>
            </a:extLst>
          </p:cNvPr>
          <p:cNvSpPr/>
          <p:nvPr/>
        </p:nvSpPr>
        <p:spPr>
          <a:xfrm>
            <a:off x="344265" y="5888764"/>
            <a:ext cx="8532505" cy="767373"/>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4475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xmlns="" id="{5C2864AC-2F10-45CB-8DF7-142BA10F802E}"/>
              </a:ext>
            </a:extLst>
          </p:cNvPr>
          <p:cNvSpPr txBox="1">
            <a:spLocks/>
          </p:cNvSpPr>
          <p:nvPr/>
        </p:nvSpPr>
        <p:spPr>
          <a:xfrm>
            <a:off x="401781" y="178131"/>
            <a:ext cx="8087591" cy="136861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b="1" dirty="0">
                <a:solidFill>
                  <a:prstClr val="black"/>
                </a:solidFill>
                <a:latin typeface="Arial Black" panose="020B0A04020102020204" pitchFamily="34" charset="0"/>
                <a:ea typeface="Segoe UI" panose="020B0502040204020203" pitchFamily="34" charset="0"/>
                <a:cs typeface="Arial" panose="020B0604020202020204" pitchFamily="34" charset="0"/>
              </a:rPr>
              <a:t>Correspondencia recibida en la entidad</a:t>
            </a:r>
          </a:p>
          <a:p>
            <a:pPr marL="0" indent="0" algn="just">
              <a:buNone/>
            </a:pPr>
            <a:r>
              <a:rPr lang="es-CO" sz="1500" dirty="0">
                <a:solidFill>
                  <a:prstClr val="black"/>
                </a:solidFill>
                <a:latin typeface="Arial" panose="020B0604020202020204" pitchFamily="34" charset="0"/>
                <a:ea typeface="Segoe UI" panose="020B0502040204020203" pitchFamily="34" charset="0"/>
                <a:cs typeface="Arial" panose="020B0604020202020204" pitchFamily="34" charset="0"/>
              </a:rPr>
              <a:t>Toda la correspondencia que se recibe en el Área Metropolitana de Bucaramanga por los diferentes canales dispuestos para los ciudadanos, es dirigida y radicada en un único sistema integrado de correspondencia, </a:t>
            </a:r>
            <a:r>
              <a:rPr lang="es-CO" sz="1500" dirty="0" smtClean="0">
                <a:solidFill>
                  <a:prstClr val="black"/>
                </a:solidFill>
                <a:latin typeface="Arial" panose="020B0604020202020204" pitchFamily="34" charset="0"/>
                <a:ea typeface="Segoe UI" panose="020B0502040204020203" pitchFamily="34" charset="0"/>
                <a:cs typeface="Arial" panose="020B0604020202020204" pitchFamily="34" charset="0"/>
              </a:rPr>
              <a:t>llamado </a:t>
            </a:r>
            <a:r>
              <a:rPr lang="es-CO" sz="1500" dirty="0" err="1" smtClean="0">
                <a:solidFill>
                  <a:prstClr val="black"/>
                </a:solidFill>
                <a:latin typeface="Arial" panose="020B0604020202020204" pitchFamily="34" charset="0"/>
                <a:ea typeface="Segoe UI" panose="020B0502040204020203" pitchFamily="34" charset="0"/>
                <a:cs typeface="Arial" panose="020B0604020202020204" pitchFamily="34" charset="0"/>
              </a:rPr>
              <a:t>Integrasoft</a:t>
            </a:r>
            <a:r>
              <a:rPr lang="es-CO" sz="1500" dirty="0" smtClean="0">
                <a:solidFill>
                  <a:prstClr val="black"/>
                </a:solidFill>
                <a:latin typeface="Arial" panose="020B0604020202020204" pitchFamily="34" charset="0"/>
                <a:ea typeface="Segoe UI" panose="020B0502040204020203" pitchFamily="34" charset="0"/>
                <a:cs typeface="Arial" panose="020B0604020202020204" pitchFamily="34" charset="0"/>
              </a:rPr>
              <a:t>; desde </a:t>
            </a:r>
            <a:r>
              <a:rPr lang="es-CO" sz="1500" dirty="0">
                <a:solidFill>
                  <a:prstClr val="black"/>
                </a:solidFill>
                <a:latin typeface="Arial" panose="020B0604020202020204" pitchFamily="34" charset="0"/>
                <a:ea typeface="Segoe UI" panose="020B0502040204020203" pitchFamily="34" charset="0"/>
                <a:cs typeface="Arial" panose="020B0604020202020204" pitchFamily="34" charset="0"/>
              </a:rPr>
              <a:t>el cual se hace su clasificación y seguimiento. Durante </a:t>
            </a:r>
            <a:r>
              <a:rPr lang="es-CO" sz="1500" dirty="0" smtClean="0">
                <a:solidFill>
                  <a:prstClr val="black"/>
                </a:solidFill>
                <a:latin typeface="Arial" panose="020B0604020202020204" pitchFamily="34" charset="0"/>
                <a:ea typeface="Segoe UI" panose="020B0502040204020203" pitchFamily="34" charset="0"/>
                <a:cs typeface="Arial" panose="020B0604020202020204" pitchFamily="34" charset="0"/>
              </a:rPr>
              <a:t>este trimestre se recibieron un </a:t>
            </a:r>
            <a:r>
              <a:rPr lang="es-CO" sz="1500" dirty="0">
                <a:solidFill>
                  <a:prstClr val="black"/>
                </a:solidFill>
                <a:latin typeface="Arial" panose="020B0604020202020204" pitchFamily="34" charset="0"/>
                <a:ea typeface="Segoe UI" panose="020B0502040204020203" pitchFamily="34" charset="0"/>
                <a:cs typeface="Arial" panose="020B0604020202020204" pitchFamily="34" charset="0"/>
              </a:rPr>
              <a:t>total de </a:t>
            </a:r>
            <a:r>
              <a:rPr lang="es-CO" sz="1500" dirty="0" smtClean="0">
                <a:solidFill>
                  <a:prstClr val="black"/>
                </a:solidFill>
                <a:latin typeface="Arial" panose="020B0604020202020204" pitchFamily="34" charset="0"/>
                <a:ea typeface="Segoe UI" panose="020B0502040204020203" pitchFamily="34" charset="0"/>
                <a:cs typeface="Arial" panose="020B0604020202020204" pitchFamily="34" charset="0"/>
              </a:rPr>
              <a:t>3.766 </a:t>
            </a:r>
            <a:r>
              <a:rPr lang="es-CO" sz="1500" dirty="0">
                <a:solidFill>
                  <a:prstClr val="black"/>
                </a:solidFill>
                <a:latin typeface="Arial" panose="020B0604020202020204" pitchFamily="34" charset="0"/>
                <a:ea typeface="Segoe UI" panose="020B0502040204020203" pitchFamily="34" charset="0"/>
                <a:cs typeface="Arial" panose="020B0604020202020204" pitchFamily="34" charset="0"/>
              </a:rPr>
              <a:t>radicados. Luego de realizar la clasificación </a:t>
            </a:r>
            <a:r>
              <a:rPr lang="es-CO" sz="1500" dirty="0" smtClean="0">
                <a:solidFill>
                  <a:prstClr val="black"/>
                </a:solidFill>
                <a:latin typeface="Arial" panose="020B0604020202020204" pitchFamily="34" charset="0"/>
                <a:ea typeface="Segoe UI" panose="020B0502040204020203" pitchFamily="34" charset="0"/>
                <a:cs typeface="Arial" panose="020B0604020202020204" pitchFamily="34" charset="0"/>
              </a:rPr>
              <a:t>encontramos en el primer trimestre de 2021:</a:t>
            </a:r>
            <a:endParaRPr lang="es-CO" sz="1500" dirty="0">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621890292"/>
              </p:ext>
            </p:extLst>
          </p:nvPr>
        </p:nvGraphicFramePr>
        <p:xfrm>
          <a:off x="791736" y="1535495"/>
          <a:ext cx="7281747" cy="4355146"/>
        </p:xfrm>
        <a:graphic>
          <a:graphicData uri="http://schemas.openxmlformats.org/drawingml/2006/table">
            <a:tbl>
              <a:tblPr firstRow="1" bandRow="1">
                <a:tableStyleId>{8EC20E35-A176-4012-BC5E-935CFFF8708E}</a:tableStyleId>
              </a:tblPr>
              <a:tblGrid>
                <a:gridCol w="2427249">
                  <a:extLst>
                    <a:ext uri="{9D8B030D-6E8A-4147-A177-3AD203B41FA5}">
                      <a16:colId xmlns:a16="http://schemas.microsoft.com/office/drawing/2014/main" xmlns="" val="1183137370"/>
                    </a:ext>
                  </a:extLst>
                </a:gridCol>
                <a:gridCol w="2427249">
                  <a:extLst>
                    <a:ext uri="{9D8B030D-6E8A-4147-A177-3AD203B41FA5}">
                      <a16:colId xmlns:a16="http://schemas.microsoft.com/office/drawing/2014/main" xmlns="" val="3621751849"/>
                    </a:ext>
                  </a:extLst>
                </a:gridCol>
                <a:gridCol w="2427249">
                  <a:extLst>
                    <a:ext uri="{9D8B030D-6E8A-4147-A177-3AD203B41FA5}">
                      <a16:colId xmlns:a16="http://schemas.microsoft.com/office/drawing/2014/main" xmlns="" val="2303692959"/>
                    </a:ext>
                  </a:extLst>
                </a:gridCol>
              </a:tblGrid>
              <a:tr h="412152">
                <a:tc>
                  <a:txBody>
                    <a:bodyPr/>
                    <a:lstStyle/>
                    <a:p>
                      <a:pPr algn="ctr"/>
                      <a:r>
                        <a:rPr lang="es-CO" sz="1050" dirty="0">
                          <a:latin typeface="Arial" panose="020B0604020202020204" pitchFamily="34" charset="0"/>
                          <a:cs typeface="Arial" panose="020B0604020202020204" pitchFamily="34" charset="0"/>
                        </a:rPr>
                        <a:t>Tipo de requerimiento </a:t>
                      </a:r>
                    </a:p>
                  </a:txBody>
                  <a:tcPr anchor="ctr"/>
                </a:tc>
                <a:tc>
                  <a:txBody>
                    <a:bodyPr/>
                    <a:lstStyle/>
                    <a:p>
                      <a:pPr algn="ctr"/>
                      <a:r>
                        <a:rPr lang="es-CO" sz="1050" dirty="0">
                          <a:latin typeface="Arial" panose="020B0604020202020204" pitchFamily="34" charset="0"/>
                          <a:cs typeface="Arial" panose="020B0604020202020204" pitchFamily="34" charset="0"/>
                        </a:rPr>
                        <a:t># de oficios recibidos </a:t>
                      </a:r>
                    </a:p>
                  </a:txBody>
                  <a:tcPr anchor="ctr"/>
                </a:tc>
                <a:tc>
                  <a:txBody>
                    <a:bodyPr/>
                    <a:lstStyle/>
                    <a:p>
                      <a:pPr algn="ctr"/>
                      <a:r>
                        <a:rPr lang="es-CO" sz="1050" dirty="0">
                          <a:latin typeface="Arial" panose="020B0604020202020204" pitchFamily="34" charset="0"/>
                          <a:cs typeface="Arial" panose="020B0604020202020204" pitchFamily="34" charset="0"/>
                        </a:rPr>
                        <a:t>Porcentaje</a:t>
                      </a:r>
                      <a:r>
                        <a:rPr lang="es-CO" sz="1050" baseline="0" dirty="0">
                          <a:latin typeface="Arial" panose="020B0604020202020204" pitchFamily="34" charset="0"/>
                          <a:cs typeface="Arial" panose="020B0604020202020204" pitchFamily="34" charset="0"/>
                        </a:rPr>
                        <a:t>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45433132"/>
                  </a:ext>
                </a:extLst>
              </a:tr>
              <a:tr h="279115">
                <a:tc>
                  <a:txBody>
                    <a:bodyPr/>
                    <a:lstStyle/>
                    <a:p>
                      <a:pPr algn="ctr"/>
                      <a:r>
                        <a:rPr lang="es-CO" sz="1050" dirty="0">
                          <a:latin typeface="Arial" panose="020B0604020202020204" pitchFamily="34" charset="0"/>
                          <a:cs typeface="Arial" panose="020B0604020202020204" pitchFamily="34" charset="0"/>
                        </a:rPr>
                        <a:t>Acción de tutela </a:t>
                      </a: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57</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1.51 %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145247786"/>
                  </a:ext>
                </a:extLst>
              </a:tr>
              <a:tr h="407580">
                <a:tc>
                  <a:txBody>
                    <a:bodyPr/>
                    <a:lstStyle/>
                    <a:p>
                      <a:pPr algn="ctr"/>
                      <a:r>
                        <a:rPr lang="es-CO" sz="1050" dirty="0" smtClean="0">
                          <a:latin typeface="Arial" panose="020B0604020202020204" pitchFamily="34" charset="0"/>
                          <a:cs typeface="Arial" panose="020B0604020202020204" pitchFamily="34" charset="0"/>
                        </a:rPr>
                        <a:t>Acción</a:t>
                      </a:r>
                      <a:r>
                        <a:rPr lang="es-CO" sz="1050" baseline="0" dirty="0" smtClean="0">
                          <a:latin typeface="Arial" panose="020B0604020202020204" pitchFamily="34" charset="0"/>
                          <a:cs typeface="Arial" panose="020B0604020202020204" pitchFamily="34" charset="0"/>
                        </a:rPr>
                        <a:t> popular</a:t>
                      </a:r>
                      <a:endParaRPr lang="es-CO" sz="1050" dirty="0">
                        <a:latin typeface="Arial" panose="020B0604020202020204" pitchFamily="34" charset="0"/>
                        <a:cs typeface="Arial" panose="020B0604020202020204" pitchFamily="34" charset="0"/>
                      </a:endParaRP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1</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0.03 %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410398">
                <a:tc>
                  <a:txBody>
                    <a:bodyPr/>
                    <a:lstStyle/>
                    <a:p>
                      <a:pPr algn="ctr"/>
                      <a:r>
                        <a:rPr lang="es-CO" sz="1050" dirty="0" smtClean="0">
                          <a:latin typeface="Arial" panose="020B0604020202020204" pitchFamily="34" charset="0"/>
                          <a:cs typeface="Arial" panose="020B0604020202020204" pitchFamily="34" charset="0"/>
                        </a:rPr>
                        <a:t>Congresistas (Solicitudes de </a:t>
                      </a:r>
                      <a:r>
                        <a:rPr lang="es-CO" sz="1050" dirty="0" err="1" smtClean="0">
                          <a:latin typeface="Arial" panose="020B0604020202020204" pitchFamily="34" charset="0"/>
                          <a:cs typeface="Arial" panose="020B0604020202020204" pitchFamily="34" charset="0"/>
                        </a:rPr>
                        <a:t>inf</a:t>
                      </a:r>
                      <a:r>
                        <a:rPr lang="es-CO" sz="1050" dirty="0" smtClean="0">
                          <a:latin typeface="Arial" panose="020B0604020202020204" pitchFamily="34" charset="0"/>
                          <a:cs typeface="Arial" panose="020B0604020202020204" pitchFamily="34" charset="0"/>
                        </a:rPr>
                        <a:t>. por parte de congresistas)</a:t>
                      </a:r>
                      <a:endParaRPr lang="es-CO" sz="1050" dirty="0">
                        <a:latin typeface="Arial" panose="020B0604020202020204" pitchFamily="34" charset="0"/>
                        <a:cs typeface="Arial" panose="020B0604020202020204" pitchFamily="34" charset="0"/>
                      </a:endParaRP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1</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0.03 %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407580">
                <a:tc>
                  <a:txBody>
                    <a:bodyPr/>
                    <a:lstStyle/>
                    <a:p>
                      <a:pPr algn="ctr"/>
                      <a:r>
                        <a:rPr lang="es-CO" sz="1050" dirty="0" smtClean="0">
                          <a:latin typeface="Arial" panose="020B0604020202020204" pitchFamily="34" charset="0"/>
                          <a:cs typeface="Arial" panose="020B0604020202020204" pitchFamily="34" charset="0"/>
                        </a:rPr>
                        <a:t>Derechos de petición</a:t>
                      </a:r>
                      <a:endParaRPr lang="es-CO" sz="1050" dirty="0">
                        <a:latin typeface="Arial" panose="020B0604020202020204" pitchFamily="34" charset="0"/>
                        <a:cs typeface="Arial" panose="020B0604020202020204" pitchFamily="34" charset="0"/>
                      </a:endParaRP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406</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10.78 %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1354494"/>
                  </a:ext>
                </a:extLst>
              </a:tr>
              <a:tr h="279115">
                <a:tc>
                  <a:txBody>
                    <a:bodyPr/>
                    <a:lstStyle/>
                    <a:p>
                      <a:pPr algn="ctr"/>
                      <a:r>
                        <a:rPr lang="es-CO" sz="1050" dirty="0">
                          <a:latin typeface="Arial" panose="020B0604020202020204" pitchFamily="34" charset="0"/>
                          <a:cs typeface="Arial" panose="020B0604020202020204" pitchFamily="34" charset="0"/>
                        </a:rPr>
                        <a:t>Informativos</a:t>
                      </a: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956</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25.39 %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373709713"/>
                  </a:ext>
                </a:extLst>
              </a:tr>
              <a:tr h="635166">
                <a:tc>
                  <a:txBody>
                    <a:bodyPr/>
                    <a:lstStyle/>
                    <a:p>
                      <a:pPr algn="ctr"/>
                      <a:r>
                        <a:rPr lang="es-CO" sz="1050" dirty="0">
                          <a:latin typeface="Arial" panose="020B0604020202020204" pitchFamily="34" charset="0"/>
                          <a:cs typeface="Arial" panose="020B0604020202020204" pitchFamily="34" charset="0"/>
                        </a:rPr>
                        <a:t>Otros</a:t>
                      </a:r>
                      <a:r>
                        <a:rPr lang="es-CO" sz="1050" baseline="0" dirty="0">
                          <a:latin typeface="Arial" panose="020B0604020202020204" pitchFamily="34" charset="0"/>
                          <a:cs typeface="Arial" panose="020B0604020202020204" pitchFamily="34" charset="0"/>
                        </a:rPr>
                        <a:t> (certificaciones de funciones, certificaciones con alcances y obligaciones contractuales)</a:t>
                      </a:r>
                      <a:endParaRPr lang="es-CO" sz="1050" dirty="0">
                        <a:latin typeface="Arial" panose="020B0604020202020204" pitchFamily="34" charset="0"/>
                        <a:cs typeface="Arial" panose="020B0604020202020204" pitchFamily="34" charset="0"/>
                      </a:endParaRP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50</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1.33 %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723237775"/>
                  </a:ext>
                </a:extLst>
              </a:tr>
              <a:tr h="407580">
                <a:tc>
                  <a:txBody>
                    <a:bodyPr/>
                    <a:lstStyle/>
                    <a:p>
                      <a:pPr algn="ctr"/>
                      <a:r>
                        <a:rPr lang="es-CO" sz="1050" dirty="0">
                          <a:latin typeface="Arial" panose="020B0604020202020204" pitchFamily="34" charset="0"/>
                          <a:cs typeface="Arial" panose="020B0604020202020204" pitchFamily="34" charset="0"/>
                        </a:rPr>
                        <a:t>Proceso contractual</a:t>
                      </a: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25</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0.66 %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279115">
                <a:tc>
                  <a:txBody>
                    <a:bodyPr/>
                    <a:lstStyle/>
                    <a:p>
                      <a:pPr algn="ctr"/>
                      <a:r>
                        <a:rPr lang="es-CO" sz="1050" dirty="0" smtClean="0">
                          <a:latin typeface="Arial" panose="020B0604020202020204" pitchFamily="34" charset="0"/>
                          <a:cs typeface="Arial" panose="020B0604020202020204" pitchFamily="34" charset="0"/>
                        </a:rPr>
                        <a:t>SQRS</a:t>
                      </a:r>
                      <a:endParaRPr lang="es-CO" sz="1050" dirty="0">
                        <a:latin typeface="Arial" panose="020B0604020202020204" pitchFamily="34" charset="0"/>
                        <a:cs typeface="Arial" panose="020B0604020202020204" pitchFamily="34" charset="0"/>
                      </a:endParaRP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7</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0.19 %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9"/>
                  </a:ext>
                </a:extLst>
              </a:tr>
              <a:tr h="279115">
                <a:tc>
                  <a:txBody>
                    <a:bodyPr/>
                    <a:lstStyle/>
                    <a:p>
                      <a:pPr algn="ctr"/>
                      <a:r>
                        <a:rPr lang="es-CO" sz="1050" dirty="0">
                          <a:latin typeface="Arial" panose="020B0604020202020204" pitchFamily="34" charset="0"/>
                          <a:cs typeface="Arial" panose="020B0604020202020204" pitchFamily="34" charset="0"/>
                        </a:rPr>
                        <a:t>Trámite</a:t>
                      </a: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2213</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58.76 %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003011231"/>
                  </a:ext>
                </a:extLst>
              </a:tr>
              <a:tr h="279115">
                <a:tc>
                  <a:txBody>
                    <a:bodyPr/>
                    <a:lstStyle/>
                    <a:p>
                      <a:pPr algn="ctr"/>
                      <a:r>
                        <a:rPr lang="es-CO" sz="1050" dirty="0">
                          <a:latin typeface="Arial" panose="020B0604020202020204" pitchFamily="34" charset="0"/>
                          <a:cs typeface="Arial" panose="020B0604020202020204" pitchFamily="34" charset="0"/>
                        </a:rPr>
                        <a:t>Urgente</a:t>
                      </a: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50</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1.33 %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673389296"/>
                  </a:ext>
                </a:extLst>
              </a:tr>
              <a:tr h="279115">
                <a:tc>
                  <a:txBody>
                    <a:bodyPr/>
                    <a:lstStyle/>
                    <a:p>
                      <a:pPr algn="ctr"/>
                      <a:r>
                        <a:rPr lang="es-CO" sz="1050" b="1" dirty="0">
                          <a:latin typeface="Arial" panose="020B0604020202020204" pitchFamily="34" charset="0"/>
                          <a:cs typeface="Arial" panose="020B0604020202020204" pitchFamily="34" charset="0"/>
                        </a:rPr>
                        <a:t>TOTAL</a:t>
                      </a:r>
                    </a:p>
                  </a:txBody>
                  <a:tcPr marL="86368" marR="86368" marT="43184" marB="43184" anchor="ctr"/>
                </a:tc>
                <a:tc>
                  <a:txBody>
                    <a:bodyPr/>
                    <a:lstStyle/>
                    <a:p>
                      <a:pPr algn="ctr"/>
                      <a:r>
                        <a:rPr lang="es-CO" sz="1050" b="1" dirty="0" smtClean="0">
                          <a:latin typeface="Arial" panose="020B0604020202020204" pitchFamily="34" charset="0"/>
                          <a:cs typeface="Arial" panose="020B0604020202020204" pitchFamily="34" charset="0"/>
                        </a:rPr>
                        <a:t>3766</a:t>
                      </a:r>
                      <a:endParaRPr lang="es-CO" sz="1050" b="1" dirty="0">
                        <a:latin typeface="Arial" panose="020B0604020202020204" pitchFamily="34" charset="0"/>
                        <a:cs typeface="Arial" panose="020B0604020202020204" pitchFamily="34" charset="0"/>
                      </a:endParaRPr>
                    </a:p>
                  </a:txBody>
                  <a:tcPr anchor="ctr"/>
                </a:tc>
                <a:tc>
                  <a:txBody>
                    <a:bodyPr/>
                    <a:lstStyle/>
                    <a:p>
                      <a:pPr algn="ctr"/>
                      <a:r>
                        <a:rPr lang="es-CO" sz="1050" b="1" dirty="0" smtClean="0">
                          <a:latin typeface="Arial" panose="020B0604020202020204" pitchFamily="34" charset="0"/>
                          <a:cs typeface="Arial" panose="020B0604020202020204" pitchFamily="34" charset="0"/>
                        </a:rPr>
                        <a:t>100 %</a:t>
                      </a:r>
                      <a:endParaRPr lang="es-CO" sz="105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47397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2257AB-D9FB-4932-894A-A141491343A1}"/>
              </a:ext>
            </a:extLst>
          </p:cNvPr>
          <p:cNvSpPr txBox="1">
            <a:spLocks/>
          </p:cNvSpPr>
          <p:nvPr/>
        </p:nvSpPr>
        <p:spPr>
          <a:xfrm>
            <a:off x="379142" y="343478"/>
            <a:ext cx="8203155" cy="6935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419" sz="2400" b="1" dirty="0">
                <a:latin typeface="Arial Black" panose="020B0A04020102020204" pitchFamily="34" charset="0"/>
                <a:ea typeface="Segoe UI" panose="020B0502040204020203" pitchFamily="34" charset="0"/>
                <a:cs typeface="Arial" panose="020B0604020202020204" pitchFamily="34" charset="0"/>
              </a:rPr>
              <a:t>Canales de atención dispuestos para la atención al ciudadano </a:t>
            </a:r>
            <a:endParaRPr lang="es-CO" sz="2400" dirty="0">
              <a:latin typeface="Arial Black" panose="020B0A04020102020204" pitchFamily="34" charset="0"/>
              <a:ea typeface="Segoe UI" panose="020B0502040204020203" pitchFamily="34" charset="0"/>
              <a:cs typeface="Arial" panose="020B0604020202020204" pitchFamily="34" charset="0"/>
            </a:endParaRPr>
          </a:p>
        </p:txBody>
      </p:sp>
      <p:graphicFrame>
        <p:nvGraphicFramePr>
          <p:cNvPr id="4" name="Gráfico 3">
            <a:extLst>
              <a:ext uri="{FF2B5EF4-FFF2-40B4-BE49-F238E27FC236}">
                <a16:creationId xmlns:a16="http://schemas.microsoft.com/office/drawing/2014/main" xmlns="" id="{5F7179B3-D1C4-4D85-9A53-6B7EC2FB6309}"/>
              </a:ext>
            </a:extLst>
          </p:cNvPr>
          <p:cNvGraphicFramePr/>
          <p:nvPr>
            <p:extLst>
              <p:ext uri="{D42A27DB-BD31-4B8C-83A1-F6EECF244321}">
                <p14:modId xmlns:p14="http://schemas.microsoft.com/office/powerpoint/2010/main" val="405817233"/>
              </p:ext>
            </p:extLst>
          </p:nvPr>
        </p:nvGraphicFramePr>
        <p:xfrm>
          <a:off x="1828801" y="1159729"/>
          <a:ext cx="5620214" cy="4192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68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74750E02-5268-4F43-BA1E-4008A1BE81B2}"/>
              </a:ext>
            </a:extLst>
          </p:cNvPr>
          <p:cNvSpPr txBox="1">
            <a:spLocks/>
          </p:cNvSpPr>
          <p:nvPr/>
        </p:nvSpPr>
        <p:spPr>
          <a:xfrm>
            <a:off x="356863" y="4966310"/>
            <a:ext cx="8218425" cy="713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450"/>
              </a:spcAft>
              <a:buNone/>
              <a:defRPr/>
            </a:pPr>
            <a:r>
              <a:rPr lang="es-419" sz="1500" dirty="0">
                <a:solidFill>
                  <a:prstClr val="black"/>
                </a:solidFill>
                <a:latin typeface="Arial" panose="020B0604020202020204" pitchFamily="34" charset="0"/>
                <a:ea typeface="+mn-ea"/>
                <a:cs typeface="Arial" panose="020B0604020202020204" pitchFamily="34" charset="0"/>
              </a:rPr>
              <a:t>Durante este </a:t>
            </a:r>
            <a:r>
              <a:rPr lang="es-419" sz="1500" dirty="0" smtClean="0">
                <a:solidFill>
                  <a:prstClr val="black"/>
                </a:solidFill>
                <a:latin typeface="Arial" panose="020B0604020202020204" pitchFamily="34" charset="0"/>
                <a:ea typeface="+mn-ea"/>
                <a:cs typeface="Arial" panose="020B0604020202020204" pitchFamily="34" charset="0"/>
              </a:rPr>
              <a:t>trimestre </a:t>
            </a:r>
            <a:r>
              <a:rPr lang="es-419" sz="1500" dirty="0">
                <a:solidFill>
                  <a:prstClr val="black"/>
                </a:solidFill>
                <a:latin typeface="Arial" panose="020B0604020202020204" pitchFamily="34" charset="0"/>
                <a:ea typeface="+mn-ea"/>
                <a:cs typeface="Arial" panose="020B0604020202020204" pitchFamily="34" charset="0"/>
              </a:rPr>
              <a:t>se recibieron  un total de </a:t>
            </a:r>
            <a:r>
              <a:rPr lang="es-419" sz="1500" dirty="0" smtClean="0">
                <a:solidFill>
                  <a:prstClr val="black"/>
                </a:solidFill>
                <a:latin typeface="Arial" panose="020B0604020202020204" pitchFamily="34" charset="0"/>
                <a:ea typeface="+mn-ea"/>
                <a:cs typeface="Arial" panose="020B0604020202020204" pitchFamily="34" charset="0"/>
              </a:rPr>
              <a:t>413  PQRSD</a:t>
            </a:r>
            <a:r>
              <a:rPr lang="es-419" sz="1500" dirty="0">
                <a:solidFill>
                  <a:prstClr val="black"/>
                </a:solidFill>
                <a:latin typeface="Arial" panose="020B0604020202020204" pitchFamily="34" charset="0"/>
                <a:ea typeface="+mn-ea"/>
                <a:cs typeface="Arial" panose="020B0604020202020204" pitchFamily="34" charset="0"/>
              </a:rPr>
              <a:t>, de los cuales </a:t>
            </a:r>
            <a:r>
              <a:rPr lang="es-419" sz="1500" dirty="0" smtClean="0">
                <a:solidFill>
                  <a:prstClr val="black"/>
                </a:solidFill>
                <a:latin typeface="Arial" panose="020B0604020202020204" pitchFamily="34" charset="0"/>
                <a:ea typeface="+mn-ea"/>
                <a:cs typeface="Arial" panose="020B0604020202020204" pitchFamily="34" charset="0"/>
              </a:rPr>
              <a:t>311  </a:t>
            </a:r>
            <a:r>
              <a:rPr lang="es-419" sz="1500" dirty="0">
                <a:solidFill>
                  <a:prstClr val="black"/>
                </a:solidFill>
                <a:latin typeface="Arial" panose="020B0604020202020204" pitchFamily="34" charset="0"/>
                <a:ea typeface="+mn-ea"/>
                <a:cs typeface="Arial" panose="020B0604020202020204" pitchFamily="34" charset="0"/>
              </a:rPr>
              <a:t>se recibieron por correo electrónico</a:t>
            </a:r>
            <a:r>
              <a:rPr lang="es-CO" sz="1500" dirty="0">
                <a:solidFill>
                  <a:prstClr val="black"/>
                </a:solidFill>
                <a:latin typeface="Arial" panose="020B0604020202020204" pitchFamily="34" charset="0"/>
                <a:ea typeface="+mn-ea"/>
                <a:cs typeface="Arial" panose="020B0604020202020204" pitchFamily="34" charset="0"/>
              </a:rPr>
              <a:t>, </a:t>
            </a:r>
            <a:r>
              <a:rPr lang="es-CO" sz="1500" dirty="0" smtClean="0">
                <a:solidFill>
                  <a:prstClr val="black"/>
                </a:solidFill>
                <a:latin typeface="Arial" panose="020B0604020202020204" pitchFamily="34" charset="0"/>
                <a:ea typeface="+mn-ea"/>
                <a:cs typeface="Arial" panose="020B0604020202020204" pitchFamily="34" charset="0"/>
              </a:rPr>
              <a:t>69</a:t>
            </a:r>
            <a:r>
              <a:rPr lang="es-419" sz="1500" dirty="0" smtClean="0">
                <a:solidFill>
                  <a:prstClr val="black"/>
                </a:solidFill>
                <a:latin typeface="Arial" panose="020B0604020202020204" pitchFamily="34" charset="0"/>
                <a:ea typeface="+mn-ea"/>
                <a:cs typeface="Arial" panose="020B0604020202020204" pitchFamily="34" charset="0"/>
              </a:rPr>
              <a:t> </a:t>
            </a:r>
            <a:r>
              <a:rPr lang="es-419" sz="1500" dirty="0">
                <a:solidFill>
                  <a:prstClr val="black"/>
                </a:solidFill>
                <a:latin typeface="Arial" panose="020B0604020202020204" pitchFamily="34" charset="0"/>
                <a:ea typeface="+mn-ea"/>
                <a:cs typeface="Arial" panose="020B0604020202020204" pitchFamily="34" charset="0"/>
              </a:rPr>
              <a:t>se recibieron por sitio web, </a:t>
            </a:r>
            <a:r>
              <a:rPr lang="es-419" sz="1500" dirty="0" smtClean="0">
                <a:solidFill>
                  <a:prstClr val="black"/>
                </a:solidFill>
                <a:latin typeface="Arial" panose="020B0604020202020204" pitchFamily="34" charset="0"/>
                <a:ea typeface="+mn-ea"/>
                <a:cs typeface="Arial" panose="020B0604020202020204" pitchFamily="34" charset="0"/>
              </a:rPr>
              <a:t>27 de manera presencial y  6 por </a:t>
            </a:r>
            <a:r>
              <a:rPr lang="es-419" sz="1500" dirty="0">
                <a:solidFill>
                  <a:prstClr val="black"/>
                </a:solidFill>
                <a:latin typeface="Arial" panose="020B0604020202020204" pitchFamily="34" charset="0"/>
                <a:ea typeface="+mn-ea"/>
                <a:cs typeface="Arial" panose="020B0604020202020204" pitchFamily="34" charset="0"/>
              </a:rPr>
              <a:t>correo </a:t>
            </a:r>
            <a:r>
              <a:rPr lang="es-419" sz="1500" dirty="0" smtClean="0">
                <a:solidFill>
                  <a:prstClr val="black"/>
                </a:solidFill>
                <a:latin typeface="Arial" panose="020B0604020202020204" pitchFamily="34" charset="0"/>
                <a:ea typeface="+mn-ea"/>
                <a:cs typeface="Arial" panose="020B0604020202020204" pitchFamily="34" charset="0"/>
              </a:rPr>
              <a:t>postal. </a:t>
            </a:r>
            <a:endParaRPr lang="es-CO" sz="1500"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4931DAD6-0E7A-49EB-8E0B-89CA2DC22B73}"/>
              </a:ext>
            </a:extLst>
          </p:cNvPr>
          <p:cNvSpPr txBox="1">
            <a:spLocks/>
          </p:cNvSpPr>
          <p:nvPr/>
        </p:nvSpPr>
        <p:spPr>
          <a:xfrm>
            <a:off x="356863" y="423368"/>
            <a:ext cx="8218424" cy="372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Arial Black" panose="020B0A04020102020204" pitchFamily="34" charset="0"/>
                <a:cs typeface="Arial" panose="020B0604020202020204" pitchFamily="34" charset="0"/>
              </a:rPr>
              <a:t>PQRSD por Canales de Atención</a:t>
            </a:r>
          </a:p>
        </p:txBody>
      </p:sp>
      <p:graphicFrame>
        <p:nvGraphicFramePr>
          <p:cNvPr id="7" name="Gráfico 6"/>
          <p:cNvGraphicFramePr/>
          <p:nvPr>
            <p:extLst>
              <p:ext uri="{D42A27DB-BD31-4B8C-83A1-F6EECF244321}">
                <p14:modId xmlns:p14="http://schemas.microsoft.com/office/powerpoint/2010/main" val="1335910338"/>
              </p:ext>
            </p:extLst>
          </p:nvPr>
        </p:nvGraphicFramePr>
        <p:xfrm>
          <a:off x="1243373" y="795376"/>
          <a:ext cx="6445404" cy="3798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482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774519962"/>
              </p:ext>
            </p:extLst>
          </p:nvPr>
        </p:nvGraphicFramePr>
        <p:xfrm>
          <a:off x="1148575" y="1689562"/>
          <a:ext cx="6374864" cy="3251938"/>
        </p:xfrm>
        <a:graphic>
          <a:graphicData uri="http://schemas.openxmlformats.org/drawingml/2006/table">
            <a:tbl>
              <a:tblPr firstRow="1" bandRow="1">
                <a:tableStyleId>{073A0DAA-6AF3-43AB-8588-CEC1D06C72B9}</a:tableStyleId>
              </a:tblPr>
              <a:tblGrid>
                <a:gridCol w="1761893">
                  <a:extLst>
                    <a:ext uri="{9D8B030D-6E8A-4147-A177-3AD203B41FA5}">
                      <a16:colId xmlns:a16="http://schemas.microsoft.com/office/drawing/2014/main" xmlns="" val="82721195"/>
                    </a:ext>
                  </a:extLst>
                </a:gridCol>
                <a:gridCol w="1081669">
                  <a:extLst>
                    <a:ext uri="{9D8B030D-6E8A-4147-A177-3AD203B41FA5}">
                      <a16:colId xmlns:a16="http://schemas.microsoft.com/office/drawing/2014/main" xmlns="" val="3650544888"/>
                    </a:ext>
                  </a:extLst>
                </a:gridCol>
                <a:gridCol w="1148575">
                  <a:extLst>
                    <a:ext uri="{9D8B030D-6E8A-4147-A177-3AD203B41FA5}">
                      <a16:colId xmlns:a16="http://schemas.microsoft.com/office/drawing/2014/main" xmlns="" val="1225179019"/>
                    </a:ext>
                  </a:extLst>
                </a:gridCol>
                <a:gridCol w="1215483">
                  <a:extLst>
                    <a:ext uri="{9D8B030D-6E8A-4147-A177-3AD203B41FA5}">
                      <a16:colId xmlns:a16="http://schemas.microsoft.com/office/drawing/2014/main" xmlns="" val="3821573971"/>
                    </a:ext>
                  </a:extLst>
                </a:gridCol>
                <a:gridCol w="1167244">
                  <a:extLst>
                    <a:ext uri="{9D8B030D-6E8A-4147-A177-3AD203B41FA5}">
                      <a16:colId xmlns:a16="http://schemas.microsoft.com/office/drawing/2014/main" xmlns="" val="599526904"/>
                    </a:ext>
                  </a:extLst>
                </a:gridCol>
              </a:tblGrid>
              <a:tr h="755769">
                <a:tc>
                  <a:txBody>
                    <a:bodyPr/>
                    <a:lstStyle/>
                    <a:p>
                      <a:pPr algn="ctr"/>
                      <a:r>
                        <a:rPr lang="es-CO" sz="1100" dirty="0">
                          <a:latin typeface="Arial" panose="020B0604020202020204" pitchFamily="34" charset="0"/>
                          <a:cs typeface="Arial" panose="020B0604020202020204" pitchFamily="34" charset="0"/>
                        </a:rPr>
                        <a:t>Tipo de petición</a:t>
                      </a:r>
                    </a:p>
                  </a:txBody>
                  <a:tcPr anchor="ctr"/>
                </a:tc>
                <a:tc>
                  <a:txBody>
                    <a:bodyPr/>
                    <a:lstStyle/>
                    <a:p>
                      <a:pPr algn="ctr"/>
                      <a:r>
                        <a:rPr lang="es-CO" sz="1100" dirty="0" smtClean="0">
                          <a:latin typeface="Arial" panose="020B0604020202020204" pitchFamily="34" charset="0"/>
                          <a:cs typeface="Arial" panose="020B0604020202020204" pitchFamily="34" charset="0"/>
                        </a:rPr>
                        <a:t>Enero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Febrero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Marzo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Total</a:t>
                      </a:r>
                    </a:p>
                  </a:txBody>
                  <a:tcPr anchor="ctr"/>
                </a:tc>
                <a:extLst>
                  <a:ext uri="{0D108BD9-81ED-4DB2-BD59-A6C34878D82A}">
                    <a16:rowId xmlns:a16="http://schemas.microsoft.com/office/drawing/2014/main" xmlns="" val="940966884"/>
                  </a:ext>
                </a:extLst>
              </a:tr>
              <a:tr h="573249">
                <a:tc>
                  <a:txBody>
                    <a:bodyPr/>
                    <a:lstStyle/>
                    <a:p>
                      <a:pPr algn="ctr" fontAlgn="b"/>
                      <a:r>
                        <a:rPr lang="es-CO" sz="1100" b="0" i="0" u="none" strike="noStrike" dirty="0" smtClean="0">
                          <a:solidFill>
                            <a:srgbClr val="000000"/>
                          </a:solidFill>
                          <a:effectLst/>
                          <a:latin typeface="Arial" panose="020B0604020202020204" pitchFamily="34" charset="0"/>
                          <a:cs typeface="Arial" panose="020B0604020202020204" pitchFamily="34" charset="0"/>
                        </a:rPr>
                        <a:t>DP</a:t>
                      </a:r>
                      <a:r>
                        <a:rPr lang="es-CO" sz="1100" b="0" i="0" u="none" strike="noStrike" baseline="0" dirty="0" smtClean="0">
                          <a:solidFill>
                            <a:srgbClr val="000000"/>
                          </a:solidFill>
                          <a:effectLst/>
                          <a:latin typeface="Arial" panose="020B0604020202020204" pitchFamily="34" charset="0"/>
                          <a:cs typeface="Arial" panose="020B0604020202020204" pitchFamily="34" charset="0"/>
                        </a:rPr>
                        <a:t> (</a:t>
                      </a:r>
                      <a:r>
                        <a:rPr lang="es-CO" sz="1100" b="0" i="0" u="none" strike="noStrike" dirty="0" smtClean="0">
                          <a:solidFill>
                            <a:srgbClr val="000000"/>
                          </a:solidFill>
                          <a:effectLst/>
                          <a:latin typeface="Arial" panose="020B0604020202020204" pitchFamily="34" charset="0"/>
                          <a:cs typeface="Arial" panose="020B0604020202020204" pitchFamily="34" charset="0"/>
                        </a:rPr>
                        <a:t>Derechos </a:t>
                      </a:r>
                      <a:r>
                        <a:rPr lang="es-CO" sz="1100" b="0" i="0" u="none" strike="noStrike" dirty="0">
                          <a:solidFill>
                            <a:srgbClr val="000000"/>
                          </a:solidFill>
                          <a:effectLst/>
                          <a:latin typeface="Arial" panose="020B0604020202020204" pitchFamily="34" charset="0"/>
                          <a:cs typeface="Arial" panose="020B0604020202020204" pitchFamily="34" charset="0"/>
                        </a:rPr>
                        <a:t>de petición de orden </a:t>
                      </a:r>
                      <a:r>
                        <a:rPr lang="es-CO" sz="1100" b="0" i="0" u="none" strike="noStrike" dirty="0" smtClean="0">
                          <a:solidFill>
                            <a:srgbClr val="000000"/>
                          </a:solidFill>
                          <a:effectLst/>
                          <a:latin typeface="Arial" panose="020B0604020202020204" pitchFamily="34" charset="0"/>
                          <a:cs typeface="Arial" panose="020B0604020202020204" pitchFamily="34" charset="0"/>
                        </a:rPr>
                        <a:t>general)</a:t>
                      </a:r>
                    </a:p>
                    <a:p>
                      <a:pPr algn="ctr"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b="0" i="0" u="none" strike="noStrike" dirty="0" smtClean="0">
                          <a:solidFill>
                            <a:srgbClr val="000000"/>
                          </a:solidFill>
                          <a:effectLst/>
                          <a:latin typeface="Arial" panose="020B0604020202020204" pitchFamily="34" charset="0"/>
                          <a:cs typeface="Arial" panose="020B0604020202020204" pitchFamily="34" charset="0"/>
                        </a:rPr>
                        <a:t>106</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0" dirty="0" smtClean="0">
                          <a:latin typeface="Arial" panose="020B0604020202020204" pitchFamily="34" charset="0"/>
                          <a:cs typeface="Arial" panose="020B0604020202020204" pitchFamily="34" charset="0"/>
                        </a:rPr>
                        <a:t>110</a:t>
                      </a:r>
                      <a:endParaRPr lang="es-CO" sz="1100" b="0"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99</a:t>
                      </a:r>
                      <a:endParaRPr lang="es-CO" sz="1100" b="0"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315</a:t>
                      </a:r>
                      <a:endParaRPr lang="es-CO" sz="11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296571061"/>
                  </a:ext>
                </a:extLst>
              </a:tr>
              <a:tr h="382346">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desde otra entidad </a:t>
                      </a:r>
                      <a:r>
                        <a:rPr lang="es-CO" sz="1100" b="0" i="0" u="none" strike="noStrike" dirty="0" smtClean="0">
                          <a:solidFill>
                            <a:srgbClr val="000000"/>
                          </a:solidFill>
                          <a:effectLst/>
                          <a:latin typeface="Arial" panose="020B0604020202020204" pitchFamily="34" charset="0"/>
                          <a:cs typeface="Arial" panose="020B0604020202020204" pitchFamily="34" charset="0"/>
                        </a:rPr>
                        <a:t>pública)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b="0" i="0" u="none" strike="noStrike" dirty="0" smtClean="0">
                          <a:solidFill>
                            <a:schemeClr val="tx1"/>
                          </a:solidFill>
                          <a:effectLst/>
                          <a:latin typeface="Arial" panose="020B0604020202020204" pitchFamily="34" charset="0"/>
                          <a:cs typeface="Arial" panose="020B0604020202020204" pitchFamily="34" charset="0"/>
                        </a:rPr>
                        <a:t>2</a:t>
                      </a:r>
                      <a:endParaRPr lang="es-CO"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0" dirty="0" smtClean="0">
                          <a:solidFill>
                            <a:schemeClr val="tx1"/>
                          </a:solidFill>
                          <a:latin typeface="Arial" panose="020B0604020202020204" pitchFamily="34" charset="0"/>
                          <a:cs typeface="Arial" panose="020B0604020202020204" pitchFamily="34" charset="0"/>
                        </a:rPr>
                        <a:t>15</a:t>
                      </a:r>
                      <a:endParaRPr lang="es-CO"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CO" sz="1100" b="0" dirty="0" smtClean="0">
                          <a:solidFill>
                            <a:schemeClr val="tx1"/>
                          </a:solidFill>
                          <a:latin typeface="Arial" panose="020B0604020202020204" pitchFamily="34" charset="0"/>
                          <a:cs typeface="Arial" panose="020B0604020202020204" pitchFamily="34" charset="0"/>
                        </a:rPr>
                        <a:t>28</a:t>
                      </a:r>
                      <a:endParaRPr lang="es-CO"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CO" sz="1100" b="0" dirty="0" smtClean="0">
                          <a:solidFill>
                            <a:schemeClr val="tx1"/>
                          </a:solidFill>
                          <a:latin typeface="Arial" panose="020B0604020202020204" pitchFamily="34" charset="0"/>
                          <a:cs typeface="Arial" panose="020B0604020202020204" pitchFamily="34" charset="0"/>
                        </a:rPr>
                        <a:t>45</a:t>
                      </a:r>
                      <a:endParaRPr lang="es-CO" sz="11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382346">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b="0" i="0" u="none" strike="noStrike" dirty="0" smtClean="0">
                          <a:solidFill>
                            <a:srgbClr val="000000"/>
                          </a:solidFill>
                          <a:effectLst/>
                          <a:latin typeface="Arial" panose="020B0604020202020204" pitchFamily="34" charset="0"/>
                          <a:cs typeface="Arial" panose="020B0604020202020204" pitchFamily="34" charset="0"/>
                        </a:rPr>
                        <a:t>9</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0" dirty="0" smtClean="0">
                          <a:latin typeface="Arial" panose="020B0604020202020204" pitchFamily="34" charset="0"/>
                          <a:cs typeface="Arial" panose="020B0604020202020204" pitchFamily="34" charset="0"/>
                        </a:rPr>
                        <a:t>15</a:t>
                      </a:r>
                      <a:endParaRPr lang="es-CO" sz="1100" b="0"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20</a:t>
                      </a:r>
                      <a:endParaRPr lang="es-CO" sz="1100" b="0"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44</a:t>
                      </a:r>
                      <a:endParaRPr lang="es-CO" sz="11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382346">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DP2 (Consulta relacionada con las materias a cargo de la entidad a ser tratada por diferentes </a:t>
                      </a:r>
                      <a:r>
                        <a:rPr lang="es-CO" sz="1100" b="0" i="0" u="none" strike="noStrike" dirty="0" smtClean="0">
                          <a:solidFill>
                            <a:srgbClr val="000000"/>
                          </a:solidFill>
                          <a:effectLst/>
                          <a:latin typeface="Arial" panose="020B0604020202020204" pitchFamily="34" charset="0"/>
                          <a:cs typeface="Arial" panose="020B0604020202020204" pitchFamily="34" charset="0"/>
                        </a:rPr>
                        <a:t>dependencia) </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0" dirty="0" smtClean="0">
                          <a:latin typeface="Arial" panose="020B0604020202020204" pitchFamily="34" charset="0"/>
                          <a:cs typeface="Arial" panose="020B0604020202020204" pitchFamily="34" charset="0"/>
                        </a:rPr>
                        <a:t>2</a:t>
                      </a:r>
                      <a:endParaRPr lang="es-CO" sz="1100" b="0" dirty="0">
                        <a:latin typeface="Arial" panose="020B0604020202020204" pitchFamily="34" charset="0"/>
                        <a:cs typeface="Arial" panose="020B0604020202020204" pitchFamily="34" charset="0"/>
                      </a:endParaRPr>
                    </a:p>
                  </a:txBody>
                  <a:tcPr anchor="ctr"/>
                </a:tc>
                <a:tc>
                  <a:txBody>
                    <a:bodyPr/>
                    <a:lstStyle/>
                    <a:p>
                      <a:pPr algn="ctr"/>
                      <a:endParaRPr lang="es-CO" sz="1100" b="0"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2</a:t>
                      </a:r>
                      <a:endParaRPr lang="es-CO" sz="11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348044">
                <a:tc>
                  <a:txBody>
                    <a:bodyPr/>
                    <a:lstStyle/>
                    <a:p>
                      <a:pPr algn="ctr"/>
                      <a:r>
                        <a:rPr lang="es-CO" sz="1100" b="1" dirty="0">
                          <a:latin typeface="Arial" panose="020B0604020202020204" pitchFamily="34" charset="0"/>
                          <a:cs typeface="Arial" panose="020B0604020202020204" pitchFamily="34" charset="0"/>
                        </a:rPr>
                        <a:t>TOTAL</a:t>
                      </a:r>
                    </a:p>
                  </a:txBody>
                  <a:tcPr anchor="ctr"/>
                </a:tc>
                <a:tc>
                  <a:txBody>
                    <a:bodyPr/>
                    <a:lstStyle/>
                    <a:p>
                      <a:pPr algn="ctr"/>
                      <a:endParaRPr lang="es-CO" sz="1100" b="1" dirty="0">
                        <a:latin typeface="Arial" panose="020B0604020202020204" pitchFamily="34" charset="0"/>
                        <a:cs typeface="Arial" panose="020B0604020202020204" pitchFamily="34" charset="0"/>
                      </a:endParaRPr>
                    </a:p>
                  </a:txBody>
                  <a:tcPr anchor="ctr"/>
                </a:tc>
                <a:tc>
                  <a:txBody>
                    <a:bodyPr/>
                    <a:lstStyle/>
                    <a:p>
                      <a:pPr algn="ctr"/>
                      <a:endParaRPr lang="es-CO" sz="1100" b="1" dirty="0">
                        <a:latin typeface="Arial" panose="020B0604020202020204" pitchFamily="34" charset="0"/>
                        <a:cs typeface="Arial" panose="020B0604020202020204" pitchFamily="34" charset="0"/>
                      </a:endParaRPr>
                    </a:p>
                  </a:txBody>
                  <a:tcPr anchor="ctr"/>
                </a:tc>
                <a:tc>
                  <a:txBody>
                    <a:bodyPr/>
                    <a:lstStyle/>
                    <a:p>
                      <a:pPr algn="ct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b="1" dirty="0" smtClean="0">
                          <a:latin typeface="Arial" panose="020B0604020202020204" pitchFamily="34" charset="0"/>
                          <a:cs typeface="Arial" panose="020B0604020202020204" pitchFamily="34" charset="0"/>
                        </a:rPr>
                        <a:t>406</a:t>
                      </a:r>
                      <a:endParaRPr lang="es-CO" sz="11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54485387"/>
                  </a:ext>
                </a:extLst>
              </a:tr>
            </a:tbl>
          </a:graphicData>
        </a:graphic>
      </p:graphicFrame>
      <p:sp>
        <p:nvSpPr>
          <p:cNvPr id="6" name="Rectángulo 5"/>
          <p:cNvSpPr/>
          <p:nvPr/>
        </p:nvSpPr>
        <p:spPr>
          <a:xfrm>
            <a:off x="367990" y="801467"/>
            <a:ext cx="8248268" cy="553998"/>
          </a:xfrm>
          <a:prstGeom prst="rect">
            <a:avLst/>
          </a:prstGeom>
        </p:spPr>
        <p:txBody>
          <a:bodyPr wrap="square">
            <a:spAutoFit/>
          </a:bodyPr>
          <a:lstStyle/>
          <a:p>
            <a:pPr algn="just"/>
            <a:r>
              <a:rPr lang="es-CO" sz="1500" dirty="0">
                <a:latin typeface="Arial" panose="020B0604020202020204" pitchFamily="34" charset="0"/>
                <a:cs typeface="Arial" panose="020B0604020202020204" pitchFamily="34" charset="0"/>
              </a:rPr>
              <a:t>Consolidado cuantitativo por tipología documental de </a:t>
            </a:r>
            <a:r>
              <a:rPr lang="es-CO" sz="1500" dirty="0" smtClean="0">
                <a:latin typeface="Arial" panose="020B0604020202020204" pitchFamily="34" charset="0"/>
                <a:cs typeface="Arial" panose="020B0604020202020204" pitchFamily="34" charset="0"/>
              </a:rPr>
              <a:t>los Derechos de petición radicados </a:t>
            </a:r>
            <a:r>
              <a:rPr lang="es-CO" sz="1500" dirty="0">
                <a:latin typeface="Arial" panose="020B0604020202020204" pitchFamily="34" charset="0"/>
                <a:cs typeface="Arial" panose="020B0604020202020204" pitchFamily="34" charset="0"/>
              </a:rPr>
              <a:t>durante el </a:t>
            </a:r>
            <a:r>
              <a:rPr lang="es-CO" sz="1500" dirty="0" smtClean="0">
                <a:latin typeface="Arial" panose="020B0604020202020204" pitchFamily="34" charset="0"/>
                <a:cs typeface="Arial" panose="020B0604020202020204" pitchFamily="34" charset="0"/>
              </a:rPr>
              <a:t>primer </a:t>
            </a:r>
            <a:r>
              <a:rPr lang="es-CO" sz="1500" dirty="0">
                <a:latin typeface="Arial" panose="020B0604020202020204" pitchFamily="34" charset="0"/>
                <a:cs typeface="Arial" panose="020B0604020202020204" pitchFamily="34" charset="0"/>
              </a:rPr>
              <a:t>trimestre de </a:t>
            </a:r>
            <a:r>
              <a:rPr lang="es-CO" sz="1500" dirty="0" smtClean="0">
                <a:latin typeface="Arial" panose="020B0604020202020204" pitchFamily="34" charset="0"/>
                <a:cs typeface="Arial" panose="020B0604020202020204" pitchFamily="34" charset="0"/>
              </a:rPr>
              <a:t>2021 </a:t>
            </a:r>
            <a:r>
              <a:rPr lang="es-CO" sz="1500" dirty="0">
                <a:latin typeface="Arial" panose="020B0604020202020204" pitchFamily="34" charset="0"/>
                <a:cs typeface="Arial" panose="020B0604020202020204" pitchFamily="34" charset="0"/>
              </a:rPr>
              <a:t>en el Área Metropolitana de Bucaramanga </a:t>
            </a:r>
          </a:p>
        </p:txBody>
      </p:sp>
    </p:spTree>
    <p:extLst>
      <p:ext uri="{BB962C8B-B14F-4D97-AF65-F5344CB8AC3E}">
        <p14:creationId xmlns:p14="http://schemas.microsoft.com/office/powerpoint/2010/main" val="355327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1A237C-6E97-467D-BA88-D3B1D050F4F5}"/>
              </a:ext>
            </a:extLst>
          </p:cNvPr>
          <p:cNvSpPr txBox="1">
            <a:spLocks/>
          </p:cNvSpPr>
          <p:nvPr/>
        </p:nvSpPr>
        <p:spPr>
          <a:xfrm>
            <a:off x="260786" y="555949"/>
            <a:ext cx="7467542" cy="4296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endParaRPr lang="es-CO" sz="2400" b="1" dirty="0">
              <a:latin typeface="Arial Black" panose="020B0A04020102020204" pitchFamily="34" charset="0"/>
              <a:ea typeface="Segoe UI" panose="020B0502040204020203" pitchFamily="34" charset="0"/>
              <a:cs typeface="Arial" panose="020B0604020202020204" pitchFamily="34" charset="0"/>
            </a:endParaRPr>
          </a:p>
        </p:txBody>
      </p:sp>
      <p:sp>
        <p:nvSpPr>
          <p:cNvPr id="3" name="Rectángulo 2"/>
          <p:cNvSpPr/>
          <p:nvPr/>
        </p:nvSpPr>
        <p:spPr>
          <a:xfrm>
            <a:off x="412594" y="339296"/>
            <a:ext cx="8218449" cy="830997"/>
          </a:xfrm>
          <a:prstGeom prst="rect">
            <a:avLst/>
          </a:prstGeom>
        </p:spPr>
        <p:txBody>
          <a:bodyPr wrap="square">
            <a:spAutoFit/>
          </a:bodyPr>
          <a:lstStyle/>
          <a:p>
            <a:pPr algn="ctr"/>
            <a:r>
              <a:rPr lang="es-CO" sz="2400" dirty="0">
                <a:latin typeface="Arial Black" panose="020B0A04020102020204" pitchFamily="34" charset="0"/>
              </a:rPr>
              <a:t>Tiempo  de respuesta para contestar las Peticiones, Sugerencias, Quejas o Reclamos </a:t>
            </a:r>
          </a:p>
        </p:txBody>
      </p:sp>
      <p:graphicFrame>
        <p:nvGraphicFramePr>
          <p:cNvPr id="6" name="Diagrama 5"/>
          <p:cNvGraphicFramePr/>
          <p:nvPr>
            <p:extLst>
              <p:ext uri="{D42A27DB-BD31-4B8C-83A1-F6EECF244321}">
                <p14:modId xmlns:p14="http://schemas.microsoft.com/office/powerpoint/2010/main" val="38957164"/>
              </p:ext>
            </p:extLst>
          </p:nvPr>
        </p:nvGraphicFramePr>
        <p:xfrm>
          <a:off x="144967" y="1386946"/>
          <a:ext cx="2877013" cy="4199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3122341" y="1202280"/>
            <a:ext cx="1349298" cy="40813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00" b="1" dirty="0">
                <a:solidFill>
                  <a:prstClr val="black"/>
                </a:solidFill>
                <a:latin typeface="Arial" panose="020B0604020202020204" pitchFamily="34" charset="0"/>
                <a:cs typeface="Arial" panose="020B0604020202020204" pitchFamily="34" charset="0"/>
              </a:rPr>
              <a:t>Ley 1755 de 2015 </a:t>
            </a:r>
            <a:endParaRPr lang="es-CO" sz="1200" b="1" dirty="0" smtClean="0">
              <a:solidFill>
                <a:prstClr val="black"/>
              </a:solidFill>
              <a:latin typeface="Arial" panose="020B0604020202020204" pitchFamily="34" charset="0"/>
              <a:cs typeface="Arial" panose="020B0604020202020204" pitchFamily="34" charset="0"/>
            </a:endParaRPr>
          </a:p>
          <a:p>
            <a:pPr algn="just"/>
            <a:r>
              <a:rPr lang="es-CO" sz="1000" dirty="0" smtClean="0">
                <a:solidFill>
                  <a:prstClr val="black"/>
                </a:solidFill>
                <a:latin typeface="Arial" panose="020B0604020202020204" pitchFamily="34" charset="0"/>
                <a:cs typeface="Arial" panose="020B0604020202020204" pitchFamily="34" charset="0"/>
              </a:rPr>
              <a:t>Por </a:t>
            </a:r>
            <a:r>
              <a:rPr lang="es-CO" sz="1000" dirty="0">
                <a:solidFill>
                  <a:prstClr val="black"/>
                </a:solidFill>
                <a:latin typeface="Arial" panose="020B0604020202020204" pitchFamily="34" charset="0"/>
                <a:cs typeface="Arial" panose="020B0604020202020204" pitchFamily="34" charset="0"/>
              </a:rPr>
              <a:t>medio de la cual se regula el Derecho Fundamental de Petición y se sustituye un título del Código de Procedimiento Administrativo y de lo Contencioso Administrativo</a:t>
            </a:r>
            <a:r>
              <a:rPr lang="es-CO" sz="1000" b="1" dirty="0">
                <a:solidFill>
                  <a:prstClr val="black"/>
                </a:solidFill>
                <a:latin typeface="Arial" panose="020B0604020202020204" pitchFamily="34" charset="0"/>
                <a:cs typeface="Arial" panose="020B0604020202020204" pitchFamily="34" charset="0"/>
              </a:rPr>
              <a:t>.</a:t>
            </a:r>
            <a:endParaRPr lang="es-CO" sz="1000" b="1" dirty="0">
              <a:solidFill>
                <a:prstClr val="white"/>
              </a:solidFill>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350947414"/>
              </p:ext>
            </p:extLst>
          </p:nvPr>
        </p:nvGraphicFramePr>
        <p:xfrm>
          <a:off x="4851315" y="1386946"/>
          <a:ext cx="2877013" cy="41998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ángulo 8"/>
          <p:cNvSpPr/>
          <p:nvPr/>
        </p:nvSpPr>
        <p:spPr>
          <a:xfrm>
            <a:off x="7829222" y="1202279"/>
            <a:ext cx="1214417" cy="40813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00" b="1" dirty="0" smtClean="0">
                <a:solidFill>
                  <a:schemeClr val="tx1"/>
                </a:solidFill>
                <a:latin typeface="Arial" panose="020B0604020202020204" pitchFamily="34" charset="0"/>
                <a:cs typeface="Arial" panose="020B0604020202020204" pitchFamily="34" charset="0"/>
              </a:rPr>
              <a:t>Decreto 491 de 2020 </a:t>
            </a:r>
            <a:endParaRPr lang="es-CO" sz="1200" b="1" dirty="0" smtClean="0">
              <a:solidFill>
                <a:schemeClr val="tx1"/>
              </a:solidFill>
              <a:latin typeface="Arial" panose="020B0604020202020204" pitchFamily="34" charset="0"/>
              <a:cs typeface="Arial" panose="020B0604020202020204" pitchFamily="34" charset="0"/>
            </a:endParaRPr>
          </a:p>
          <a:p>
            <a:pPr algn="just"/>
            <a:r>
              <a:rPr lang="es-CO" sz="1000" dirty="0" smtClean="0">
                <a:solidFill>
                  <a:schemeClr val="tx1"/>
                </a:solidFill>
                <a:latin typeface="Arial" panose="020B0604020202020204" pitchFamily="34" charset="0"/>
                <a:cs typeface="Arial" panose="020B0604020202020204" pitchFamily="34" charset="0"/>
              </a:rPr>
              <a:t>Las </a:t>
            </a:r>
            <a:r>
              <a:rPr lang="es-CO" sz="1000" dirty="0" smtClean="0">
                <a:solidFill>
                  <a:schemeClr val="tx1"/>
                </a:solidFill>
                <a:latin typeface="Arial" panose="020B0604020202020204" pitchFamily="34" charset="0"/>
                <a:cs typeface="Arial" panose="020B0604020202020204" pitchFamily="34" charset="0"/>
              </a:rPr>
              <a:t>peticiones radicadas a partir del 12 de marzo de 2020 y hasta el 30 de noviembre </a:t>
            </a:r>
            <a:r>
              <a:rPr lang="es-CO" sz="1000" dirty="0">
                <a:solidFill>
                  <a:prstClr val="black"/>
                </a:solidFill>
                <a:latin typeface="Arial" panose="020B0604020202020204" pitchFamily="34" charset="0"/>
                <a:cs typeface="Arial" panose="020B0604020202020204" pitchFamily="34" charset="0"/>
              </a:rPr>
              <a:t>de 2020 o hasta cuando perdure la emergencia sanitaria. </a:t>
            </a:r>
            <a:endParaRPr lang="es-CO"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354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8843</TotalTime>
  <Words>2372</Words>
  <Application>Microsoft Office PowerPoint</Application>
  <PresentationFormat>Presentación en pantalla (4:3)</PresentationFormat>
  <Paragraphs>437</Paragraphs>
  <Slides>26</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Arial Black</vt:lpstr>
      <vt:lpstr>Calibri</vt:lpstr>
      <vt:lpstr>Century Gothic</vt:lpstr>
      <vt:lpstr>Open Sans Semibold</vt:lpstr>
      <vt:lpstr>Segoe UI</vt:lpstr>
      <vt:lpstr>Segoe UI Black</vt:lpstr>
      <vt:lpstr>Office Theme</vt:lpstr>
      <vt:lpstr>Presentación de PowerPoint</vt:lpstr>
      <vt:lpstr>INFORME DE PETICIONES, QUEJAS, RECLAMOS Y DENUNCIAS  (PQRDS) Primer trimestre de 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122</cp:revision>
  <dcterms:modified xsi:type="dcterms:W3CDTF">2021-05-02T21:09:21Z</dcterms:modified>
</cp:coreProperties>
</file>