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9" r:id="rId3"/>
    <p:sldId id="265" r:id="rId4"/>
    <p:sldId id="279" r:id="rId5"/>
    <p:sldId id="263" r:id="rId6"/>
    <p:sldId id="280" r:id="rId7"/>
    <p:sldId id="272" r:id="rId8"/>
    <p:sldId id="278" r:id="rId9"/>
    <p:sldId id="277" r:id="rId10"/>
    <p:sldId id="275" r:id="rId11"/>
    <p:sldId id="276" r:id="rId12"/>
    <p:sldId id="260"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00"/>
    <a:srgbClr val="7D858C"/>
    <a:srgbClr val="6E7883"/>
    <a:srgbClr val="B4BBC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79" autoAdjust="0"/>
    <p:restoredTop sz="94660"/>
  </p:normalViewPr>
  <p:slideViewPr>
    <p:cSldViewPr snapToGrid="0" snapToObjects="1">
      <p:cViewPr varScale="1">
        <p:scale>
          <a:sx n="87" d="100"/>
          <a:sy n="87" d="100"/>
        </p:scale>
        <p:origin x="81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Hoja1!$B$1</c:f>
              <c:strCache>
                <c:ptCount val="1"/>
                <c:pt idx="0">
                  <c:v>Columna1</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1-6423-4D77-9C39-BBD1BBFFD628}"/>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2-6423-4D77-9C39-BBD1BBFFD628}"/>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3-6423-4D77-9C39-BBD1BBFFD628}"/>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4-6423-4D77-9C39-BBD1BBFFD628}"/>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5-6423-4D77-9C39-BBD1BBFFD628}"/>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xmlns:c16r2="http://schemas.microsoft.com/office/drawing/2015/06/chart">
              <c:ext xmlns:c16="http://schemas.microsoft.com/office/drawing/2014/chart" uri="{C3380CC4-5D6E-409C-BE32-E72D297353CC}">
                <c16:uniqueId val="{00000006-6423-4D77-9C39-BBD1BBFFD628}"/>
              </c:ext>
            </c:extLst>
          </c:dPt>
          <c:dLbls>
            <c:dLbl>
              <c:idx val="0"/>
              <c:layout>
                <c:manualLayout>
                  <c:x val="0.1276066099219163"/>
                  <c:y val="-8.100021348927080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6423-4D77-9C39-BBD1BBFFD628}"/>
                </c:ext>
                <c:ext xmlns:c15="http://schemas.microsoft.com/office/drawing/2012/chart" uri="{CE6537A1-D6FC-4f65-9D91-7224C49458BB}">
                  <c15:layout>
                    <c:manualLayout>
                      <c:w val="0.21819147773729367"/>
                      <c:h val="0.13682169744560629"/>
                    </c:manualLayout>
                  </c15:layout>
                </c:ext>
              </c:extLst>
            </c:dLbl>
            <c:dLbl>
              <c:idx val="1"/>
              <c:layout>
                <c:manualLayout>
                  <c:x val="-5.8458748304442032E-2"/>
                  <c:y val="0.31022673210781099"/>
                </c:manualLayout>
              </c:layout>
              <c:tx>
                <c:rich>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fld id="{3991BD6B-9252-494F-82BF-77848E0A1F50}" type="CATEGORYNAME">
                      <a:rPr lang="en-US" sz="1000" b="1" i="0" u="none" strike="noStrike" kern="1200" spc="0" baseline="0">
                        <a:solidFill>
                          <a:srgbClr val="C0504D">
                            <a:lumMod val="60000"/>
                          </a:srgbClr>
                        </a:solidFill>
                        <a:latin typeface="Century Gothic" panose="020B0502020202020204" pitchFamily="34" charset="0"/>
                        <a:ea typeface="+mn-ea"/>
                        <a:cs typeface="+mn-cs"/>
                      </a:rPr>
                      <a:pPr>
                        <a:defRPr sz="1000">
                          <a:latin typeface="Century Gothic" panose="020B0502020202020204" pitchFamily="34" charset="0"/>
                        </a:defRPr>
                      </a:pPr>
                      <a:t>[NOMBRE DE CATEGORÍA]</a:t>
                    </a:fld>
                    <a:r>
                      <a:rPr lang="en-US" baseline="0" dirty="0">
                        <a:latin typeface="Century Gothic" panose="020B0502020202020204" pitchFamily="34" charset="0"/>
                      </a:rPr>
                      <a:t>; </a:t>
                    </a:r>
                    <a:fld id="{B6EEAEE6-8ABC-4D5D-8C83-6546E63313DF}" type="VALUE">
                      <a:rPr lang="en-US" baseline="0">
                        <a:latin typeface="Century Gothic" panose="020B0502020202020204" pitchFamily="34" charset="0"/>
                      </a:rPr>
                      <a:pPr>
                        <a:defRPr sz="1000">
                          <a:latin typeface="Century Gothic" panose="020B0502020202020204" pitchFamily="34" charset="0"/>
                        </a:defRPr>
                      </a:pPr>
                      <a:t>[VALOR]</a:t>
                    </a:fld>
                    <a:endParaRPr lang="en-US" baseline="0" dirty="0">
                      <a:latin typeface="Century Gothic" panose="020B050202020202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15:dlblFieldTable/>
                  <c15:showDataLabelsRange val="0"/>
                </c:ext>
              </c:extLst>
            </c:dLbl>
            <c:dLbl>
              <c:idx val="2"/>
              <c:layout>
                <c:manualLayout>
                  <c:x val="1.8460657359297448E-2"/>
                  <c:y val="6.88150695248942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ext>
              </c:extLst>
            </c:dLbl>
            <c:dLbl>
              <c:idx val="3"/>
              <c:layout>
                <c:manualLayout>
                  <c:x val="-9.4675355399838984E-2"/>
                  <c:y val="-5.3125000000000026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4-6423-4D77-9C39-BBD1BBFFD628}"/>
                </c:ext>
                <c:ext xmlns:c15="http://schemas.microsoft.com/office/drawing/2012/chart" uri="{CE6537A1-D6FC-4f65-9D91-7224C49458BB}">
                  <c15:layout/>
                </c:ext>
              </c:extLst>
            </c:dLbl>
            <c:dLbl>
              <c:idx val="4"/>
              <c:layout>
                <c:manualLayout>
                  <c:x val="-0.11803611417777264"/>
                  <c:y val="-7.9794761248305354E-2"/>
                </c:manualLayout>
              </c:layout>
              <c:tx>
                <c:rich>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alibri" panose="020F0502020204030204" pitchFamily="34" charset="0"/>
                        <a:ea typeface="+mn-ea"/>
                        <a:cs typeface="+mn-cs"/>
                      </a:defRPr>
                    </a:pPr>
                    <a:fld id="{54B324C4-D4D9-4D15-9B47-F8A3BBC6B8ED}" type="CATEGORYNAME">
                      <a:rPr lang="en-US">
                        <a:latin typeface="Century Gothic" panose="020B0502020202020204" pitchFamily="34" charset="0"/>
                      </a:rPr>
                      <a:pPr>
                        <a:defRPr sz="1000">
                          <a:latin typeface="Calibri" panose="020F0502020204030204" pitchFamily="34" charset="0"/>
                        </a:defRPr>
                      </a:pPr>
                      <a:t>[NOMBRE DE CATEGORÍA]</a:t>
                    </a:fld>
                    <a:r>
                      <a:rPr lang="en-US" baseline="0" dirty="0">
                        <a:latin typeface="Calibri" panose="020F0502020204030204" pitchFamily="34" charset="0"/>
                      </a:rPr>
                      <a:t>; </a:t>
                    </a:r>
                    <a:fld id="{F5964DFF-47E9-42C9-8538-47AAEF7260AA}" type="VALUE">
                      <a:rPr lang="en-US" baseline="0">
                        <a:latin typeface="Calibri" panose="020F0502020204030204" pitchFamily="34" charset="0"/>
                      </a:rPr>
                      <a:pPr>
                        <a:defRPr sz="1000">
                          <a:latin typeface="Calibri" panose="020F0502020204030204" pitchFamily="34" charset="0"/>
                        </a:defRPr>
                      </a:pPr>
                      <a:t>[VALOR]</a:t>
                    </a:fld>
                    <a:endParaRPr lang="en-US" baseline="0" dirty="0">
                      <a:latin typeface="Calibri" panose="020F0502020204030204" pitchFamily="34" charset="0"/>
                    </a:endParaRPr>
                  </a:p>
                </c:rich>
              </c:tx>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Calibri" panose="020F0502020204030204" pitchFamily="34" charset="0"/>
                      <a:ea typeface="+mn-ea"/>
                      <a:cs typeface="+mn-cs"/>
                    </a:defRPr>
                  </a:pPr>
                  <a:endParaRPr lang="es-CO"/>
                </a:p>
              </c:txPr>
              <c:dLblPos val="bestFi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5-6423-4D77-9C39-BBD1BBFFD628}"/>
                </c:ext>
                <c:ext xmlns:c15="http://schemas.microsoft.com/office/drawing/2012/chart" uri="{CE6537A1-D6FC-4f65-9D91-7224C49458BB}">
                  <c15:layout/>
                  <c15:dlblFieldTable/>
                  <c15:showDataLabelsRange val="0"/>
                </c:ext>
              </c:extLst>
            </c:dLbl>
            <c:dLbl>
              <c:idx val="5"/>
              <c:layout>
                <c:manualLayout>
                  <c:x val="-0.27116404608407219"/>
                  <c:y val="-1.5769937923786337E-17"/>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Century Gothic" panose="020B0502020202020204" pitchFamily="34" charset="0"/>
                      <a:ea typeface="+mn-ea"/>
                      <a:cs typeface="+mn-cs"/>
                    </a:defRPr>
                  </a:pPr>
                  <a:endParaRPr lang="es-CO"/>
                </a:p>
              </c:txPr>
              <c:dLblPos val="bestFit"/>
              <c:showLegendKey val="0"/>
              <c:showVal val="1"/>
              <c:showCatName val="1"/>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endParaRPr lang="es-CO"/>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Hoja1!$A$2:$A$7</c:f>
              <c:strCache>
                <c:ptCount val="6"/>
                <c:pt idx="0">
                  <c:v>Buzón de sugerencias </c:v>
                </c:pt>
                <c:pt idx="1">
                  <c:v>Correo electrónico</c:v>
                </c:pt>
                <c:pt idx="2">
                  <c:v>Correo postal</c:v>
                </c:pt>
                <c:pt idx="3">
                  <c:v>Presencial</c:v>
                </c:pt>
                <c:pt idx="4">
                  <c:v>Sitio Web</c:v>
                </c:pt>
                <c:pt idx="5">
                  <c:v>Telefónico</c:v>
                </c:pt>
              </c:strCache>
            </c:strRef>
          </c:cat>
          <c:val>
            <c:numRef>
              <c:f>Hoja1!$B$2:$B$7</c:f>
              <c:numCache>
                <c:formatCode>General</c:formatCode>
                <c:ptCount val="6"/>
                <c:pt idx="0">
                  <c:v>9</c:v>
                </c:pt>
                <c:pt idx="1">
                  <c:v>7605</c:v>
                </c:pt>
                <c:pt idx="2">
                  <c:v>1127</c:v>
                </c:pt>
                <c:pt idx="3">
                  <c:v>3835</c:v>
                </c:pt>
                <c:pt idx="4">
                  <c:v>993</c:v>
                </c:pt>
                <c:pt idx="5">
                  <c:v>42</c:v>
                </c:pt>
              </c:numCache>
            </c:numRef>
          </c:val>
          <c:extLst xmlns:c16r2="http://schemas.microsoft.com/office/drawing/2015/06/chart">
            <c:ext xmlns:c16="http://schemas.microsoft.com/office/drawing/2014/chart" uri="{C3380CC4-5D6E-409C-BE32-E72D297353CC}">
              <c16:uniqueId val="{00000000-6423-4D77-9C39-BBD1BBFFD628}"/>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4268588152775661E-2"/>
          <c:y val="9.1039746511416483E-2"/>
          <c:w val="0.88088215645242296"/>
          <c:h val="0.89056762198167683"/>
        </c:manualLayout>
      </c:layout>
      <c:pie3DChart>
        <c:varyColors val="1"/>
        <c:ser>
          <c:idx val="0"/>
          <c:order val="0"/>
          <c:tx>
            <c:strRef>
              <c:f>Hoja1!$B$1</c:f>
              <c:strCache>
                <c:ptCount val="1"/>
                <c:pt idx="0">
                  <c:v>Ventas</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0"/>
            <c:bubble3D val="0"/>
            <c:explosion val="19"/>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1"/>
            <c:bubble3D val="0"/>
            <c:spPr>
              <a:solidFill>
                <a:schemeClr val="accent6">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2"/>
            <c:bubble3D val="0"/>
            <c:spPr>
              <a:solidFill>
                <a:schemeClr val="accent1">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layout>
                <c:manualLayout>
                  <c:x val="-0.21113715690049908"/>
                  <c:y val="-7.5501108808258399E-3"/>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Century Gothic" panose="020B0502020202020204" pitchFamily="34" charset="0"/>
                      <a:ea typeface="+mn-ea"/>
                      <a:cs typeface="+mn-cs"/>
                    </a:defRPr>
                  </a:pPr>
                  <a:endParaRPr lang="es-CO"/>
                </a:p>
              </c:txPr>
              <c:dLblPos val="outEnd"/>
              <c:showLegendKey val="0"/>
              <c:showVal val="0"/>
              <c:showCatName val="1"/>
              <c:showSerName val="0"/>
              <c:showPercent val="0"/>
              <c:showBubbleSize val="0"/>
            </c:dLbl>
            <c:dLbl>
              <c:idx val="2"/>
              <c:layout>
                <c:manualLayout>
                  <c:x val="-2.6957044670754386E-2"/>
                  <c:y val="-0.14000116447850264"/>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Century Gothic" panose="020B0502020202020204" pitchFamily="34" charset="0"/>
                      <a:ea typeface="+mn-ea"/>
                      <a:cs typeface="+mn-cs"/>
                    </a:defRPr>
                  </a:pPr>
                  <a:endParaRPr lang="es-CO"/>
                </a:p>
              </c:txPr>
              <c:dLblPos val="outEnd"/>
              <c:showLegendKey val="0"/>
              <c:showVal val="0"/>
              <c:showCatName val="1"/>
              <c:showSerName val="0"/>
              <c:showPercent val="0"/>
              <c:showBubbleSize val="0"/>
            </c:dLbl>
            <c:dLbl>
              <c:idx val="4"/>
              <c:layout>
                <c:manualLayout>
                  <c:x val="0.11469358426829175"/>
                  <c:y val="2.853993803748599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5"/>
              <c:layout>
                <c:manualLayout>
                  <c:x val="5.6407337518001199E-2"/>
                  <c:y val="-0.20167337603768826"/>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manualLayout>
                      <c:w val="0.24163689720162013"/>
                      <c:h val="7.1375790491930879E-2"/>
                    </c:manualLayout>
                  </c15:layout>
                </c:ext>
              </c:extLst>
            </c:dLbl>
            <c:dLbl>
              <c:idx val="6"/>
              <c:layout>
                <c:manualLayout>
                  <c:x val="-5.2083333333333488E-2"/>
                  <c:y val="-4.7194557870714478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7"/>
              <c:layout>
                <c:manualLayout>
                  <c:x val="0.13957790074848378"/>
                  <c:y val="9.594608260238463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8"/>
              <c:layout>
                <c:manualLayout>
                  <c:x val="7.2916666666666671E-2"/>
                  <c:y val="-4.7194557870714478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9"/>
              <c:layout>
                <c:manualLayout>
                  <c:x val="7.1806566364004967E-2"/>
                  <c:y val="-0.13034947634218919"/>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1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lumMod val="60000"/>
                        </a:schemeClr>
                      </a:solidFill>
                      <a:latin typeface="+mn-lt"/>
                      <a:ea typeface="+mn-ea"/>
                      <a:cs typeface="+mn-cs"/>
                    </a:defRPr>
                  </a:pPr>
                  <a:endParaRPr lang="es-CO"/>
                </a:p>
              </c:txPr>
              <c:dLblPos val="outEnd"/>
              <c:showLegendKey val="0"/>
              <c:showVal val="0"/>
              <c:showCatName val="1"/>
              <c:showSerName val="0"/>
              <c:showPercent val="0"/>
              <c:showBubbleSize val="0"/>
            </c:dLbl>
            <c:dLbl>
              <c:idx val="11"/>
              <c:layout>
                <c:manualLayout>
                  <c:x val="2.083333333333257E-3"/>
                  <c:y val="-6.6627611111596902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lumMod val="6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dLbl>
              <c:idx val="12"/>
              <c:layout>
                <c:manualLayout>
                  <c:x val="-0.17645166810506424"/>
                  <c:y val="-6.7458035361330534E-2"/>
                </c:manualLayout>
              </c:layout>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80000"/>
                          <a:lumOff val="20000"/>
                        </a:schemeClr>
                      </a:solidFill>
                      <a:latin typeface="Century Gothic" panose="020B0502020202020204" pitchFamily="34" charset="0"/>
                      <a:ea typeface="+mn-ea"/>
                      <a:cs typeface="+mn-cs"/>
                    </a:defRPr>
                  </a:pPr>
                  <a:endParaRPr lang="es-CO"/>
                </a:p>
              </c:txPr>
              <c:dLblPos val="bestFit"/>
              <c:showLegendKey val="0"/>
              <c:showVal val="0"/>
              <c:showCatName val="1"/>
              <c:showSerName val="0"/>
              <c:showPercent val="0"/>
              <c:showBubbleSize val="0"/>
              <c:extLst>
                <c:ext xmlns:c15="http://schemas.microsoft.com/office/drawing/2012/chart" uri="{CE6537A1-D6FC-4f65-9D91-7224C49458BB}">
                  <c15:layout/>
                </c:ext>
              </c:extLst>
            </c:dLbl>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s-CO"/>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Hoja1!$A$2:$A$14</c:f>
              <c:strCache>
                <c:ptCount val="13"/>
                <c:pt idx="0">
                  <c:v>Antioquia</c:v>
                </c:pt>
                <c:pt idx="1">
                  <c:v>Arauca</c:v>
                </c:pt>
                <c:pt idx="2">
                  <c:v>Bogotá D.C</c:v>
                </c:pt>
                <c:pt idx="3">
                  <c:v>Bolivar</c:v>
                </c:pt>
                <c:pt idx="4">
                  <c:v>Boyaca</c:v>
                </c:pt>
                <c:pt idx="5">
                  <c:v>Cundinamarca</c:v>
                </c:pt>
                <c:pt idx="6">
                  <c:v>Huila</c:v>
                </c:pt>
                <c:pt idx="7">
                  <c:v>Meta</c:v>
                </c:pt>
                <c:pt idx="8">
                  <c:v>Norte de Santander</c:v>
                </c:pt>
                <c:pt idx="9">
                  <c:v>Risaralda</c:v>
                </c:pt>
                <c:pt idx="10">
                  <c:v>Santander</c:v>
                </c:pt>
                <c:pt idx="11">
                  <c:v>Tolima</c:v>
                </c:pt>
                <c:pt idx="12">
                  <c:v>Valle del Cauca</c:v>
                </c:pt>
              </c:strCache>
            </c:strRef>
          </c:cat>
          <c:val>
            <c:numRef>
              <c:f>Hoja1!$B$2:$B$14</c:f>
              <c:numCache>
                <c:formatCode>General</c:formatCode>
                <c:ptCount val="13"/>
                <c:pt idx="0">
                  <c:v>33</c:v>
                </c:pt>
                <c:pt idx="1">
                  <c:v>2</c:v>
                </c:pt>
                <c:pt idx="2">
                  <c:v>1388</c:v>
                </c:pt>
                <c:pt idx="3">
                  <c:v>1</c:v>
                </c:pt>
                <c:pt idx="4">
                  <c:v>3</c:v>
                </c:pt>
                <c:pt idx="5">
                  <c:v>10</c:v>
                </c:pt>
                <c:pt idx="6">
                  <c:v>8</c:v>
                </c:pt>
                <c:pt idx="7">
                  <c:v>4</c:v>
                </c:pt>
                <c:pt idx="8">
                  <c:v>10</c:v>
                </c:pt>
                <c:pt idx="9">
                  <c:v>5</c:v>
                </c:pt>
                <c:pt idx="10">
                  <c:v>12135</c:v>
                </c:pt>
                <c:pt idx="11">
                  <c:v>1</c:v>
                </c:pt>
                <c:pt idx="12">
                  <c:v>11</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8239916404300188E-2"/>
          <c:y val="0.20438818699379172"/>
          <c:w val="0.81186041109053153"/>
          <c:h val="0.79285431198012035"/>
        </c:manualLayout>
      </c:layout>
      <c:pie3DChart>
        <c:varyColors val="1"/>
        <c:ser>
          <c:idx val="0"/>
          <c:order val="0"/>
          <c:tx>
            <c:strRef>
              <c:f>Hoja1!$B$1</c:f>
              <c:strCache>
                <c:ptCount val="1"/>
                <c:pt idx="0">
                  <c:v>Ventas</c:v>
                </c:pt>
              </c:strCache>
            </c:strRef>
          </c:tx>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Century Gothic" panose="020B0502020202020204" pitchFamily="34" charset="0"/>
                      <a:ea typeface="+mn-ea"/>
                      <a:cs typeface="+mn-cs"/>
                    </a:defRPr>
                  </a:pPr>
                  <a:endParaRPr lang="es-CO"/>
                </a:p>
              </c:txPr>
              <c:dLblPos val="inEnd"/>
              <c:showLegendKey val="0"/>
              <c:showVal val="0"/>
              <c:showCatName val="1"/>
              <c:showSerName val="0"/>
              <c:showPercent val="1"/>
              <c:showBubbleSize val="0"/>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Century Gothic" panose="020B0502020202020204" pitchFamily="34" charset="0"/>
                      <a:ea typeface="+mn-ea"/>
                      <a:cs typeface="+mn-cs"/>
                    </a:defRPr>
                  </a:pPr>
                  <a:endParaRPr lang="es-CO"/>
                </a:p>
              </c:txPr>
              <c:dLblPos val="inEnd"/>
              <c:showLegendKey val="0"/>
              <c:showVal val="0"/>
              <c:showCatName val="1"/>
              <c:showSerName val="0"/>
              <c:showPercent val="1"/>
              <c:showBubbleSize val="0"/>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s-CO"/>
              </a:p>
            </c:txPr>
            <c:dLblPos val="inEnd"/>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15:layout/>
              </c:ext>
            </c:extLst>
          </c:dLbls>
          <c:cat>
            <c:strRef>
              <c:f>Hoja1!$A$2:$A$5</c:f>
              <c:strCache>
                <c:ptCount val="2"/>
                <c:pt idx="0">
                  <c:v>Persona Jurídica</c:v>
                </c:pt>
                <c:pt idx="1">
                  <c:v>Persona Natural</c:v>
                </c:pt>
              </c:strCache>
            </c:strRef>
          </c:cat>
          <c:val>
            <c:numRef>
              <c:f>Hoja1!$B$2:$B$5</c:f>
              <c:numCache>
                <c:formatCode>General</c:formatCode>
                <c:ptCount val="4"/>
                <c:pt idx="0">
                  <c:v>5121</c:v>
                </c:pt>
                <c:pt idx="1">
                  <c:v>8490</c:v>
                </c:pt>
              </c:numCache>
            </c:numRef>
          </c:val>
        </c:ser>
        <c:dLbls>
          <c:dLblPos val="in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748856-E351-4E06-90F7-9BA6E1C617ED}"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91E7B9AC-211F-4E03-AA4D-74F1B90F0DC4}">
      <dgm:prSet phldrT="[Text]" custT="1"/>
      <dgm:spPr>
        <a:xfrm>
          <a:off x="0" y="647073"/>
          <a:ext cx="1975104" cy="614920"/>
        </a:xfrm>
        <a:solidFill>
          <a:schemeClr val="accent2"/>
        </a:solidFill>
      </dgm:spPr>
      <dgm:t>
        <a:bodyPr/>
        <a:lstStyle/>
        <a:p>
          <a:pPr>
            <a:buNone/>
          </a:pPr>
          <a:r>
            <a:rPr lang="en-US" sz="1500" b="1" dirty="0" err="1" smtClean="0">
              <a:latin typeface="Century Gothic" panose="020B0502020202020204" pitchFamily="34" charset="0"/>
              <a:ea typeface="+mn-ea"/>
              <a:cs typeface="Arial" panose="020B0604020202020204" pitchFamily="34" charset="0"/>
            </a:rPr>
            <a:t>Intrínseca</a:t>
          </a:r>
          <a:endParaRPr lang="en-US" sz="1500" b="1" dirty="0">
            <a:latin typeface="Century Gothic" panose="020B0502020202020204" pitchFamily="34" charset="0"/>
            <a:ea typeface="+mn-ea"/>
            <a:cs typeface="Arial" panose="020B0604020202020204" pitchFamily="34" charset="0"/>
          </a:endParaRPr>
        </a:p>
      </dgm:t>
    </dgm:pt>
    <dgm:pt modelId="{ED23905A-44DB-48B0-81C9-E2928BFDAA35}" type="parTrans" cxnId="{3AF6E30A-0C25-4559-AAF8-60FFEAFA2944}">
      <dgm:prSet/>
      <dgm:spPr/>
      <dgm:t>
        <a:bodyPr/>
        <a:lstStyle/>
        <a:p>
          <a:endParaRPr lang="en-US"/>
        </a:p>
      </dgm:t>
    </dgm:pt>
    <dgm:pt modelId="{6310FAD9-0F5A-46A6-A7EF-06DDB4A9C4CF}" type="sibTrans" cxnId="{3AF6E30A-0C25-4559-AAF8-60FFEAFA2944}">
      <dgm:prSet/>
      <dgm:spPr/>
      <dgm:t>
        <a:bodyPr/>
        <a:lstStyle/>
        <a:p>
          <a:endParaRPr lang="en-US"/>
        </a:p>
      </dgm:t>
    </dgm:pt>
    <dgm:pt modelId="{EBC07628-4FE4-48DB-BB5E-5B5D44178470}">
      <dgm:prSet phldrT="[Text]" custT="1"/>
      <dgm:spPr>
        <a:xfrm rot="5400000">
          <a:off x="3484783" y="-801114"/>
          <a:ext cx="491936" cy="3511296"/>
        </a:xfrm>
        <a:solidFill>
          <a:schemeClr val="accent2">
            <a:lumMod val="60000"/>
            <a:lumOff val="40000"/>
            <a:alpha val="90000"/>
          </a:schemeClr>
        </a:solidFill>
      </dgm:spPr>
      <dgm:t>
        <a:bodyPr/>
        <a:lstStyle/>
        <a:p>
          <a:pPr>
            <a:buChar char="•"/>
          </a:pPr>
          <a:r>
            <a:rPr lang="es-ES" sz="1500" noProof="0" dirty="0" smtClean="0">
              <a:latin typeface="Century Gothic" panose="020B0502020202020204" pitchFamily="34" charset="0"/>
              <a:ea typeface="+mn-ea"/>
              <a:cs typeface="Arial" panose="020B0604020202020204" pitchFamily="34" charset="0"/>
            </a:rPr>
            <a:t>Uso</a:t>
          </a:r>
          <a:r>
            <a:rPr lang="en-US" sz="1500" dirty="0" smtClean="0">
              <a:latin typeface="Century Gothic" panose="020B0502020202020204" pitchFamily="34" charset="0"/>
              <a:ea typeface="+mn-ea"/>
              <a:cs typeface="Arial" panose="020B0604020202020204" pitchFamily="34" charset="0"/>
            </a:rPr>
            <a:t> de Canales</a:t>
          </a:r>
          <a:endParaRPr lang="en-US" sz="1500" dirty="0">
            <a:latin typeface="Century Gothic" panose="020B0502020202020204" pitchFamily="34" charset="0"/>
            <a:ea typeface="+mn-ea"/>
            <a:cs typeface="Arial" panose="020B0604020202020204" pitchFamily="34" charset="0"/>
          </a:endParaRPr>
        </a:p>
      </dgm:t>
    </dgm:pt>
    <dgm:pt modelId="{36F51CD2-8C0D-4AF8-94C5-2213BC5B99F8}" type="parTrans" cxnId="{6EDBFAB8-B32D-4BB3-9AFE-34A6C90E4B23}">
      <dgm:prSet/>
      <dgm:spPr/>
      <dgm:t>
        <a:bodyPr/>
        <a:lstStyle/>
        <a:p>
          <a:endParaRPr lang="en-US"/>
        </a:p>
      </dgm:t>
    </dgm:pt>
    <dgm:pt modelId="{1B35100D-B483-4A54-844D-CB7B9965A560}" type="sibTrans" cxnId="{6EDBFAB8-B32D-4BB3-9AFE-34A6C90E4B23}">
      <dgm:prSet/>
      <dgm:spPr/>
      <dgm:t>
        <a:bodyPr/>
        <a:lstStyle/>
        <a:p>
          <a:endParaRPr lang="en-US"/>
        </a:p>
      </dgm:t>
    </dgm:pt>
    <dgm:pt modelId="{3298302E-EE32-4747-9D84-67F7BCAD66BB}">
      <dgm:prSet phldrT="[Text]" custT="1"/>
      <dgm:spPr>
        <a:xfrm>
          <a:off x="0" y="1292739"/>
          <a:ext cx="1975104" cy="614920"/>
        </a:xfrm>
      </dgm:spPr>
      <dgm:t>
        <a:bodyPr/>
        <a:lstStyle/>
        <a:p>
          <a:pPr>
            <a:buNone/>
          </a:pPr>
          <a:r>
            <a:rPr lang="en-US" sz="1500" b="1" dirty="0" err="1" smtClean="0">
              <a:latin typeface="Century Gothic" panose="020B0502020202020204" pitchFamily="34" charset="0"/>
              <a:ea typeface="+mn-ea"/>
              <a:cs typeface="Arial" panose="020B0604020202020204" pitchFamily="34" charset="0"/>
            </a:rPr>
            <a:t>Geográfica</a:t>
          </a:r>
          <a:endParaRPr lang="en-US" sz="1500" b="1" dirty="0">
            <a:latin typeface="Century Gothic" panose="020B0502020202020204" pitchFamily="34" charset="0"/>
            <a:ea typeface="+mn-ea"/>
            <a:cs typeface="Arial" panose="020B0604020202020204" pitchFamily="34" charset="0"/>
          </a:endParaRPr>
        </a:p>
      </dgm:t>
    </dgm:pt>
    <dgm:pt modelId="{04026B1B-C7CC-45A5-B4A6-507320C0DCBA}" type="parTrans" cxnId="{92A40E09-9265-4398-B30F-D0FCE3519116}">
      <dgm:prSet/>
      <dgm:spPr/>
      <dgm:t>
        <a:bodyPr/>
        <a:lstStyle/>
        <a:p>
          <a:endParaRPr lang="en-US"/>
        </a:p>
      </dgm:t>
    </dgm:pt>
    <dgm:pt modelId="{E1ED669B-223A-4730-A5A3-2DF8E8764132}" type="sibTrans" cxnId="{92A40E09-9265-4398-B30F-D0FCE3519116}">
      <dgm:prSet/>
      <dgm:spPr/>
      <dgm:t>
        <a:bodyPr/>
        <a:lstStyle/>
        <a:p>
          <a:endParaRPr lang="en-US"/>
        </a:p>
      </dgm:t>
    </dgm:pt>
    <dgm:pt modelId="{98F3077B-C1CF-41F7-917D-5D44893E98A5}">
      <dgm:prSet phldrT="[Text]" custT="1"/>
      <dgm:spPr>
        <a:xfrm rot="5400000">
          <a:off x="3484783" y="-155448"/>
          <a:ext cx="491936" cy="3511296"/>
        </a:xfrm>
      </dgm:spPr>
      <dgm:t>
        <a:bodyPr/>
        <a:lstStyle/>
        <a:p>
          <a:pPr>
            <a:buChar char="•"/>
          </a:pPr>
          <a:r>
            <a:rPr lang="en-US" sz="1500" b="0" dirty="0" err="1" smtClean="0">
              <a:latin typeface="Century Gothic" panose="020B0502020202020204" pitchFamily="34" charset="0"/>
              <a:ea typeface="+mn-ea"/>
              <a:cs typeface="Arial" panose="020B0604020202020204" pitchFamily="34" charset="0"/>
            </a:rPr>
            <a:t>Ubicación</a:t>
          </a:r>
          <a:endParaRPr lang="en-US" sz="1500" b="0" dirty="0">
            <a:latin typeface="Century Gothic" panose="020B0502020202020204" pitchFamily="34" charset="0"/>
            <a:ea typeface="+mn-ea"/>
            <a:cs typeface="Arial" panose="020B0604020202020204" pitchFamily="34" charset="0"/>
          </a:endParaRPr>
        </a:p>
      </dgm:t>
    </dgm:pt>
    <dgm:pt modelId="{A51AE01F-0765-4BEB-AAAD-EDFD65012A2F}" type="parTrans" cxnId="{95492E6E-5203-48DB-942F-1A44B1DF5979}">
      <dgm:prSet/>
      <dgm:spPr/>
      <dgm:t>
        <a:bodyPr/>
        <a:lstStyle/>
        <a:p>
          <a:endParaRPr lang="en-US"/>
        </a:p>
      </dgm:t>
    </dgm:pt>
    <dgm:pt modelId="{FCBF7897-88BE-413A-A41D-C7C7D0890CEF}" type="sibTrans" cxnId="{95492E6E-5203-48DB-942F-1A44B1DF5979}">
      <dgm:prSet/>
      <dgm:spPr/>
      <dgm:t>
        <a:bodyPr/>
        <a:lstStyle/>
        <a:p>
          <a:endParaRPr lang="en-US"/>
        </a:p>
      </dgm:t>
    </dgm:pt>
    <dgm:pt modelId="{D8B3117E-F9C5-4991-A9CD-06EC5A7D3A28}">
      <dgm:prSet phldrT="[Text]" custT="1"/>
      <dgm:spPr>
        <a:xfrm>
          <a:off x="0" y="1938406"/>
          <a:ext cx="1975104" cy="614920"/>
        </a:xfrm>
        <a:solidFill>
          <a:schemeClr val="accent3"/>
        </a:solidFill>
      </dgm:spPr>
      <dgm:t>
        <a:bodyPr/>
        <a:lstStyle/>
        <a:p>
          <a:pPr>
            <a:buNone/>
          </a:pPr>
          <a:r>
            <a:rPr lang="en-US" sz="1500" b="1" dirty="0" err="1" smtClean="0">
              <a:latin typeface="Century Gothic" panose="020B0502020202020204" pitchFamily="34" charset="0"/>
              <a:ea typeface="+mn-ea"/>
              <a:cs typeface="Arial" panose="020B0604020202020204" pitchFamily="34" charset="0"/>
            </a:rPr>
            <a:t>Organizacional</a:t>
          </a:r>
          <a:endParaRPr lang="en-US" sz="1500" b="1" dirty="0">
            <a:latin typeface="Century Gothic" panose="020B0502020202020204" pitchFamily="34" charset="0"/>
            <a:ea typeface="+mn-ea"/>
            <a:cs typeface="Arial" panose="020B0604020202020204" pitchFamily="34" charset="0"/>
          </a:endParaRPr>
        </a:p>
      </dgm:t>
    </dgm:pt>
    <dgm:pt modelId="{DD5279C8-5C09-457C-BDEE-5E66E8C5D334}" type="parTrans" cxnId="{0A81310D-5290-4638-AE5F-E0E52412A6D8}">
      <dgm:prSet/>
      <dgm:spPr/>
      <dgm:t>
        <a:bodyPr/>
        <a:lstStyle/>
        <a:p>
          <a:endParaRPr lang="en-US"/>
        </a:p>
      </dgm:t>
    </dgm:pt>
    <dgm:pt modelId="{2CB460D0-61F4-41A2-9952-C658551095A7}" type="sibTrans" cxnId="{0A81310D-5290-4638-AE5F-E0E52412A6D8}">
      <dgm:prSet/>
      <dgm:spPr/>
      <dgm:t>
        <a:bodyPr/>
        <a:lstStyle/>
        <a:p>
          <a:endParaRPr lang="en-US"/>
        </a:p>
      </dgm:t>
    </dgm:pt>
    <dgm:pt modelId="{6A9E9296-D2FC-485C-90E6-DD6CF35BAC15}">
      <dgm:prSet custT="1"/>
      <dgm:spPr>
        <a:xfrm rot="5400000">
          <a:off x="3484783" y="490218"/>
          <a:ext cx="491936" cy="3511296"/>
        </a:xfrm>
        <a:solidFill>
          <a:schemeClr val="accent3">
            <a:lumMod val="60000"/>
            <a:lumOff val="40000"/>
            <a:alpha val="90000"/>
          </a:schemeClr>
        </a:solidFill>
      </dgm:spPr>
      <dgm:t>
        <a:bodyPr/>
        <a:lstStyle/>
        <a:p>
          <a:pPr>
            <a:buChar char="•"/>
          </a:pPr>
          <a:r>
            <a:rPr lang="en-US" sz="1500" dirty="0" err="1" smtClean="0">
              <a:latin typeface="Century Gothic" panose="020B0502020202020204" pitchFamily="34" charset="0"/>
              <a:ea typeface="+mn-ea"/>
              <a:cs typeface="Arial" panose="020B0604020202020204" pitchFamily="34" charset="0"/>
            </a:rPr>
            <a:t>Tipo</a:t>
          </a:r>
          <a:r>
            <a:rPr lang="en-US" sz="1500" dirty="0" smtClean="0">
              <a:latin typeface="Century Gothic" panose="020B0502020202020204" pitchFamily="34" charset="0"/>
              <a:ea typeface="+mn-ea"/>
              <a:cs typeface="Arial" panose="020B0604020202020204" pitchFamily="34" charset="0"/>
            </a:rPr>
            <a:t> de </a:t>
          </a:r>
          <a:r>
            <a:rPr lang="en-US" sz="1500" dirty="0" err="1" smtClean="0">
              <a:latin typeface="Century Gothic" panose="020B0502020202020204" pitchFamily="34" charset="0"/>
              <a:ea typeface="+mn-ea"/>
              <a:cs typeface="Arial" panose="020B0604020202020204" pitchFamily="34" charset="0"/>
            </a:rPr>
            <a:t>Ciudadano</a:t>
          </a:r>
          <a:endParaRPr lang="en-US" sz="1500" dirty="0">
            <a:latin typeface="Century Gothic" panose="020B0502020202020204" pitchFamily="34" charset="0"/>
            <a:ea typeface="+mn-ea"/>
            <a:cs typeface="Arial" panose="020B0604020202020204" pitchFamily="34" charset="0"/>
          </a:endParaRPr>
        </a:p>
      </dgm:t>
    </dgm:pt>
    <dgm:pt modelId="{F4159512-CC00-4868-9888-C9102574C490}" type="parTrans" cxnId="{B65E92CE-B2CB-4EE6-986D-5F0B033CD9DE}">
      <dgm:prSet/>
      <dgm:spPr/>
      <dgm:t>
        <a:bodyPr/>
        <a:lstStyle/>
        <a:p>
          <a:endParaRPr lang="en-US"/>
        </a:p>
      </dgm:t>
    </dgm:pt>
    <dgm:pt modelId="{2E9D9546-4859-4D73-9511-CC48899E43EF}" type="sibTrans" cxnId="{B65E92CE-B2CB-4EE6-986D-5F0B033CD9DE}">
      <dgm:prSet/>
      <dgm:spPr/>
      <dgm:t>
        <a:bodyPr/>
        <a:lstStyle/>
        <a:p>
          <a:endParaRPr lang="en-US"/>
        </a:p>
      </dgm:t>
    </dgm:pt>
    <dgm:pt modelId="{ADD132B6-C0CC-48F0-8C7B-A84CD3A51DBA}" type="pres">
      <dgm:prSet presAssocID="{5D748856-E351-4E06-90F7-9BA6E1C617ED}" presName="Name0" presStyleCnt="0">
        <dgm:presLayoutVars>
          <dgm:dir/>
          <dgm:animLvl val="lvl"/>
          <dgm:resizeHandles val="exact"/>
        </dgm:presLayoutVars>
      </dgm:prSet>
      <dgm:spPr/>
      <dgm:t>
        <a:bodyPr/>
        <a:lstStyle/>
        <a:p>
          <a:endParaRPr lang="es-ES"/>
        </a:p>
      </dgm:t>
    </dgm:pt>
    <dgm:pt modelId="{71669CA0-A279-4AE0-AAF8-16FF2B1D9F9D}" type="pres">
      <dgm:prSet presAssocID="{91E7B9AC-211F-4E03-AA4D-74F1B90F0DC4}" presName="linNode" presStyleCnt="0"/>
      <dgm:spPr/>
      <dgm:t>
        <a:bodyPr/>
        <a:lstStyle/>
        <a:p>
          <a:endParaRPr lang="es-ES"/>
        </a:p>
      </dgm:t>
    </dgm:pt>
    <dgm:pt modelId="{5D6F1CEF-E435-4060-800F-9F3DC95AEC3E}" type="pres">
      <dgm:prSet presAssocID="{91E7B9AC-211F-4E03-AA4D-74F1B90F0DC4}" presName="parentText" presStyleLbl="node1" presStyleIdx="0" presStyleCnt="3">
        <dgm:presLayoutVars>
          <dgm:chMax val="1"/>
          <dgm:bulletEnabled val="1"/>
        </dgm:presLayoutVars>
      </dgm:prSet>
      <dgm:spPr>
        <a:prstGeom prst="roundRect">
          <a:avLst/>
        </a:prstGeom>
      </dgm:spPr>
      <dgm:t>
        <a:bodyPr/>
        <a:lstStyle/>
        <a:p>
          <a:endParaRPr lang="es-ES"/>
        </a:p>
      </dgm:t>
    </dgm:pt>
    <dgm:pt modelId="{F83E525A-06BA-4E8A-A4CF-8242401CF071}" type="pres">
      <dgm:prSet presAssocID="{91E7B9AC-211F-4E03-AA4D-74F1B90F0DC4}" presName="descendantText" presStyleLbl="alignAccFollowNode1" presStyleIdx="0" presStyleCnt="3">
        <dgm:presLayoutVars>
          <dgm:bulletEnabled val="1"/>
        </dgm:presLayoutVars>
      </dgm:prSet>
      <dgm:spPr>
        <a:prstGeom prst="round2SameRect">
          <a:avLst/>
        </a:prstGeom>
      </dgm:spPr>
      <dgm:t>
        <a:bodyPr/>
        <a:lstStyle/>
        <a:p>
          <a:endParaRPr lang="es-ES"/>
        </a:p>
      </dgm:t>
    </dgm:pt>
    <dgm:pt modelId="{4262866B-0F7B-489A-8A86-276E9792FB60}" type="pres">
      <dgm:prSet presAssocID="{6310FAD9-0F5A-46A6-A7EF-06DDB4A9C4CF}" presName="sp" presStyleCnt="0"/>
      <dgm:spPr/>
      <dgm:t>
        <a:bodyPr/>
        <a:lstStyle/>
        <a:p>
          <a:endParaRPr lang="es-ES"/>
        </a:p>
      </dgm:t>
    </dgm:pt>
    <dgm:pt modelId="{58CFEA70-3CC0-485C-A4BF-0E6FF19DE788}" type="pres">
      <dgm:prSet presAssocID="{3298302E-EE32-4747-9D84-67F7BCAD66BB}" presName="linNode" presStyleCnt="0"/>
      <dgm:spPr/>
      <dgm:t>
        <a:bodyPr/>
        <a:lstStyle/>
        <a:p>
          <a:endParaRPr lang="es-ES"/>
        </a:p>
      </dgm:t>
    </dgm:pt>
    <dgm:pt modelId="{ACA2FBAC-D8AC-4AE0-BDED-2F917B16FE07}" type="pres">
      <dgm:prSet presAssocID="{3298302E-EE32-4747-9D84-67F7BCAD66BB}" presName="parentText" presStyleLbl="node1" presStyleIdx="1" presStyleCnt="3">
        <dgm:presLayoutVars>
          <dgm:chMax val="1"/>
          <dgm:bulletEnabled val="1"/>
        </dgm:presLayoutVars>
      </dgm:prSet>
      <dgm:spPr>
        <a:prstGeom prst="roundRect">
          <a:avLst/>
        </a:prstGeom>
      </dgm:spPr>
      <dgm:t>
        <a:bodyPr/>
        <a:lstStyle/>
        <a:p>
          <a:endParaRPr lang="es-ES"/>
        </a:p>
      </dgm:t>
    </dgm:pt>
    <dgm:pt modelId="{C44161C5-FF17-4DF1-92CB-47F991673C7A}" type="pres">
      <dgm:prSet presAssocID="{3298302E-EE32-4747-9D84-67F7BCAD66BB}" presName="descendantText" presStyleLbl="alignAccFollowNode1" presStyleIdx="1" presStyleCnt="3">
        <dgm:presLayoutVars>
          <dgm:bulletEnabled val="1"/>
        </dgm:presLayoutVars>
      </dgm:prSet>
      <dgm:spPr>
        <a:prstGeom prst="round2SameRect">
          <a:avLst/>
        </a:prstGeom>
      </dgm:spPr>
      <dgm:t>
        <a:bodyPr/>
        <a:lstStyle/>
        <a:p>
          <a:endParaRPr lang="es-ES"/>
        </a:p>
      </dgm:t>
    </dgm:pt>
    <dgm:pt modelId="{B9AEC056-EA1A-41A3-813D-E07445ABF0EA}" type="pres">
      <dgm:prSet presAssocID="{E1ED669B-223A-4730-A5A3-2DF8E8764132}" presName="sp" presStyleCnt="0"/>
      <dgm:spPr/>
      <dgm:t>
        <a:bodyPr/>
        <a:lstStyle/>
        <a:p>
          <a:endParaRPr lang="es-ES"/>
        </a:p>
      </dgm:t>
    </dgm:pt>
    <dgm:pt modelId="{D22E1C00-1C83-4484-96F9-400043F5CE37}" type="pres">
      <dgm:prSet presAssocID="{D8B3117E-F9C5-4991-A9CD-06EC5A7D3A28}" presName="linNode" presStyleCnt="0"/>
      <dgm:spPr/>
      <dgm:t>
        <a:bodyPr/>
        <a:lstStyle/>
        <a:p>
          <a:endParaRPr lang="es-ES"/>
        </a:p>
      </dgm:t>
    </dgm:pt>
    <dgm:pt modelId="{20B53E54-4822-4E04-93CA-01617770CAC6}" type="pres">
      <dgm:prSet presAssocID="{D8B3117E-F9C5-4991-A9CD-06EC5A7D3A28}" presName="parentText" presStyleLbl="node1" presStyleIdx="2" presStyleCnt="3">
        <dgm:presLayoutVars>
          <dgm:chMax val="1"/>
          <dgm:bulletEnabled val="1"/>
        </dgm:presLayoutVars>
      </dgm:prSet>
      <dgm:spPr>
        <a:prstGeom prst="roundRect">
          <a:avLst/>
        </a:prstGeom>
      </dgm:spPr>
      <dgm:t>
        <a:bodyPr/>
        <a:lstStyle/>
        <a:p>
          <a:endParaRPr lang="es-ES"/>
        </a:p>
      </dgm:t>
    </dgm:pt>
    <dgm:pt modelId="{7B687EA2-06C4-4884-A161-B1BA32E23BE3}" type="pres">
      <dgm:prSet presAssocID="{D8B3117E-F9C5-4991-A9CD-06EC5A7D3A28}" presName="descendantText" presStyleLbl="alignAccFollowNode1" presStyleIdx="2" presStyleCnt="3" custScaleY="127396">
        <dgm:presLayoutVars>
          <dgm:bulletEnabled val="1"/>
        </dgm:presLayoutVars>
      </dgm:prSet>
      <dgm:spPr>
        <a:prstGeom prst="round2SameRect">
          <a:avLst/>
        </a:prstGeom>
      </dgm:spPr>
      <dgm:t>
        <a:bodyPr/>
        <a:lstStyle/>
        <a:p>
          <a:endParaRPr lang="es-ES"/>
        </a:p>
      </dgm:t>
    </dgm:pt>
  </dgm:ptLst>
  <dgm:cxnLst>
    <dgm:cxn modelId="{95F2A1F8-875A-43B5-8E69-0DEA1D90FB4E}" type="presOf" srcId="{98F3077B-C1CF-41F7-917D-5D44893E98A5}" destId="{C44161C5-FF17-4DF1-92CB-47F991673C7A}" srcOrd="0" destOrd="0" presId="urn:microsoft.com/office/officeart/2005/8/layout/vList5"/>
    <dgm:cxn modelId="{47AC12B3-490A-4D67-BE52-ECB8262728D1}" type="presOf" srcId="{5D748856-E351-4E06-90F7-9BA6E1C617ED}" destId="{ADD132B6-C0CC-48F0-8C7B-A84CD3A51DBA}" srcOrd="0" destOrd="0" presId="urn:microsoft.com/office/officeart/2005/8/layout/vList5"/>
    <dgm:cxn modelId="{0A81310D-5290-4638-AE5F-E0E52412A6D8}" srcId="{5D748856-E351-4E06-90F7-9BA6E1C617ED}" destId="{D8B3117E-F9C5-4991-A9CD-06EC5A7D3A28}" srcOrd="2" destOrd="0" parTransId="{DD5279C8-5C09-457C-BDEE-5E66E8C5D334}" sibTransId="{2CB460D0-61F4-41A2-9952-C658551095A7}"/>
    <dgm:cxn modelId="{1E7DE274-82C7-4FA3-AC6E-5B9455646C5D}" type="presOf" srcId="{D8B3117E-F9C5-4991-A9CD-06EC5A7D3A28}" destId="{20B53E54-4822-4E04-93CA-01617770CAC6}" srcOrd="0" destOrd="0" presId="urn:microsoft.com/office/officeart/2005/8/layout/vList5"/>
    <dgm:cxn modelId="{F2077A3A-7186-43E5-996B-FB7822D13D29}" type="presOf" srcId="{3298302E-EE32-4747-9D84-67F7BCAD66BB}" destId="{ACA2FBAC-D8AC-4AE0-BDED-2F917B16FE07}" srcOrd="0" destOrd="0" presId="urn:microsoft.com/office/officeart/2005/8/layout/vList5"/>
    <dgm:cxn modelId="{49DB1FAB-F72C-480E-965D-8680668CA24F}" type="presOf" srcId="{6A9E9296-D2FC-485C-90E6-DD6CF35BAC15}" destId="{7B687EA2-06C4-4884-A161-B1BA32E23BE3}" srcOrd="0" destOrd="0" presId="urn:microsoft.com/office/officeart/2005/8/layout/vList5"/>
    <dgm:cxn modelId="{95492E6E-5203-48DB-942F-1A44B1DF5979}" srcId="{3298302E-EE32-4747-9D84-67F7BCAD66BB}" destId="{98F3077B-C1CF-41F7-917D-5D44893E98A5}" srcOrd="0" destOrd="0" parTransId="{A51AE01F-0765-4BEB-AAAD-EDFD65012A2F}" sibTransId="{FCBF7897-88BE-413A-A41D-C7C7D0890CEF}"/>
    <dgm:cxn modelId="{6EDBFAB8-B32D-4BB3-9AFE-34A6C90E4B23}" srcId="{91E7B9AC-211F-4E03-AA4D-74F1B90F0DC4}" destId="{EBC07628-4FE4-48DB-BB5E-5B5D44178470}" srcOrd="0" destOrd="0" parTransId="{36F51CD2-8C0D-4AF8-94C5-2213BC5B99F8}" sibTransId="{1B35100D-B483-4A54-844D-CB7B9965A560}"/>
    <dgm:cxn modelId="{92A40E09-9265-4398-B30F-D0FCE3519116}" srcId="{5D748856-E351-4E06-90F7-9BA6E1C617ED}" destId="{3298302E-EE32-4747-9D84-67F7BCAD66BB}" srcOrd="1" destOrd="0" parTransId="{04026B1B-C7CC-45A5-B4A6-507320C0DCBA}" sibTransId="{E1ED669B-223A-4730-A5A3-2DF8E8764132}"/>
    <dgm:cxn modelId="{3AF6E30A-0C25-4559-AAF8-60FFEAFA2944}" srcId="{5D748856-E351-4E06-90F7-9BA6E1C617ED}" destId="{91E7B9AC-211F-4E03-AA4D-74F1B90F0DC4}" srcOrd="0" destOrd="0" parTransId="{ED23905A-44DB-48B0-81C9-E2928BFDAA35}" sibTransId="{6310FAD9-0F5A-46A6-A7EF-06DDB4A9C4CF}"/>
    <dgm:cxn modelId="{B65E92CE-B2CB-4EE6-986D-5F0B033CD9DE}" srcId="{D8B3117E-F9C5-4991-A9CD-06EC5A7D3A28}" destId="{6A9E9296-D2FC-485C-90E6-DD6CF35BAC15}" srcOrd="0" destOrd="0" parTransId="{F4159512-CC00-4868-9888-C9102574C490}" sibTransId="{2E9D9546-4859-4D73-9511-CC48899E43EF}"/>
    <dgm:cxn modelId="{B895A077-70AF-4DDD-8741-FF16432F32B0}" type="presOf" srcId="{EBC07628-4FE4-48DB-BB5E-5B5D44178470}" destId="{F83E525A-06BA-4E8A-A4CF-8242401CF071}" srcOrd="0" destOrd="0" presId="urn:microsoft.com/office/officeart/2005/8/layout/vList5"/>
    <dgm:cxn modelId="{9F74C930-3E42-4DD1-A347-97FE8EA13476}" type="presOf" srcId="{91E7B9AC-211F-4E03-AA4D-74F1B90F0DC4}" destId="{5D6F1CEF-E435-4060-800F-9F3DC95AEC3E}" srcOrd="0" destOrd="0" presId="urn:microsoft.com/office/officeart/2005/8/layout/vList5"/>
    <dgm:cxn modelId="{D5AC7DD0-389C-426D-836B-07F3F395BBD3}" type="presParOf" srcId="{ADD132B6-C0CC-48F0-8C7B-A84CD3A51DBA}" destId="{71669CA0-A279-4AE0-AAF8-16FF2B1D9F9D}" srcOrd="0" destOrd="0" presId="urn:microsoft.com/office/officeart/2005/8/layout/vList5"/>
    <dgm:cxn modelId="{37AE3D58-F397-417E-937F-43DFF18751DB}" type="presParOf" srcId="{71669CA0-A279-4AE0-AAF8-16FF2B1D9F9D}" destId="{5D6F1CEF-E435-4060-800F-9F3DC95AEC3E}" srcOrd="0" destOrd="0" presId="urn:microsoft.com/office/officeart/2005/8/layout/vList5"/>
    <dgm:cxn modelId="{A9DE3254-7BC0-4DED-AB27-C13E7DB874EC}" type="presParOf" srcId="{71669CA0-A279-4AE0-AAF8-16FF2B1D9F9D}" destId="{F83E525A-06BA-4E8A-A4CF-8242401CF071}" srcOrd="1" destOrd="0" presId="urn:microsoft.com/office/officeart/2005/8/layout/vList5"/>
    <dgm:cxn modelId="{606F75A9-3E74-4F39-882D-EC732FA3CFA0}" type="presParOf" srcId="{ADD132B6-C0CC-48F0-8C7B-A84CD3A51DBA}" destId="{4262866B-0F7B-489A-8A86-276E9792FB60}" srcOrd="1" destOrd="0" presId="urn:microsoft.com/office/officeart/2005/8/layout/vList5"/>
    <dgm:cxn modelId="{27260A23-2992-4838-B720-52382BAF263D}" type="presParOf" srcId="{ADD132B6-C0CC-48F0-8C7B-A84CD3A51DBA}" destId="{58CFEA70-3CC0-485C-A4BF-0E6FF19DE788}" srcOrd="2" destOrd="0" presId="urn:microsoft.com/office/officeart/2005/8/layout/vList5"/>
    <dgm:cxn modelId="{1CADDBA1-1EE5-4DC0-8CC8-2BC46CBC490D}" type="presParOf" srcId="{58CFEA70-3CC0-485C-A4BF-0E6FF19DE788}" destId="{ACA2FBAC-D8AC-4AE0-BDED-2F917B16FE07}" srcOrd="0" destOrd="0" presId="urn:microsoft.com/office/officeart/2005/8/layout/vList5"/>
    <dgm:cxn modelId="{6C37D004-B65D-4AAD-9E94-302F7FF920C5}" type="presParOf" srcId="{58CFEA70-3CC0-485C-A4BF-0E6FF19DE788}" destId="{C44161C5-FF17-4DF1-92CB-47F991673C7A}" srcOrd="1" destOrd="0" presId="urn:microsoft.com/office/officeart/2005/8/layout/vList5"/>
    <dgm:cxn modelId="{5552662D-1D7B-445A-B933-96FE23D8866D}" type="presParOf" srcId="{ADD132B6-C0CC-48F0-8C7B-A84CD3A51DBA}" destId="{B9AEC056-EA1A-41A3-813D-E07445ABF0EA}" srcOrd="3" destOrd="0" presId="urn:microsoft.com/office/officeart/2005/8/layout/vList5"/>
    <dgm:cxn modelId="{6A92949F-ABCB-469A-A4E7-233D349F3D47}" type="presParOf" srcId="{ADD132B6-C0CC-48F0-8C7B-A84CD3A51DBA}" destId="{D22E1C00-1C83-4484-96F9-400043F5CE37}" srcOrd="4" destOrd="0" presId="urn:microsoft.com/office/officeart/2005/8/layout/vList5"/>
    <dgm:cxn modelId="{4DC0902F-FA44-49AC-8629-6BFD2D698BDA}" type="presParOf" srcId="{D22E1C00-1C83-4484-96F9-400043F5CE37}" destId="{20B53E54-4822-4E04-93CA-01617770CAC6}" srcOrd="0" destOrd="0" presId="urn:microsoft.com/office/officeart/2005/8/layout/vList5"/>
    <dgm:cxn modelId="{3A8EFC39-4AA6-4338-BC23-23349B9F732C}" type="presParOf" srcId="{D22E1C00-1C83-4484-96F9-400043F5CE37}" destId="{7B687EA2-06C4-4884-A161-B1BA32E23BE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3E525A-06BA-4E8A-A4CF-8242401CF071}">
      <dsp:nvSpPr>
        <dsp:cNvPr id="0" name=""/>
        <dsp:cNvSpPr/>
      </dsp:nvSpPr>
      <dsp:spPr>
        <a:xfrm rot="5400000">
          <a:off x="4939881" y="-1904720"/>
          <a:ext cx="1072767" cy="5154131"/>
        </a:xfrm>
        <a:prstGeom prst="round2SameRect">
          <a:avLst/>
        </a:prstGeom>
        <a:solidFill>
          <a:schemeClr val="accent2">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s-ES" sz="1500" kern="1200" noProof="0" dirty="0" smtClean="0">
              <a:latin typeface="Century Gothic" panose="020B0502020202020204" pitchFamily="34" charset="0"/>
              <a:ea typeface="+mn-ea"/>
              <a:cs typeface="Arial" panose="020B0604020202020204" pitchFamily="34" charset="0"/>
            </a:rPr>
            <a:t>Uso</a:t>
          </a:r>
          <a:r>
            <a:rPr lang="en-US" sz="1500" kern="1200" dirty="0" smtClean="0">
              <a:latin typeface="Century Gothic" panose="020B0502020202020204" pitchFamily="34" charset="0"/>
              <a:ea typeface="+mn-ea"/>
              <a:cs typeface="Arial" panose="020B0604020202020204" pitchFamily="34" charset="0"/>
            </a:rPr>
            <a:t> de Canales</a:t>
          </a:r>
          <a:endParaRPr lang="en-US" sz="1500" kern="1200" dirty="0">
            <a:latin typeface="Century Gothic" panose="020B0502020202020204" pitchFamily="34" charset="0"/>
            <a:ea typeface="+mn-ea"/>
            <a:cs typeface="Arial" panose="020B0604020202020204" pitchFamily="34" charset="0"/>
          </a:endParaRPr>
        </a:p>
      </dsp:txBody>
      <dsp:txXfrm rot="-5400000">
        <a:off x="2899199" y="188330"/>
        <a:ext cx="5101763" cy="968031"/>
      </dsp:txXfrm>
    </dsp:sp>
    <dsp:sp modelId="{5D6F1CEF-E435-4060-800F-9F3DC95AEC3E}">
      <dsp:nvSpPr>
        <dsp:cNvPr id="0" name=""/>
        <dsp:cNvSpPr/>
      </dsp:nvSpPr>
      <dsp:spPr>
        <a:xfrm>
          <a:off x="0" y="1866"/>
          <a:ext cx="2899199" cy="1340959"/>
        </a:xfrm>
        <a:prstGeom prst="roundRect">
          <a:avLst/>
        </a:prstGeom>
        <a:solidFill>
          <a:schemeClr val="accent2"/>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buNone/>
          </a:pPr>
          <a:r>
            <a:rPr lang="en-US" sz="1500" b="1" kern="1200" dirty="0" err="1" smtClean="0">
              <a:latin typeface="Century Gothic" panose="020B0502020202020204" pitchFamily="34" charset="0"/>
              <a:ea typeface="+mn-ea"/>
              <a:cs typeface="Arial" panose="020B0604020202020204" pitchFamily="34" charset="0"/>
            </a:rPr>
            <a:t>Intrínseca</a:t>
          </a:r>
          <a:endParaRPr lang="en-US" sz="1500" b="1" kern="1200" dirty="0">
            <a:latin typeface="Century Gothic" panose="020B0502020202020204" pitchFamily="34" charset="0"/>
            <a:ea typeface="+mn-ea"/>
            <a:cs typeface="Arial" panose="020B0604020202020204" pitchFamily="34" charset="0"/>
          </a:endParaRPr>
        </a:p>
      </dsp:txBody>
      <dsp:txXfrm>
        <a:off x="65460" y="67326"/>
        <a:ext cx="2768279" cy="1210039"/>
      </dsp:txXfrm>
    </dsp:sp>
    <dsp:sp modelId="{C44161C5-FF17-4DF1-92CB-47F991673C7A}">
      <dsp:nvSpPr>
        <dsp:cNvPr id="0" name=""/>
        <dsp:cNvSpPr/>
      </dsp:nvSpPr>
      <dsp:spPr>
        <a:xfrm rot="5400000">
          <a:off x="4939881" y="-496713"/>
          <a:ext cx="1072767" cy="515413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err="1" smtClean="0">
              <a:latin typeface="Century Gothic" panose="020B0502020202020204" pitchFamily="34" charset="0"/>
              <a:ea typeface="+mn-ea"/>
              <a:cs typeface="Arial" panose="020B0604020202020204" pitchFamily="34" charset="0"/>
            </a:rPr>
            <a:t>Ubicación</a:t>
          </a:r>
          <a:endParaRPr lang="en-US" sz="1500" b="0" kern="1200" dirty="0">
            <a:latin typeface="Century Gothic" panose="020B0502020202020204" pitchFamily="34" charset="0"/>
            <a:ea typeface="+mn-ea"/>
            <a:cs typeface="Arial" panose="020B0604020202020204" pitchFamily="34" charset="0"/>
          </a:endParaRPr>
        </a:p>
      </dsp:txBody>
      <dsp:txXfrm rot="-5400000">
        <a:off x="2899199" y="1596337"/>
        <a:ext cx="5101763" cy="968031"/>
      </dsp:txXfrm>
    </dsp:sp>
    <dsp:sp modelId="{ACA2FBAC-D8AC-4AE0-BDED-2F917B16FE07}">
      <dsp:nvSpPr>
        <dsp:cNvPr id="0" name=""/>
        <dsp:cNvSpPr/>
      </dsp:nvSpPr>
      <dsp:spPr>
        <a:xfrm>
          <a:off x="0" y="1409873"/>
          <a:ext cx="2899199" cy="1340959"/>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buNone/>
          </a:pPr>
          <a:r>
            <a:rPr lang="en-US" sz="1500" b="1" kern="1200" dirty="0" err="1" smtClean="0">
              <a:latin typeface="Century Gothic" panose="020B0502020202020204" pitchFamily="34" charset="0"/>
              <a:ea typeface="+mn-ea"/>
              <a:cs typeface="Arial" panose="020B0604020202020204" pitchFamily="34" charset="0"/>
            </a:rPr>
            <a:t>Geográfica</a:t>
          </a:r>
          <a:endParaRPr lang="en-US" sz="1500" b="1" kern="1200" dirty="0">
            <a:latin typeface="Century Gothic" panose="020B0502020202020204" pitchFamily="34" charset="0"/>
            <a:ea typeface="+mn-ea"/>
            <a:cs typeface="Arial" panose="020B0604020202020204" pitchFamily="34" charset="0"/>
          </a:endParaRPr>
        </a:p>
      </dsp:txBody>
      <dsp:txXfrm>
        <a:off x="65460" y="1475333"/>
        <a:ext cx="2768279" cy="1210039"/>
      </dsp:txXfrm>
    </dsp:sp>
    <dsp:sp modelId="{7B687EA2-06C4-4884-A161-B1BA32E23BE3}">
      <dsp:nvSpPr>
        <dsp:cNvPr id="0" name=""/>
        <dsp:cNvSpPr/>
      </dsp:nvSpPr>
      <dsp:spPr>
        <a:xfrm rot="5400000">
          <a:off x="4787585" y="926662"/>
          <a:ext cx="1366662" cy="5149098"/>
        </a:xfrm>
        <a:prstGeom prst="round2SameRect">
          <a:avLst/>
        </a:prstGeom>
        <a:solidFill>
          <a:schemeClr val="accent3">
            <a:lumMod val="60000"/>
            <a:lumOff val="4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err="1" smtClean="0">
              <a:latin typeface="Century Gothic" panose="020B0502020202020204" pitchFamily="34" charset="0"/>
              <a:ea typeface="+mn-ea"/>
              <a:cs typeface="Arial" panose="020B0604020202020204" pitchFamily="34" charset="0"/>
            </a:rPr>
            <a:t>Tipo</a:t>
          </a:r>
          <a:r>
            <a:rPr lang="en-US" sz="1500" kern="1200" dirty="0" smtClean="0">
              <a:latin typeface="Century Gothic" panose="020B0502020202020204" pitchFamily="34" charset="0"/>
              <a:ea typeface="+mn-ea"/>
              <a:cs typeface="Arial" panose="020B0604020202020204" pitchFamily="34" charset="0"/>
            </a:rPr>
            <a:t> de </a:t>
          </a:r>
          <a:r>
            <a:rPr lang="en-US" sz="1500" kern="1200" dirty="0" err="1" smtClean="0">
              <a:latin typeface="Century Gothic" panose="020B0502020202020204" pitchFamily="34" charset="0"/>
              <a:ea typeface="+mn-ea"/>
              <a:cs typeface="Arial" panose="020B0604020202020204" pitchFamily="34" charset="0"/>
            </a:rPr>
            <a:t>Ciudadano</a:t>
          </a:r>
          <a:endParaRPr lang="en-US" sz="1500" kern="1200" dirty="0">
            <a:latin typeface="Century Gothic" panose="020B0502020202020204" pitchFamily="34" charset="0"/>
            <a:ea typeface="+mn-ea"/>
            <a:cs typeface="Arial" panose="020B0604020202020204" pitchFamily="34" charset="0"/>
          </a:endParaRPr>
        </a:p>
      </dsp:txBody>
      <dsp:txXfrm rot="-5400000">
        <a:off x="2896368" y="2884595"/>
        <a:ext cx="5082383" cy="1233232"/>
      </dsp:txXfrm>
    </dsp:sp>
    <dsp:sp modelId="{20B53E54-4822-4E04-93CA-01617770CAC6}">
      <dsp:nvSpPr>
        <dsp:cNvPr id="0" name=""/>
        <dsp:cNvSpPr/>
      </dsp:nvSpPr>
      <dsp:spPr>
        <a:xfrm>
          <a:off x="0" y="2830732"/>
          <a:ext cx="2896367" cy="1340959"/>
        </a:xfrm>
        <a:prstGeom prst="roundRect">
          <a:avLst/>
        </a:prstGeom>
        <a:solidFill>
          <a:schemeClr val="accent3"/>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buNone/>
          </a:pPr>
          <a:r>
            <a:rPr lang="en-US" sz="1500" b="1" kern="1200" dirty="0" err="1" smtClean="0">
              <a:latin typeface="Century Gothic" panose="020B0502020202020204" pitchFamily="34" charset="0"/>
              <a:ea typeface="+mn-ea"/>
              <a:cs typeface="Arial" panose="020B0604020202020204" pitchFamily="34" charset="0"/>
            </a:rPr>
            <a:t>Organizacional</a:t>
          </a:r>
          <a:endParaRPr lang="en-US" sz="1500" b="1" kern="1200" dirty="0">
            <a:latin typeface="Century Gothic" panose="020B0502020202020204" pitchFamily="34" charset="0"/>
            <a:ea typeface="+mn-ea"/>
            <a:cs typeface="Arial" panose="020B0604020202020204" pitchFamily="34" charset="0"/>
          </a:endParaRPr>
        </a:p>
      </dsp:txBody>
      <dsp:txXfrm>
        <a:off x="65460" y="2896192"/>
        <a:ext cx="2765447" cy="121003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s-ES_tradnl"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311203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13586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_tradnl"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54218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1A60E94A-5D6B-DB4E-B475-8E12E74EBEB6}"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3542937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s-ES_tradnl"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p:txBody>
          <a:bodyPr/>
          <a:lstStyle/>
          <a:p>
            <a:fld id="{1A60E94A-5D6B-DB4E-B475-8E12E74EBEB6}" type="datetimeFigureOut">
              <a:rPr lang="en-US" smtClean="0"/>
              <a:t>3/28/2021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02863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Date Placeholder 4"/>
          <p:cNvSpPr>
            <a:spLocks noGrp="1"/>
          </p:cNvSpPr>
          <p:nvPr>
            <p:ph type="dt" sz="half" idx="10"/>
          </p:nvPr>
        </p:nvSpPr>
        <p:spPr/>
        <p:txBody>
          <a:bodyPr/>
          <a:lstStyle/>
          <a:p>
            <a:fld id="{1A60E94A-5D6B-DB4E-B475-8E12E74EBEB6}"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047593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7" name="Date Placeholder 6"/>
          <p:cNvSpPr>
            <a:spLocks noGrp="1"/>
          </p:cNvSpPr>
          <p:nvPr>
            <p:ph type="dt" sz="half" idx="10"/>
          </p:nvPr>
        </p:nvSpPr>
        <p:spPr/>
        <p:txBody>
          <a:bodyPr/>
          <a:lstStyle/>
          <a:p>
            <a:fld id="{1A60E94A-5D6B-DB4E-B475-8E12E74EBEB6}" type="datetimeFigureOut">
              <a:rPr lang="en-US" smtClean="0"/>
              <a:t>3/28/2021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696267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Date Placeholder 2"/>
          <p:cNvSpPr>
            <a:spLocks noGrp="1"/>
          </p:cNvSpPr>
          <p:nvPr>
            <p:ph type="dt" sz="half" idx="10"/>
          </p:nvPr>
        </p:nvSpPr>
        <p:spPr/>
        <p:txBody>
          <a:bodyPr/>
          <a:lstStyle/>
          <a:p>
            <a:fld id="{1A60E94A-5D6B-DB4E-B475-8E12E74EBEB6}" type="datetimeFigureOut">
              <a:rPr lang="en-US" smtClean="0"/>
              <a:t>3/28/2021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683111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0E94A-5D6B-DB4E-B475-8E12E74EBEB6}" type="datetimeFigureOut">
              <a:rPr lang="en-US" smtClean="0"/>
              <a:t>3/28/2021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895315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s-ES_tradnl"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1A60E94A-5D6B-DB4E-B475-8E12E74EBEB6}"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225563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s-ES_tradnl"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1A60E94A-5D6B-DB4E-B475-8E12E74EBEB6}" type="datetimeFigureOut">
              <a:rPr lang="en-US" smtClean="0"/>
              <a:t>3/28/2021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991F6-B947-DA4E-9FB1-6461B692D450}" type="slidenum">
              <a:rPr lang="en-US" smtClean="0"/>
              <a:t>‹Nº›</a:t>
            </a:fld>
            <a:endParaRPr lang="en-US"/>
          </a:p>
        </p:txBody>
      </p:sp>
    </p:spTree>
    <p:extLst>
      <p:ext uri="{BB962C8B-B14F-4D97-AF65-F5344CB8AC3E}">
        <p14:creationId xmlns:p14="http://schemas.microsoft.com/office/powerpoint/2010/main" val="129937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60E94A-5D6B-DB4E-B475-8E12E74EBEB6}" type="datetimeFigureOut">
              <a:rPr lang="en-US" smtClean="0"/>
              <a:t>3/28/2021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991F6-B947-DA4E-9FB1-6461B692D450}" type="slidenum">
              <a:rPr lang="en-US" smtClean="0"/>
              <a:t>‹Nº›</a:t>
            </a:fld>
            <a:endParaRPr lang="en-US"/>
          </a:p>
        </p:txBody>
      </p:sp>
    </p:spTree>
    <p:extLst>
      <p:ext uri="{BB962C8B-B14F-4D97-AF65-F5344CB8AC3E}">
        <p14:creationId xmlns:p14="http://schemas.microsoft.com/office/powerpoint/2010/main" val="2819822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8286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50200" y="331424"/>
            <a:ext cx="7564581" cy="369332"/>
          </a:xfrm>
          <a:prstGeom prst="rect">
            <a:avLst/>
          </a:prstGeom>
        </p:spPr>
        <p:txBody>
          <a:bodyPr wrap="square">
            <a:spAutoFit/>
          </a:bodyPr>
          <a:lstStyle/>
          <a:p>
            <a:r>
              <a:rPr lang="es-419" b="1" dirty="0" smtClean="0">
                <a:latin typeface="Century Gothic" panose="020B0502020202020204" pitchFamily="34" charset="0"/>
                <a:cs typeface="Arial" panose="020B0604020202020204" pitchFamily="34" charset="0"/>
              </a:rPr>
              <a:t>3.2 </a:t>
            </a:r>
            <a:r>
              <a:rPr lang="es-419" b="1" dirty="0" smtClean="0">
                <a:latin typeface="Century Gothic" panose="020B0502020202020204" pitchFamily="34" charset="0"/>
                <a:cs typeface="Arial" panose="020B0604020202020204" pitchFamily="34" charset="0"/>
              </a:rPr>
              <a:t>Variable Geográfica - Ubicación </a:t>
            </a:r>
          </a:p>
        </p:txBody>
      </p:sp>
      <p:graphicFrame>
        <p:nvGraphicFramePr>
          <p:cNvPr id="8" name="Gráfico 7"/>
          <p:cNvGraphicFramePr/>
          <p:nvPr>
            <p:extLst>
              <p:ext uri="{D42A27DB-BD31-4B8C-83A1-F6EECF244321}">
                <p14:modId xmlns:p14="http://schemas.microsoft.com/office/powerpoint/2010/main" val="3451567546"/>
              </p:ext>
            </p:extLst>
          </p:nvPr>
        </p:nvGraphicFramePr>
        <p:xfrm>
          <a:off x="754566" y="1460810"/>
          <a:ext cx="3839736" cy="38471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a 8">
            <a:extLst>
              <a:ext uri="{FF2B5EF4-FFF2-40B4-BE49-F238E27FC236}">
                <a16:creationId xmlns="" xmlns:a16="http://schemas.microsoft.com/office/drawing/2014/main" id="{633F9091-135B-4499-8A55-4B1C2EBCC41F}"/>
              </a:ext>
            </a:extLst>
          </p:cNvPr>
          <p:cNvGraphicFramePr>
            <a:graphicFrameLocks noGrp="1"/>
          </p:cNvGraphicFramePr>
          <p:nvPr>
            <p:extLst>
              <p:ext uri="{D42A27DB-BD31-4B8C-83A1-F6EECF244321}">
                <p14:modId xmlns:p14="http://schemas.microsoft.com/office/powerpoint/2010/main" val="2310499027"/>
              </p:ext>
            </p:extLst>
          </p:nvPr>
        </p:nvGraphicFramePr>
        <p:xfrm>
          <a:off x="599211" y="700756"/>
          <a:ext cx="3746809" cy="5097456"/>
        </p:xfrm>
        <a:graphic>
          <a:graphicData uri="http://schemas.openxmlformats.org/drawingml/2006/table">
            <a:tbl>
              <a:tblPr firstRow="1" firstCol="1" bandRow="1">
                <a:tableStyleId>{FABFCF23-3B69-468F-B69F-88F6DE6A72F2}</a:tableStyleId>
              </a:tblPr>
              <a:tblGrid>
                <a:gridCol w="1149381">
                  <a:extLst>
                    <a:ext uri="{9D8B030D-6E8A-4147-A177-3AD203B41FA5}">
                      <a16:colId xmlns="" xmlns:a16="http://schemas.microsoft.com/office/drawing/2014/main" val="1116948473"/>
                    </a:ext>
                  </a:extLst>
                </a:gridCol>
                <a:gridCol w="1298714">
                  <a:extLst>
                    <a:ext uri="{9D8B030D-6E8A-4147-A177-3AD203B41FA5}">
                      <a16:colId xmlns="" xmlns:a16="http://schemas.microsoft.com/office/drawing/2014/main" val="1083447115"/>
                    </a:ext>
                  </a:extLst>
                </a:gridCol>
                <a:gridCol w="1298714">
                  <a:extLst>
                    <a:ext uri="{9D8B030D-6E8A-4147-A177-3AD203B41FA5}">
                      <a16:colId xmlns="" xmlns:a16="http://schemas.microsoft.com/office/drawing/2014/main" val="3312726463"/>
                    </a:ext>
                  </a:extLst>
                </a:gridCol>
              </a:tblGrid>
              <a:tr h="462588">
                <a:tc>
                  <a:txBody>
                    <a:bodyPr/>
                    <a:lstStyle/>
                    <a:p>
                      <a:pPr algn="ctr">
                        <a:lnSpc>
                          <a:spcPct val="107000"/>
                        </a:lnSpc>
                        <a:spcAft>
                          <a:spcPts val="0"/>
                        </a:spcAft>
                      </a:pPr>
                      <a:r>
                        <a:rPr lang="es-CO" sz="1000" dirty="0">
                          <a:effectLst/>
                          <a:latin typeface="Century Gothic" panose="020B0502020202020204" pitchFamily="34" charset="0"/>
                        </a:rPr>
                        <a:t>DEPARTAMENTO</a:t>
                      </a:r>
                      <a:endParaRPr lang="es-CO"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s-CO" sz="1000" dirty="0">
                          <a:effectLst/>
                          <a:latin typeface="Century Gothic" panose="020B0502020202020204" pitchFamily="34" charset="0"/>
                        </a:rPr>
                        <a:t># </a:t>
                      </a:r>
                      <a:r>
                        <a:rPr lang="es-CO" sz="1000" dirty="0" smtClean="0">
                          <a:effectLst/>
                          <a:latin typeface="Century Gothic" panose="020B0502020202020204" pitchFamily="34" charset="0"/>
                        </a:rPr>
                        <a:t>DE</a:t>
                      </a:r>
                      <a:r>
                        <a:rPr lang="es-CO" sz="1000" baseline="0" dirty="0" smtClean="0">
                          <a:effectLst/>
                          <a:latin typeface="Century Gothic" panose="020B0502020202020204" pitchFamily="34" charset="0"/>
                        </a:rPr>
                        <a:t> REQUERIMIENTOS</a:t>
                      </a:r>
                      <a:endParaRPr lang="es-CO"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tc>
                  <a:txBody>
                    <a:bodyPr/>
                    <a:lstStyle/>
                    <a:p>
                      <a:pPr algn="ctr">
                        <a:lnSpc>
                          <a:spcPct val="107000"/>
                        </a:lnSpc>
                        <a:spcAft>
                          <a:spcPts val="0"/>
                        </a:spcAft>
                      </a:pPr>
                      <a:r>
                        <a:rPr lang="es-CO" sz="1000" dirty="0" smtClean="0">
                          <a:effectLst/>
                          <a:latin typeface="Century Gothic" panose="020B0502020202020204" pitchFamily="34" charset="0"/>
                          <a:ea typeface="Calibri" panose="020F0502020204030204" pitchFamily="34" charset="0"/>
                          <a:cs typeface="Times New Roman" panose="02020603050405020304" pitchFamily="18" charset="0"/>
                        </a:rPr>
                        <a:t>PORCENTAJE</a:t>
                      </a:r>
                      <a:endParaRPr lang="es-CO"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solidFill>
                      <a:schemeClr val="tx2">
                        <a:lumMod val="40000"/>
                        <a:lumOff val="60000"/>
                      </a:schemeClr>
                    </a:solidFill>
                  </a:tcPr>
                </a:tc>
                <a:extLst>
                  <a:ext uri="{0D108BD9-81ED-4DB2-BD59-A6C34878D82A}">
                    <a16:rowId xmlns="" xmlns:a16="http://schemas.microsoft.com/office/drawing/2014/main" val="2006546819"/>
                  </a:ext>
                </a:extLst>
              </a:tr>
              <a:tr h="331062">
                <a:tc>
                  <a:txBody>
                    <a:bodyPr/>
                    <a:lstStyle/>
                    <a:p>
                      <a:pPr algn="ctr" fontAlgn="b"/>
                      <a:r>
                        <a:rPr lang="es-CO" sz="1000" b="0" i="0" u="none" strike="noStrike" dirty="0">
                          <a:solidFill>
                            <a:srgbClr val="000000"/>
                          </a:solidFill>
                          <a:effectLst/>
                          <a:latin typeface="Century Gothic" panose="020B0502020202020204" pitchFamily="34" charset="0"/>
                        </a:rPr>
                        <a:t>Antioquia</a:t>
                      </a: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33</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0,24</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3853014954"/>
                  </a:ext>
                </a:extLst>
              </a:tr>
              <a:tr h="331062">
                <a:tc>
                  <a:txBody>
                    <a:bodyPr/>
                    <a:lstStyle/>
                    <a:p>
                      <a:pPr algn="ctr" fontAlgn="b"/>
                      <a:r>
                        <a:rPr lang="es-CO" sz="1000" b="0" i="0" u="none" strike="noStrike" dirty="0" smtClean="0">
                          <a:solidFill>
                            <a:srgbClr val="000000"/>
                          </a:solidFill>
                          <a:effectLst/>
                          <a:latin typeface="Century Gothic" panose="020B0502020202020204" pitchFamily="34" charset="0"/>
                        </a:rPr>
                        <a:t>Arauca</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2</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0,01</a:t>
                      </a:r>
                      <a:endParaRPr lang="es-CO" sz="1000" b="0" i="0" u="none" strike="noStrike" dirty="0">
                        <a:solidFill>
                          <a:srgbClr val="000000"/>
                        </a:solidFill>
                        <a:effectLst/>
                        <a:latin typeface="Century Gothic" panose="020B0502020202020204" pitchFamily="34" charset="0"/>
                      </a:endParaRPr>
                    </a:p>
                  </a:txBody>
                  <a:tcPr marL="9525" marR="9525" marT="9525" marB="0" anchor="ctr"/>
                </a:tc>
              </a:tr>
              <a:tr h="331062">
                <a:tc>
                  <a:txBody>
                    <a:bodyPr/>
                    <a:lstStyle/>
                    <a:p>
                      <a:pPr algn="ctr" fontAlgn="b"/>
                      <a:r>
                        <a:rPr lang="es-CO" sz="1000" b="0" i="0" u="none" strike="noStrike" dirty="0">
                          <a:solidFill>
                            <a:srgbClr val="000000"/>
                          </a:solidFill>
                          <a:effectLst/>
                          <a:latin typeface="Century Gothic" panose="020B0502020202020204" pitchFamily="34" charset="0"/>
                        </a:rPr>
                        <a:t>Bogotá D.C</a:t>
                      </a: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1.388</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10,20</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879084548"/>
                  </a:ext>
                </a:extLst>
              </a:tr>
              <a:tr h="331062">
                <a:tc>
                  <a:txBody>
                    <a:bodyPr/>
                    <a:lstStyle/>
                    <a:p>
                      <a:pPr algn="ctr" fontAlgn="b"/>
                      <a:r>
                        <a:rPr lang="es-CO" sz="1000" b="0" i="0" u="none" strike="noStrike" dirty="0" smtClean="0">
                          <a:solidFill>
                            <a:srgbClr val="000000"/>
                          </a:solidFill>
                          <a:effectLst/>
                          <a:latin typeface="Century Gothic" panose="020B0502020202020204" pitchFamily="34" charset="0"/>
                        </a:rPr>
                        <a:t>Bolívar</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0,01</a:t>
                      </a:r>
                      <a:endParaRPr lang="es-CO" sz="1000" b="0" i="0" u="none" strike="noStrike" dirty="0">
                        <a:solidFill>
                          <a:srgbClr val="000000"/>
                        </a:solidFill>
                        <a:effectLst/>
                        <a:latin typeface="Century Gothic" panose="020B0502020202020204" pitchFamily="34" charset="0"/>
                      </a:endParaRPr>
                    </a:p>
                  </a:txBody>
                  <a:tcPr marL="9525" marR="9525" marT="9525" marB="0" anchor="ctr"/>
                </a:tc>
              </a:tr>
              <a:tr h="331062">
                <a:tc>
                  <a:txBody>
                    <a:bodyPr/>
                    <a:lstStyle/>
                    <a:p>
                      <a:pPr algn="ctr" fontAlgn="b"/>
                      <a:r>
                        <a:rPr lang="es-CO" sz="1000" b="0" i="0" u="none" strike="noStrike" dirty="0" smtClean="0">
                          <a:solidFill>
                            <a:srgbClr val="000000"/>
                          </a:solidFill>
                          <a:effectLst/>
                          <a:latin typeface="Century Gothic" panose="020B0502020202020204" pitchFamily="34" charset="0"/>
                        </a:rPr>
                        <a:t>Boyacá </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3</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0,02</a:t>
                      </a:r>
                      <a:endParaRPr lang="es-CO" sz="1000" b="0" i="0" u="none" strike="noStrike" dirty="0">
                        <a:solidFill>
                          <a:srgbClr val="000000"/>
                        </a:solidFill>
                        <a:effectLst/>
                        <a:latin typeface="Century Gothic" panose="020B0502020202020204" pitchFamily="34" charset="0"/>
                      </a:endParaRPr>
                    </a:p>
                  </a:txBody>
                  <a:tcPr marL="9525" marR="9525" marT="9525" marB="0" anchor="ctr"/>
                </a:tc>
              </a:tr>
              <a:tr h="331062">
                <a:tc>
                  <a:txBody>
                    <a:bodyPr/>
                    <a:lstStyle/>
                    <a:p>
                      <a:pPr algn="ctr" fontAlgn="b"/>
                      <a:r>
                        <a:rPr lang="es-CO" sz="1000" b="0" i="0" u="none" strike="noStrike" dirty="0">
                          <a:solidFill>
                            <a:srgbClr val="000000"/>
                          </a:solidFill>
                          <a:effectLst/>
                          <a:latin typeface="Century Gothic" panose="020B0502020202020204" pitchFamily="34" charset="0"/>
                        </a:rPr>
                        <a:t>Cundinamarca</a:t>
                      </a: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10</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0,07</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3305492561"/>
                  </a:ext>
                </a:extLst>
              </a:tr>
              <a:tr h="331062">
                <a:tc>
                  <a:txBody>
                    <a:bodyPr/>
                    <a:lstStyle/>
                    <a:p>
                      <a:pPr algn="ctr" fontAlgn="b"/>
                      <a:r>
                        <a:rPr lang="es-CO" sz="1000" b="0" i="0" u="none" strike="noStrike">
                          <a:solidFill>
                            <a:srgbClr val="000000"/>
                          </a:solidFill>
                          <a:effectLst/>
                          <a:latin typeface="Century Gothic" panose="020B0502020202020204" pitchFamily="34" charset="0"/>
                        </a:rPr>
                        <a:t>Huila</a:t>
                      </a:r>
                    </a:p>
                  </a:txBody>
                  <a:tcPr marL="9525" marR="9525" marT="9525" marB="0" anchor="ctr"/>
                </a:tc>
                <a:tc>
                  <a:txBody>
                    <a:bodyPr/>
                    <a:lstStyle/>
                    <a:p>
                      <a:pPr algn="ctr" fontAlgn="b"/>
                      <a:r>
                        <a:rPr lang="es-CO" sz="1000" b="0" i="0" u="none" strike="noStrike" dirty="0">
                          <a:solidFill>
                            <a:srgbClr val="000000"/>
                          </a:solidFill>
                          <a:effectLst/>
                          <a:latin typeface="Century Gothic" panose="020B0502020202020204" pitchFamily="34" charset="0"/>
                        </a:rPr>
                        <a:t>8</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0,06</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343958627"/>
                  </a:ext>
                </a:extLst>
              </a:tr>
              <a:tr h="331062">
                <a:tc>
                  <a:txBody>
                    <a:bodyPr/>
                    <a:lstStyle/>
                    <a:p>
                      <a:pPr algn="ctr" fontAlgn="b"/>
                      <a:r>
                        <a:rPr lang="es-CO" sz="1000" b="0" i="0" u="none" strike="noStrike" dirty="0" smtClean="0">
                          <a:solidFill>
                            <a:srgbClr val="000000"/>
                          </a:solidFill>
                          <a:effectLst/>
                          <a:latin typeface="Century Gothic" panose="020B0502020202020204" pitchFamily="34" charset="0"/>
                        </a:rPr>
                        <a:t>Meta</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4</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0,03</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1307872611"/>
                  </a:ext>
                </a:extLst>
              </a:tr>
              <a:tr h="331062">
                <a:tc>
                  <a:txBody>
                    <a:bodyPr/>
                    <a:lstStyle/>
                    <a:p>
                      <a:pPr algn="ctr" fontAlgn="b"/>
                      <a:r>
                        <a:rPr lang="es-CO" sz="1000" b="0" i="0" u="none" strike="noStrike" dirty="0" smtClean="0">
                          <a:solidFill>
                            <a:srgbClr val="000000"/>
                          </a:solidFill>
                          <a:effectLst/>
                          <a:latin typeface="Century Gothic" panose="020B0502020202020204" pitchFamily="34" charset="0"/>
                        </a:rPr>
                        <a:t>Norte</a:t>
                      </a:r>
                      <a:r>
                        <a:rPr lang="es-CO" sz="1000" b="0" i="0" u="none" strike="noStrike" baseline="0" dirty="0" smtClean="0">
                          <a:solidFill>
                            <a:srgbClr val="000000"/>
                          </a:solidFill>
                          <a:effectLst/>
                          <a:latin typeface="Century Gothic" panose="020B0502020202020204" pitchFamily="34" charset="0"/>
                        </a:rPr>
                        <a:t> de Santander</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10</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0.07</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998314876"/>
                  </a:ext>
                </a:extLst>
              </a:tr>
              <a:tr h="331062">
                <a:tc>
                  <a:txBody>
                    <a:bodyPr/>
                    <a:lstStyle/>
                    <a:p>
                      <a:pPr algn="ctr" fontAlgn="b"/>
                      <a:r>
                        <a:rPr lang="es-CO" sz="1000" b="0" i="0" u="none" strike="noStrike">
                          <a:solidFill>
                            <a:srgbClr val="000000"/>
                          </a:solidFill>
                          <a:effectLst/>
                          <a:latin typeface="Century Gothic" panose="020B0502020202020204" pitchFamily="34" charset="0"/>
                        </a:rPr>
                        <a:t>Risaralda</a:t>
                      </a: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5</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0,04</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3472960715"/>
                  </a:ext>
                </a:extLst>
              </a:tr>
              <a:tr h="331062">
                <a:tc>
                  <a:txBody>
                    <a:bodyPr/>
                    <a:lstStyle/>
                    <a:p>
                      <a:pPr algn="ctr" fontAlgn="b"/>
                      <a:r>
                        <a:rPr lang="es-CO" sz="1000" b="0" i="0" u="none" strike="noStrike">
                          <a:solidFill>
                            <a:srgbClr val="000000"/>
                          </a:solidFill>
                          <a:effectLst/>
                          <a:latin typeface="Century Gothic" panose="020B0502020202020204" pitchFamily="34" charset="0"/>
                        </a:rPr>
                        <a:t>Santander</a:t>
                      </a: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12.135</a:t>
                      </a:r>
                      <a:endParaRPr lang="es-CO" sz="1000" b="0" i="0" u="none" strike="noStrike" dirty="0">
                        <a:solidFill>
                          <a:srgbClr val="000000"/>
                        </a:solidFill>
                        <a:effectLst/>
                        <a:latin typeface="Century Gothic" panose="020B0502020202020204" pitchFamily="34" charset="0"/>
                      </a:endParaRPr>
                    </a:p>
                  </a:txBody>
                  <a:tcPr marL="9525" marR="9525" marT="9525" marB="0" anchor="ctr"/>
                </a:tc>
                <a:tc>
                  <a:txBody>
                    <a:bodyPr/>
                    <a:lstStyle/>
                    <a:p>
                      <a:pPr algn="ctr" fontAlgn="b"/>
                      <a:r>
                        <a:rPr lang="es-CO" sz="1000" b="0" i="0" u="none" strike="noStrike" dirty="0" smtClean="0">
                          <a:solidFill>
                            <a:srgbClr val="000000"/>
                          </a:solidFill>
                          <a:effectLst/>
                          <a:latin typeface="Century Gothic" panose="020B0502020202020204" pitchFamily="34" charset="0"/>
                        </a:rPr>
                        <a:t>89,16</a:t>
                      </a:r>
                      <a:endParaRPr lang="es-CO" sz="1000" b="0" i="0" u="none" strike="noStrike" dirty="0">
                        <a:solidFill>
                          <a:srgbClr val="000000"/>
                        </a:solidFill>
                        <a:effectLst/>
                        <a:latin typeface="Century Gothic" panose="020B0502020202020204" pitchFamily="34" charset="0"/>
                      </a:endParaRPr>
                    </a:p>
                  </a:txBody>
                  <a:tcPr marL="9525" marR="9525" marT="9525" marB="0" anchor="ctr"/>
                </a:tc>
                <a:extLst>
                  <a:ext uri="{0D108BD9-81ED-4DB2-BD59-A6C34878D82A}">
                    <a16:rowId xmlns="" xmlns:a16="http://schemas.microsoft.com/office/drawing/2014/main" val="1655763620"/>
                  </a:ext>
                </a:extLst>
              </a:tr>
              <a:tr h="331062">
                <a:tc>
                  <a:txBody>
                    <a:bodyPr/>
                    <a:lstStyle/>
                    <a:p>
                      <a:pPr algn="ctr">
                        <a:lnSpc>
                          <a:spcPct val="107000"/>
                        </a:lnSpc>
                        <a:spcAft>
                          <a:spcPts val="0"/>
                        </a:spcAft>
                      </a:pPr>
                      <a:r>
                        <a:rPr lang="es-CO" sz="1000" b="0" dirty="0" smtClean="0">
                          <a:effectLst/>
                          <a:latin typeface="Century Gothic" panose="020B0502020202020204" pitchFamily="34" charset="0"/>
                          <a:ea typeface="Calibri" panose="020F0502020204030204" pitchFamily="34" charset="0"/>
                          <a:cs typeface="Times New Roman" panose="02020603050405020304" pitchFamily="18" charset="0"/>
                        </a:rPr>
                        <a:t>Tolima</a:t>
                      </a:r>
                      <a:endParaRPr lang="es-CO"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b="0" dirty="0" smtClean="0">
                          <a:effectLst/>
                          <a:latin typeface="Century Gothic" panose="020B0502020202020204" pitchFamily="34" charset="0"/>
                          <a:ea typeface="Calibri" panose="020F0502020204030204" pitchFamily="34" charset="0"/>
                          <a:cs typeface="Times New Roman" panose="02020603050405020304" pitchFamily="18" charset="0"/>
                        </a:rPr>
                        <a:t>1</a:t>
                      </a:r>
                      <a:endParaRPr lang="es-CO"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dirty="0" smtClean="0">
                          <a:effectLst/>
                          <a:latin typeface="Century Gothic" panose="020B0502020202020204" pitchFamily="34" charset="0"/>
                          <a:ea typeface="Calibri" panose="020F0502020204030204" pitchFamily="34" charset="0"/>
                          <a:cs typeface="Times New Roman" panose="02020603050405020304" pitchFamily="18" charset="0"/>
                        </a:rPr>
                        <a:t>0,01</a:t>
                      </a:r>
                      <a:endParaRPr lang="es-CO"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r>
              <a:tr h="331062">
                <a:tc>
                  <a:txBody>
                    <a:bodyPr/>
                    <a:lstStyle/>
                    <a:p>
                      <a:pPr algn="ctr">
                        <a:lnSpc>
                          <a:spcPct val="107000"/>
                        </a:lnSpc>
                        <a:spcAft>
                          <a:spcPts val="0"/>
                        </a:spcAft>
                      </a:pPr>
                      <a:r>
                        <a:rPr lang="es-CO" sz="1000" b="0" dirty="0" smtClean="0">
                          <a:effectLst/>
                          <a:latin typeface="Century Gothic" panose="020B0502020202020204" pitchFamily="34" charset="0"/>
                          <a:ea typeface="Calibri" panose="020F0502020204030204" pitchFamily="34" charset="0"/>
                          <a:cs typeface="Times New Roman" panose="02020603050405020304" pitchFamily="18" charset="0"/>
                        </a:rPr>
                        <a:t>Valle del Cauca</a:t>
                      </a:r>
                      <a:r>
                        <a:rPr lang="es-CO" sz="1000" b="0" baseline="0" dirty="0" smtClean="0">
                          <a:effectLst/>
                          <a:latin typeface="Century Gothic" panose="020B0502020202020204" pitchFamily="34" charset="0"/>
                          <a:ea typeface="Calibri" panose="020F0502020204030204" pitchFamily="34" charset="0"/>
                          <a:cs typeface="Times New Roman" panose="02020603050405020304" pitchFamily="18" charset="0"/>
                        </a:rPr>
                        <a:t> </a:t>
                      </a:r>
                      <a:endParaRPr lang="es-CO"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b="0" dirty="0" smtClean="0">
                          <a:effectLst/>
                          <a:latin typeface="Century Gothic" panose="020B0502020202020204" pitchFamily="34" charset="0"/>
                          <a:ea typeface="Calibri" panose="020F0502020204030204" pitchFamily="34" charset="0"/>
                          <a:cs typeface="Times New Roman" panose="02020603050405020304" pitchFamily="18" charset="0"/>
                        </a:rPr>
                        <a:t>11</a:t>
                      </a:r>
                      <a:endParaRPr lang="es-CO" sz="10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dirty="0" smtClean="0">
                          <a:effectLst/>
                          <a:latin typeface="Century Gothic" panose="020B0502020202020204" pitchFamily="34" charset="0"/>
                          <a:ea typeface="Calibri" panose="020F0502020204030204" pitchFamily="34" charset="0"/>
                          <a:cs typeface="Times New Roman" panose="02020603050405020304" pitchFamily="18" charset="0"/>
                        </a:rPr>
                        <a:t>0,08</a:t>
                      </a:r>
                      <a:endParaRPr lang="es-CO"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r>
              <a:tr h="331062">
                <a:tc>
                  <a:txBody>
                    <a:bodyPr/>
                    <a:lstStyle/>
                    <a:p>
                      <a:pPr algn="ctr">
                        <a:lnSpc>
                          <a:spcPct val="107000"/>
                        </a:lnSpc>
                        <a:spcAft>
                          <a:spcPts val="0"/>
                        </a:spcAft>
                      </a:pPr>
                      <a:r>
                        <a:rPr lang="es-CO" sz="1000" b="1" dirty="0" smtClean="0">
                          <a:effectLst/>
                          <a:latin typeface="Century Gothic" panose="020B0502020202020204" pitchFamily="34" charset="0"/>
                          <a:ea typeface="Calibri" panose="020F0502020204030204" pitchFamily="34" charset="0"/>
                          <a:cs typeface="Times New Roman" panose="02020603050405020304" pitchFamily="18" charset="0"/>
                        </a:rPr>
                        <a:t>TOTAL</a:t>
                      </a:r>
                      <a:endParaRPr lang="es-CO" sz="10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b="1" dirty="0" smtClean="0">
                          <a:effectLst/>
                          <a:latin typeface="Century Gothic" panose="020B0502020202020204" pitchFamily="34" charset="0"/>
                          <a:ea typeface="Calibri" panose="020F0502020204030204" pitchFamily="34" charset="0"/>
                          <a:cs typeface="Times New Roman" panose="02020603050405020304" pitchFamily="18" charset="0"/>
                        </a:rPr>
                        <a:t>13.611</a:t>
                      </a:r>
                      <a:endParaRPr lang="es-CO" sz="10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s-CO" sz="1000" b="1" dirty="0" smtClean="0">
                          <a:effectLst/>
                          <a:latin typeface="Century Gothic" panose="020B0502020202020204" pitchFamily="34" charset="0"/>
                          <a:ea typeface="Calibri" panose="020F0502020204030204" pitchFamily="34" charset="0"/>
                          <a:cs typeface="Times New Roman" panose="02020603050405020304" pitchFamily="18" charset="0"/>
                        </a:rPr>
                        <a:t>100 %</a:t>
                      </a:r>
                      <a:endParaRPr lang="es-CO" sz="1000" b="1"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 xmlns:a16="http://schemas.microsoft.com/office/drawing/2014/main" val="2493307752"/>
                  </a:ext>
                </a:extLst>
              </a:tr>
            </a:tbl>
          </a:graphicData>
        </a:graphic>
      </p:graphicFrame>
      <p:graphicFrame>
        <p:nvGraphicFramePr>
          <p:cNvPr id="10" name="Gráfico 9"/>
          <p:cNvGraphicFramePr/>
          <p:nvPr>
            <p:extLst>
              <p:ext uri="{D42A27DB-BD31-4B8C-83A1-F6EECF244321}">
                <p14:modId xmlns:p14="http://schemas.microsoft.com/office/powerpoint/2010/main" val="3256143871"/>
              </p:ext>
            </p:extLst>
          </p:nvPr>
        </p:nvGraphicFramePr>
        <p:xfrm>
          <a:off x="4495031" y="1032180"/>
          <a:ext cx="4318463" cy="489489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72610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dirty="0" smtClean="0">
                <a:latin typeface="Century Gothic" panose="020B0502020202020204" pitchFamily="34" charset="0"/>
                <a:cs typeface="Arial" panose="020B0604020202020204" pitchFamily="34" charset="0"/>
              </a:rPr>
              <a:t>3.3 </a:t>
            </a:r>
            <a:r>
              <a:rPr lang="es-419" b="1" dirty="0" smtClean="0">
                <a:latin typeface="Century Gothic" panose="020B0502020202020204" pitchFamily="34" charset="0"/>
                <a:cs typeface="Arial" panose="020B0604020202020204" pitchFamily="34" charset="0"/>
              </a:rPr>
              <a:t>Variable Organizacional – Tipo de Ciudadano </a:t>
            </a:r>
          </a:p>
        </p:txBody>
      </p:sp>
      <p:sp>
        <p:nvSpPr>
          <p:cNvPr id="7" name="CuadroTexto 6"/>
          <p:cNvSpPr txBox="1"/>
          <p:nvPr/>
        </p:nvSpPr>
        <p:spPr>
          <a:xfrm>
            <a:off x="4845204" y="1551901"/>
            <a:ext cx="1616927" cy="1561170"/>
          </a:xfrm>
          <a:prstGeom prst="rect">
            <a:avLst/>
          </a:prstGeom>
          <a:noFill/>
        </p:spPr>
        <p:txBody>
          <a:bodyPr wrap="square" rtlCol="0">
            <a:spAutoFit/>
          </a:bodyPr>
          <a:lstStyle/>
          <a:p>
            <a:endParaRPr lang="es-CO"/>
          </a:p>
        </p:txBody>
      </p:sp>
      <p:sp>
        <p:nvSpPr>
          <p:cNvPr id="10" name="CuadroTexto 9"/>
          <p:cNvSpPr txBox="1"/>
          <p:nvPr/>
        </p:nvSpPr>
        <p:spPr>
          <a:xfrm>
            <a:off x="478488" y="2604741"/>
            <a:ext cx="3498777" cy="1311128"/>
          </a:xfrm>
          <a:prstGeom prst="rect">
            <a:avLst/>
          </a:prstGeom>
          <a:noFill/>
        </p:spPr>
        <p:txBody>
          <a:bodyPr wrap="square" rtlCol="0">
            <a:spAutoFit/>
          </a:bodyPr>
          <a:lstStyle/>
          <a:p>
            <a:pPr algn="just">
              <a:lnSpc>
                <a:spcPct val="110000"/>
              </a:lnSpc>
              <a:spcBef>
                <a:spcPts val="600"/>
              </a:spcBef>
              <a:spcAft>
                <a:spcPts val="1000"/>
              </a:spcAft>
              <a:tabLst>
                <a:tab pos="632460" algn="l"/>
              </a:tabLst>
            </a:pP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El tipo de ciudadano que mas acude a la entidad </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es la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P</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ersona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N</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atural con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un porcentaje de </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62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 </a:t>
            </a:r>
          </a:p>
        </p:txBody>
      </p:sp>
      <p:graphicFrame>
        <p:nvGraphicFramePr>
          <p:cNvPr id="11" name="Gráfico 10"/>
          <p:cNvGraphicFramePr/>
          <p:nvPr>
            <p:extLst>
              <p:ext uri="{D42A27DB-BD31-4B8C-83A1-F6EECF244321}">
                <p14:modId xmlns:p14="http://schemas.microsoft.com/office/powerpoint/2010/main" val="631274493"/>
              </p:ext>
            </p:extLst>
          </p:nvPr>
        </p:nvGraphicFramePr>
        <p:xfrm>
          <a:off x="4373697" y="1551900"/>
          <a:ext cx="4425108" cy="41438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5077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4085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80804" y="1246909"/>
            <a:ext cx="3526987" cy="3059561"/>
          </a:xfrm>
        </p:spPr>
        <p:txBody>
          <a:bodyPr>
            <a:noAutofit/>
          </a:bodyPr>
          <a:lstStyle/>
          <a:p>
            <a:r>
              <a:rPr lang="en-US" sz="2000" b="1" dirty="0" smtClean="0">
                <a:solidFill>
                  <a:srgbClr val="7D858C"/>
                </a:solidFill>
                <a:latin typeface="Century Gothic" panose="020B0502020202020204" pitchFamily="34" charset="0"/>
                <a:cs typeface="Arial" panose="020B0604020202020204" pitchFamily="34" charset="0"/>
              </a:rPr>
              <a:t>INFORME DE CARACTERIZACIÓN DE USUARIOS </a:t>
            </a:r>
            <a:r>
              <a:rPr lang="en-US" sz="2000" b="1" dirty="0" smtClean="0">
                <a:solidFill>
                  <a:srgbClr val="7D858C"/>
                </a:solidFill>
                <a:latin typeface="Century Gothic" panose="020B0502020202020204" pitchFamily="34" charset="0"/>
                <a:cs typeface="Arial" panose="020B0604020202020204" pitchFamily="34" charset="0"/>
              </a:rPr>
              <a:t>2020</a:t>
            </a:r>
            <a:endParaRPr lang="en-US" sz="2000" b="1" dirty="0">
              <a:solidFill>
                <a:srgbClr val="7D858C"/>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984812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983673" y="0"/>
            <a:ext cx="8104909"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275422" y="260219"/>
            <a:ext cx="8482988" cy="5386090"/>
          </a:xfrm>
          <a:prstGeom prst="rect">
            <a:avLst/>
          </a:prstGeom>
        </p:spPr>
        <p:txBody>
          <a:bodyPr wrap="square">
            <a:spAutoFit/>
          </a:bodyPr>
          <a:lstStyle/>
          <a:p>
            <a:pPr algn="ctr"/>
            <a:r>
              <a:rPr lang="es-419" sz="1400" b="1" dirty="0" smtClean="0">
                <a:latin typeface="Century Gothic" panose="020B0502020202020204" pitchFamily="34" charset="0"/>
                <a:cs typeface="Arial" panose="020B0604020202020204" pitchFamily="34" charset="0"/>
              </a:rPr>
              <a:t>INTRODUCCIÓN</a:t>
            </a:r>
          </a:p>
          <a:p>
            <a:pPr algn="ctr"/>
            <a:endParaRPr lang="es-419" sz="1400" b="1" dirty="0" smtClean="0">
              <a:latin typeface="Century Gothic" panose="020B0502020202020204" pitchFamily="34" charset="0"/>
              <a:cs typeface="Arial" panose="020B0604020202020204" pitchFamily="34" charset="0"/>
            </a:endParaRPr>
          </a:p>
          <a:p>
            <a:pPr algn="just"/>
            <a:r>
              <a:rPr lang="es-419" dirty="0" smtClean="0">
                <a:latin typeface="Century Gothic" panose="020B0502020202020204" pitchFamily="34" charset="0"/>
                <a:cs typeface="Arial" panose="020B0604020202020204" pitchFamily="34" charset="0"/>
              </a:rPr>
              <a:t>El </a:t>
            </a:r>
            <a:r>
              <a:rPr lang="es-419" dirty="0">
                <a:latin typeface="Century Gothic" panose="020B0502020202020204" pitchFamily="34" charset="0"/>
                <a:cs typeface="Arial" panose="020B0604020202020204" pitchFamily="34" charset="0"/>
              </a:rPr>
              <a:t>Área Metropolitana de Bucaramanga, como entidad administrativa, regida por la Ley 1625 de 2013 Ley Orgánica de las áreas metropolitanas, dotada de personería jurídica de derecho público, autonomía administrativa, patrimonio propio, autoridad y régimen administrativo y fiscal especial, está comprometida con la mejora continua del servicio al ciudadano, haciéndolo cada vez más eficiente y humano</a:t>
            </a:r>
            <a:r>
              <a:rPr lang="es-419" dirty="0" smtClean="0">
                <a:latin typeface="Century Gothic" panose="020B0502020202020204" pitchFamily="34" charset="0"/>
                <a:cs typeface="Arial" panose="020B0604020202020204" pitchFamily="34" charset="0"/>
              </a:rPr>
              <a:t>.</a:t>
            </a:r>
          </a:p>
          <a:p>
            <a:pPr algn="just"/>
            <a:endParaRPr lang="es-419" dirty="0">
              <a:latin typeface="Century Gothic" panose="020B0502020202020204" pitchFamily="34" charset="0"/>
              <a:cs typeface="Arial" panose="020B0604020202020204" pitchFamily="34" charset="0"/>
            </a:endParaRPr>
          </a:p>
          <a:p>
            <a:pPr algn="just"/>
            <a:r>
              <a:rPr lang="es-CO" dirty="0" smtClean="0">
                <a:latin typeface="Century Gothic" panose="020B0502020202020204" pitchFamily="34" charset="0"/>
                <a:cs typeface="Arial" panose="020B0604020202020204" pitchFamily="34" charset="0"/>
              </a:rPr>
              <a:t>Acatando </a:t>
            </a:r>
            <a:r>
              <a:rPr lang="es-CO" dirty="0">
                <a:latin typeface="Century Gothic" panose="020B0502020202020204" pitchFamily="34" charset="0"/>
                <a:cs typeface="Arial" panose="020B0604020202020204" pitchFamily="34" charset="0"/>
              </a:rPr>
              <a:t>las decretos legislativos, resoluciones del Ministerio de Salud y otros actos administrativos emanados por el Gobierno Nacional, </a:t>
            </a:r>
            <a:r>
              <a:rPr lang="es-CO" dirty="0" smtClean="0">
                <a:latin typeface="Century Gothic" panose="020B0502020202020204" pitchFamily="34" charset="0"/>
                <a:cs typeface="Arial" panose="020B0604020202020204" pitchFamily="34" charset="0"/>
              </a:rPr>
              <a:t>debido a la emergencia del </a:t>
            </a:r>
            <a:r>
              <a:rPr lang="es-CO" dirty="0" err="1" smtClean="0">
                <a:latin typeface="Century Gothic" panose="020B0502020202020204" pitchFamily="34" charset="0"/>
                <a:cs typeface="Arial" panose="020B0604020202020204" pitchFamily="34" charset="0"/>
              </a:rPr>
              <a:t>Covid</a:t>
            </a:r>
            <a:r>
              <a:rPr lang="es-CO" dirty="0" smtClean="0">
                <a:latin typeface="Century Gothic" panose="020B0502020202020204" pitchFamily="34" charset="0"/>
                <a:cs typeface="Arial" panose="020B0604020202020204" pitchFamily="34" charset="0"/>
              </a:rPr>
              <a:t> 19, el </a:t>
            </a:r>
            <a:r>
              <a:rPr lang="es-CO" dirty="0">
                <a:latin typeface="Century Gothic" panose="020B0502020202020204" pitchFamily="34" charset="0"/>
                <a:cs typeface="Arial" panose="020B0604020202020204" pitchFamily="34" charset="0"/>
              </a:rPr>
              <a:t>Área Metropolitana de Bucaramanga </a:t>
            </a:r>
            <a:r>
              <a:rPr lang="es-CO" dirty="0" err="1" smtClean="0">
                <a:latin typeface="Century Gothic" panose="020B0502020202020204" pitchFamily="34" charset="0"/>
                <a:cs typeface="Arial" panose="020B0604020202020204" pitchFamily="34" charset="0"/>
              </a:rPr>
              <a:t>virtualizo</a:t>
            </a:r>
            <a:r>
              <a:rPr lang="es-CO" dirty="0" smtClean="0">
                <a:latin typeface="Century Gothic" panose="020B0502020202020204" pitchFamily="34" charset="0"/>
                <a:cs typeface="Arial" panose="020B0604020202020204" pitchFamily="34" charset="0"/>
              </a:rPr>
              <a:t> </a:t>
            </a:r>
            <a:r>
              <a:rPr lang="es-CO" dirty="0">
                <a:latin typeface="Century Gothic" panose="020B0502020202020204" pitchFamily="34" charset="0"/>
                <a:cs typeface="Arial" panose="020B0604020202020204" pitchFamily="34" charset="0"/>
              </a:rPr>
              <a:t>procesos  y trámites  adelantados por la entidad, e implementó horarios laborales flexibles y actividades de trabajo en </a:t>
            </a:r>
            <a:r>
              <a:rPr lang="es-CO" dirty="0" smtClean="0">
                <a:latin typeface="Century Gothic" panose="020B0502020202020204" pitchFamily="34" charset="0"/>
                <a:cs typeface="Arial" panose="020B0604020202020204" pitchFamily="34" charset="0"/>
              </a:rPr>
              <a:t>casal</a:t>
            </a:r>
            <a:r>
              <a:rPr lang="es-CO" dirty="0">
                <a:latin typeface="Century Gothic" panose="020B0502020202020204" pitchFamily="34" charset="0"/>
                <a:cs typeface="Arial" panose="020B0604020202020204" pitchFamily="34" charset="0"/>
              </a:rPr>
              <a:t>. Estos cambios, </a:t>
            </a:r>
            <a:r>
              <a:rPr lang="es-CO" dirty="0" smtClean="0">
                <a:latin typeface="Century Gothic" panose="020B0502020202020204" pitchFamily="34" charset="0"/>
                <a:cs typeface="Arial" panose="020B0604020202020204" pitchFamily="34" charset="0"/>
              </a:rPr>
              <a:t>implicaron nuevos </a:t>
            </a:r>
            <a:r>
              <a:rPr lang="es-CO" dirty="0">
                <a:latin typeface="Century Gothic" panose="020B0502020202020204" pitchFamily="34" charset="0"/>
                <a:cs typeface="Arial" panose="020B0604020202020204" pitchFamily="34" charset="0"/>
              </a:rPr>
              <a:t>modelos de relacionamiento con los grupos de valor y de interés, entendiendo </a:t>
            </a:r>
            <a:r>
              <a:rPr lang="es-CO" dirty="0" smtClean="0">
                <a:latin typeface="Century Gothic" panose="020B0502020202020204" pitchFamily="34" charset="0"/>
                <a:cs typeface="Arial" panose="020B0604020202020204" pitchFamily="34" charset="0"/>
              </a:rPr>
              <a:t>que todos </a:t>
            </a:r>
            <a:r>
              <a:rPr lang="es-CO" dirty="0">
                <a:latin typeface="Century Gothic" panose="020B0502020202020204" pitchFamily="34" charset="0"/>
                <a:cs typeface="Arial" panose="020B0604020202020204" pitchFamily="34" charset="0"/>
              </a:rPr>
              <a:t>viven esta situación de manera diferente, teniendo en cuenta sus capacidades, entornos</a:t>
            </a:r>
            <a:r>
              <a:rPr lang="es-CO" dirty="0" smtClean="0">
                <a:latin typeface="Century Gothic" panose="020B0502020202020204" pitchFamily="34" charset="0"/>
                <a:cs typeface="Arial" panose="020B0604020202020204" pitchFamily="34" charset="0"/>
              </a:rPr>
              <a:t>, redes </a:t>
            </a:r>
            <a:r>
              <a:rPr lang="es-CO" dirty="0">
                <a:latin typeface="Century Gothic" panose="020B0502020202020204" pitchFamily="34" charset="0"/>
                <a:cs typeface="Arial" panose="020B0604020202020204" pitchFamily="34" charset="0"/>
              </a:rPr>
              <a:t>sociales y </a:t>
            </a:r>
            <a:r>
              <a:rPr lang="es-CO" dirty="0" smtClean="0">
                <a:latin typeface="Century Gothic" panose="020B0502020202020204" pitchFamily="34" charset="0"/>
                <a:cs typeface="Arial" panose="020B0604020202020204" pitchFamily="34" charset="0"/>
              </a:rPr>
              <a:t>familiares.</a:t>
            </a:r>
            <a:r>
              <a:rPr lang="es-CO" sz="1400" dirty="0" smtClean="0">
                <a:latin typeface="Century Gothic" panose="020B0502020202020204" pitchFamily="34" charset="0"/>
                <a:cs typeface="Arial" panose="020B0604020202020204" pitchFamily="34" charset="0"/>
              </a:rPr>
              <a:t> </a:t>
            </a:r>
          </a:p>
          <a:p>
            <a:pPr algn="just"/>
            <a:endParaRPr lang="es-CO" sz="1400" dirty="0">
              <a:latin typeface="Century Gothic" panose="020B0502020202020204" pitchFamily="34" charset="0"/>
              <a:cs typeface="Arial" panose="020B0604020202020204" pitchFamily="34" charset="0"/>
            </a:endParaRPr>
          </a:p>
          <a:p>
            <a:pPr algn="just"/>
            <a:endParaRPr lang="es-CO" sz="1400" dirty="0">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1219627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983673" y="0"/>
            <a:ext cx="8104909"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275422" y="260219"/>
            <a:ext cx="8482988" cy="4955203"/>
          </a:xfrm>
          <a:prstGeom prst="rect">
            <a:avLst/>
          </a:prstGeom>
        </p:spPr>
        <p:txBody>
          <a:bodyPr wrap="square">
            <a:spAutoFit/>
          </a:bodyPr>
          <a:lstStyle/>
          <a:p>
            <a:pPr algn="just"/>
            <a:endParaRPr lang="es-CO" sz="1400" dirty="0">
              <a:latin typeface="Century Gothic" panose="020B0502020202020204" pitchFamily="34" charset="0"/>
              <a:cs typeface="Arial" panose="020B0604020202020204" pitchFamily="34" charset="0"/>
            </a:endParaRPr>
          </a:p>
          <a:p>
            <a:pPr algn="just"/>
            <a:r>
              <a:rPr lang="es-CO" dirty="0">
                <a:latin typeface="Century Gothic" panose="020B0502020202020204" pitchFamily="34" charset="0"/>
                <a:cs typeface="Arial" panose="020B0604020202020204" pitchFamily="34" charset="0"/>
              </a:rPr>
              <a:t>La </a:t>
            </a:r>
            <a:r>
              <a:rPr lang="es-CO" dirty="0" smtClean="0">
                <a:latin typeface="Century Gothic" panose="020B0502020202020204" pitchFamily="34" charset="0"/>
                <a:cs typeface="Arial" panose="020B0604020202020204" pitchFamily="34" charset="0"/>
              </a:rPr>
              <a:t>caracterización </a:t>
            </a:r>
            <a:r>
              <a:rPr lang="es-CO" dirty="0">
                <a:latin typeface="Century Gothic" panose="020B0502020202020204" pitchFamily="34" charset="0"/>
                <a:cs typeface="Arial" panose="020B0604020202020204" pitchFamily="34" charset="0"/>
              </a:rPr>
              <a:t>de los grupos de </a:t>
            </a:r>
            <a:r>
              <a:rPr lang="es-CO" dirty="0" smtClean="0">
                <a:latin typeface="Century Gothic" panose="020B0502020202020204" pitchFamily="34" charset="0"/>
                <a:cs typeface="Arial" panose="020B0604020202020204" pitchFamily="34" charset="0"/>
              </a:rPr>
              <a:t>valor de la entidad, permite </a:t>
            </a:r>
            <a:r>
              <a:rPr lang="es-CO" dirty="0">
                <a:latin typeface="Century Gothic" panose="020B0502020202020204" pitchFamily="34" charset="0"/>
                <a:cs typeface="Arial" panose="020B0604020202020204" pitchFamily="34" charset="0"/>
              </a:rPr>
              <a:t>dar cumplimiento a</a:t>
            </a:r>
          </a:p>
          <a:p>
            <a:pPr algn="just"/>
            <a:r>
              <a:rPr lang="es-CO" dirty="0">
                <a:latin typeface="Century Gothic" panose="020B0502020202020204" pitchFamily="34" charset="0"/>
                <a:cs typeface="Arial" panose="020B0604020202020204" pitchFamily="34" charset="0"/>
              </a:rPr>
              <a:t>las diversas disposiciones legales que </a:t>
            </a:r>
            <a:r>
              <a:rPr lang="es-CO" dirty="0" smtClean="0">
                <a:latin typeface="Century Gothic" panose="020B0502020202020204" pitchFamily="34" charset="0"/>
                <a:cs typeface="Arial" panose="020B0604020202020204" pitchFamily="34" charset="0"/>
              </a:rPr>
              <a:t>estiman la </a:t>
            </a:r>
            <a:r>
              <a:rPr lang="es-CO" dirty="0">
                <a:latin typeface="Century Gothic" panose="020B0502020202020204" pitchFamily="34" charset="0"/>
                <a:cs typeface="Arial" panose="020B0604020202020204" pitchFamily="34" charset="0"/>
              </a:rPr>
              <a:t>caracterización de usuarios como </a:t>
            </a:r>
            <a:r>
              <a:rPr lang="es-CO" dirty="0" smtClean="0">
                <a:latin typeface="Century Gothic" panose="020B0502020202020204" pitchFamily="34" charset="0"/>
                <a:cs typeface="Arial" panose="020B0604020202020204" pitchFamily="34" charset="0"/>
              </a:rPr>
              <a:t>un proceso </a:t>
            </a:r>
            <a:r>
              <a:rPr lang="es-CO" dirty="0">
                <a:latin typeface="Century Gothic" panose="020B0502020202020204" pitchFamily="34" charset="0"/>
                <a:cs typeface="Arial" panose="020B0604020202020204" pitchFamily="34" charset="0"/>
              </a:rPr>
              <a:t>permanente y necesario, como lo establece el Documento </a:t>
            </a:r>
            <a:r>
              <a:rPr lang="es-CO" dirty="0" err="1">
                <a:latin typeface="Century Gothic" panose="020B0502020202020204" pitchFamily="34" charset="0"/>
                <a:cs typeface="Arial" panose="020B0604020202020204" pitchFamily="34" charset="0"/>
              </a:rPr>
              <a:t>Conpes</a:t>
            </a:r>
            <a:r>
              <a:rPr lang="es-CO" dirty="0">
                <a:latin typeface="Century Gothic" panose="020B0502020202020204" pitchFamily="34" charset="0"/>
                <a:cs typeface="Arial" panose="020B0604020202020204" pitchFamily="34" charset="0"/>
              </a:rPr>
              <a:t> 3649 de </a:t>
            </a:r>
            <a:r>
              <a:rPr lang="es-CO" dirty="0" smtClean="0">
                <a:latin typeface="Century Gothic" panose="020B0502020202020204" pitchFamily="34" charset="0"/>
                <a:cs typeface="Arial" panose="020B0604020202020204" pitchFamily="34" charset="0"/>
              </a:rPr>
              <a:t>2010 “</a:t>
            </a:r>
            <a:r>
              <a:rPr lang="es-CO" dirty="0">
                <a:latin typeface="Century Gothic" panose="020B0502020202020204" pitchFamily="34" charset="0"/>
                <a:cs typeface="Arial" panose="020B0604020202020204" pitchFamily="34" charset="0"/>
              </a:rPr>
              <a:t>Política Nacional de Servicio al Ciudadano”; el documento </a:t>
            </a:r>
            <a:r>
              <a:rPr lang="es-CO" dirty="0" err="1">
                <a:latin typeface="Century Gothic" panose="020B0502020202020204" pitchFamily="34" charset="0"/>
                <a:cs typeface="Arial" panose="020B0604020202020204" pitchFamily="34" charset="0"/>
              </a:rPr>
              <a:t>Conpes</a:t>
            </a:r>
            <a:r>
              <a:rPr lang="es-CO" dirty="0">
                <a:latin typeface="Century Gothic" panose="020B0502020202020204" pitchFamily="34" charset="0"/>
                <a:cs typeface="Arial" panose="020B0604020202020204" pitchFamily="34" charset="0"/>
              </a:rPr>
              <a:t> 3785 de 2013 “</a:t>
            </a:r>
            <a:r>
              <a:rPr lang="es-CO" dirty="0" smtClean="0">
                <a:latin typeface="Century Gothic" panose="020B0502020202020204" pitchFamily="34" charset="0"/>
                <a:cs typeface="Arial" panose="020B0604020202020204" pitchFamily="34" charset="0"/>
              </a:rPr>
              <a:t>Política nacional </a:t>
            </a:r>
            <a:r>
              <a:rPr lang="es-CO" dirty="0">
                <a:latin typeface="Century Gothic" panose="020B0502020202020204" pitchFamily="34" charset="0"/>
                <a:cs typeface="Arial" panose="020B0604020202020204" pitchFamily="34" charset="0"/>
              </a:rPr>
              <a:t>de eficiencia administrativa al servicio del ciudadano (…)”; los documentos </a:t>
            </a:r>
            <a:r>
              <a:rPr lang="es-CO" dirty="0" err="1" smtClean="0">
                <a:latin typeface="Century Gothic" panose="020B0502020202020204" pitchFamily="34" charset="0"/>
                <a:cs typeface="Arial" panose="020B0604020202020204" pitchFamily="34" charset="0"/>
              </a:rPr>
              <a:t>Conpes</a:t>
            </a:r>
            <a:r>
              <a:rPr lang="es-CO" dirty="0" smtClean="0">
                <a:latin typeface="Century Gothic" panose="020B0502020202020204" pitchFamily="34" charset="0"/>
                <a:cs typeface="Arial" panose="020B0604020202020204" pitchFamily="34" charset="0"/>
              </a:rPr>
              <a:t> 3654 </a:t>
            </a:r>
            <a:r>
              <a:rPr lang="es-CO" dirty="0">
                <a:latin typeface="Century Gothic" panose="020B0502020202020204" pitchFamily="34" charset="0"/>
                <a:cs typeface="Arial" panose="020B0604020202020204" pitchFamily="34" charset="0"/>
              </a:rPr>
              <a:t>de 2010 "Política de rendición de cuentas de la Rama Ejecutiva a los ciudadanos</a:t>
            </a:r>
            <a:r>
              <a:rPr lang="es-CO" dirty="0" smtClean="0">
                <a:latin typeface="Century Gothic" panose="020B0502020202020204" pitchFamily="34" charset="0"/>
                <a:cs typeface="Arial" panose="020B0604020202020204" pitchFamily="34" charset="0"/>
              </a:rPr>
              <a:t>"; “</a:t>
            </a:r>
            <a:r>
              <a:rPr lang="es-CO" dirty="0">
                <a:latin typeface="Century Gothic" panose="020B0502020202020204" pitchFamily="34" charset="0"/>
                <a:cs typeface="Arial" panose="020B0604020202020204" pitchFamily="34" charset="0"/>
              </a:rPr>
              <a:t>Política de Participación Ciudadana y Rendición de Cuentas” y el Registro en el </a:t>
            </a:r>
            <a:r>
              <a:rPr lang="es-CO" dirty="0" smtClean="0">
                <a:latin typeface="Century Gothic" panose="020B0502020202020204" pitchFamily="34" charset="0"/>
                <a:cs typeface="Arial" panose="020B0604020202020204" pitchFamily="34" charset="0"/>
              </a:rPr>
              <a:t>Sistema Unificado </a:t>
            </a:r>
            <a:r>
              <a:rPr lang="es-CO" dirty="0">
                <a:latin typeface="Century Gothic" panose="020B0502020202020204" pitchFamily="34" charset="0"/>
                <a:cs typeface="Arial" panose="020B0604020202020204" pitchFamily="34" charset="0"/>
              </a:rPr>
              <a:t>de Información de Trámites (SUIT);</a:t>
            </a:r>
            <a:endParaRPr lang="es-CO" dirty="0" smtClean="0">
              <a:latin typeface="Century Gothic" panose="020B0502020202020204" pitchFamily="34" charset="0"/>
              <a:cs typeface="Arial" panose="020B0604020202020204" pitchFamily="34" charset="0"/>
            </a:endParaRPr>
          </a:p>
          <a:p>
            <a:pPr algn="just"/>
            <a:endParaRPr lang="es-CO" dirty="0">
              <a:latin typeface="Century Gothic" panose="020B0502020202020204" pitchFamily="34" charset="0"/>
              <a:cs typeface="Arial" panose="020B0604020202020204" pitchFamily="34" charset="0"/>
            </a:endParaRPr>
          </a:p>
          <a:p>
            <a:pPr algn="just"/>
            <a:r>
              <a:rPr lang="es-419" dirty="0" smtClean="0">
                <a:latin typeface="Century Gothic" panose="020B0502020202020204" pitchFamily="34" charset="0"/>
                <a:cs typeface="Arial" panose="020B0604020202020204" pitchFamily="34" charset="0"/>
              </a:rPr>
              <a:t>Para  </a:t>
            </a:r>
            <a:r>
              <a:rPr lang="es-419" dirty="0" smtClean="0">
                <a:latin typeface="Century Gothic" panose="020B0502020202020204" pitchFamily="34" charset="0"/>
                <a:cs typeface="Arial" panose="020B0604020202020204" pitchFamily="34" charset="0"/>
              </a:rPr>
              <a:t>este análisis se tomaron variables para caracterizar personas naturales y personas jurídicas recomendadas </a:t>
            </a:r>
            <a:r>
              <a:rPr lang="es-419" dirty="0">
                <a:latin typeface="Century Gothic" panose="020B0502020202020204" pitchFamily="34" charset="0"/>
                <a:cs typeface="Arial" panose="020B0604020202020204" pitchFamily="34" charset="0"/>
              </a:rPr>
              <a:t>en la Guía de caracterización de ciudadanos, usuarios e interesados del Gobierno de Colombia</a:t>
            </a:r>
            <a:r>
              <a:rPr lang="es-419" dirty="0" smtClean="0">
                <a:latin typeface="Century Gothic" panose="020B0502020202020204" pitchFamily="34" charset="0"/>
                <a:cs typeface="Arial" panose="020B0604020202020204" pitchFamily="34" charset="0"/>
              </a:rPr>
              <a:t>.</a:t>
            </a:r>
          </a:p>
          <a:p>
            <a:pPr algn="just"/>
            <a:endParaRPr lang="es-419" sz="1400" dirty="0" smtClean="0">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4286526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557289" y="323605"/>
            <a:ext cx="8151541" cy="646331"/>
          </a:xfrm>
          <a:prstGeom prst="rect">
            <a:avLst/>
          </a:prstGeom>
        </p:spPr>
        <p:txBody>
          <a:bodyPr wrap="square">
            <a:spAutoFit/>
          </a:bodyPr>
          <a:lstStyle/>
          <a:p>
            <a:r>
              <a:rPr lang="es-CO" b="1" dirty="0">
                <a:latin typeface="Century Gothic" panose="020B0502020202020204" pitchFamily="34" charset="0"/>
                <a:ea typeface="Segoe UI" panose="020B0502040204020203" pitchFamily="34" charset="0"/>
                <a:cs typeface="Arial" panose="020B0604020202020204" pitchFamily="34" charset="0"/>
              </a:rPr>
              <a:t/>
            </a:r>
            <a:br>
              <a:rPr lang="es-CO" b="1" dirty="0">
                <a:latin typeface="Century Gothic" panose="020B0502020202020204" pitchFamily="34" charset="0"/>
                <a:ea typeface="Segoe UI" panose="020B0502040204020203" pitchFamily="34" charset="0"/>
                <a:cs typeface="Arial" panose="020B0604020202020204" pitchFamily="34" charset="0"/>
              </a:rPr>
            </a:br>
            <a:r>
              <a:rPr lang="es-CO" b="1" dirty="0">
                <a:latin typeface="Century Gothic" panose="020B0502020202020204" pitchFamily="34" charset="0"/>
                <a:ea typeface="Segoe UI" panose="020B0502040204020203" pitchFamily="34" charset="0"/>
                <a:cs typeface="Arial" panose="020B0604020202020204" pitchFamily="34" charset="0"/>
              </a:rPr>
              <a:t> </a:t>
            </a:r>
            <a:endParaRPr lang="es-CO" dirty="0">
              <a:latin typeface="Century Gothic" panose="020B0502020202020204" pitchFamily="34" charset="0"/>
              <a:cs typeface="Arial" panose="020B0604020202020204" pitchFamily="34" charset="0"/>
            </a:endParaRPr>
          </a:p>
        </p:txBody>
      </p:sp>
      <p:sp>
        <p:nvSpPr>
          <p:cNvPr id="3" name="CuadroTexto 2"/>
          <p:cNvSpPr txBox="1"/>
          <p:nvPr/>
        </p:nvSpPr>
        <p:spPr>
          <a:xfrm>
            <a:off x="591014" y="646771"/>
            <a:ext cx="8129237" cy="4465838"/>
          </a:xfrm>
          <a:prstGeom prst="rect">
            <a:avLst/>
          </a:prstGeom>
          <a:noFill/>
        </p:spPr>
        <p:txBody>
          <a:bodyPr wrap="square" rtlCol="0">
            <a:spAutoFit/>
          </a:bodyPr>
          <a:lstStyle/>
          <a:p>
            <a:pPr marL="0" lvl="1" algn="just" defTabSz="914400">
              <a:lnSpc>
                <a:spcPct val="90000"/>
              </a:lnSpc>
              <a:spcBef>
                <a:spcPts val="1000"/>
              </a:spcBef>
              <a:defRPr/>
            </a:pPr>
            <a:endParaRPr lang="es-419" b="1" dirty="0" smtClean="0">
              <a:solidFill>
                <a:prstClr val="black"/>
              </a:solidFill>
              <a:latin typeface="Century Gothic" panose="020B0502020202020204" pitchFamily="34" charset="0"/>
              <a:cs typeface="Arial" panose="020B0604020202020204" pitchFamily="34" charset="0"/>
            </a:endParaRPr>
          </a:p>
          <a:p>
            <a:pPr marL="0" lvl="1" algn="just" defTabSz="914400">
              <a:lnSpc>
                <a:spcPct val="90000"/>
              </a:lnSpc>
              <a:spcBef>
                <a:spcPts val="1000"/>
              </a:spcBef>
              <a:defRPr/>
            </a:pPr>
            <a:r>
              <a:rPr lang="es-419" b="1" dirty="0" smtClean="0">
                <a:solidFill>
                  <a:prstClr val="black"/>
                </a:solidFill>
                <a:latin typeface="Century Gothic" panose="020B0502020202020204" pitchFamily="34" charset="0"/>
                <a:cs typeface="Arial" panose="020B0604020202020204" pitchFamily="34" charset="0"/>
              </a:rPr>
              <a:t>1. Aspectos Generales </a:t>
            </a:r>
          </a:p>
          <a:p>
            <a:pPr marL="0" lvl="1" algn="just" defTabSz="914400">
              <a:lnSpc>
                <a:spcPct val="90000"/>
              </a:lnSpc>
              <a:spcBef>
                <a:spcPts val="1000"/>
              </a:spcBef>
              <a:defRPr/>
            </a:pPr>
            <a:r>
              <a:rPr lang="es-419" sz="1400" b="1" dirty="0" smtClean="0">
                <a:solidFill>
                  <a:prstClr val="black"/>
                </a:solidFill>
                <a:latin typeface="Arial" panose="020B0604020202020204" pitchFamily="34" charset="0"/>
                <a:cs typeface="Arial" panose="020B0604020202020204" pitchFamily="34" charset="0"/>
              </a:rPr>
              <a:t>1.1</a:t>
            </a:r>
            <a:r>
              <a:rPr lang="es-419" b="1" dirty="0" smtClean="0">
                <a:solidFill>
                  <a:prstClr val="black"/>
                </a:solidFill>
                <a:latin typeface="Century Gothic" panose="020B0502020202020204" pitchFamily="34" charset="0"/>
                <a:cs typeface="Arial" panose="020B0604020202020204" pitchFamily="34" charset="0"/>
              </a:rPr>
              <a:t> </a:t>
            </a:r>
            <a:r>
              <a:rPr lang="es-419" b="1" dirty="0">
                <a:solidFill>
                  <a:prstClr val="black"/>
                </a:solidFill>
                <a:latin typeface="Century Gothic" panose="020B0502020202020204" pitchFamily="34" charset="0"/>
                <a:cs typeface="Arial" panose="020B0604020202020204" pitchFamily="34" charset="0"/>
              </a:rPr>
              <a:t>Alcance de la Caracterización:</a:t>
            </a:r>
            <a:endParaRPr lang="es-CO" b="1" dirty="0">
              <a:solidFill>
                <a:prstClr val="black"/>
              </a:solidFill>
              <a:latin typeface="Century Gothic" panose="020B0502020202020204" pitchFamily="34" charset="0"/>
              <a:cs typeface="Arial" panose="020B0604020202020204" pitchFamily="34" charset="0"/>
            </a:endParaRPr>
          </a:p>
          <a:p>
            <a:pPr marL="228600" lvl="0" indent="-228600" algn="just" defTabSz="914400">
              <a:lnSpc>
                <a:spcPct val="90000"/>
              </a:lnSpc>
              <a:spcBef>
                <a:spcPts val="1000"/>
              </a:spcBef>
              <a:buFont typeface="Arial" panose="020B0604020202020204" pitchFamily="34" charset="0"/>
              <a:buChar char="•"/>
              <a:defRPr/>
            </a:pPr>
            <a:r>
              <a:rPr lang="es-419" dirty="0">
                <a:solidFill>
                  <a:prstClr val="black"/>
                </a:solidFill>
                <a:latin typeface="Century Gothic" panose="020B0502020202020204" pitchFamily="34" charset="0"/>
                <a:cs typeface="Arial" panose="020B0604020202020204" pitchFamily="34" charset="0"/>
              </a:rPr>
              <a:t>El Área Metropolitana de Bucaramanga ha enfocado la necesidad de identificar el público objetivo que hace uso de los trámites, servicios y productos ofrecidos por la entidad, en el marco de las políticas de lucha anticorrupción y de atención al ciudadano, y de responsabilidad social con la comunidad</a:t>
            </a:r>
            <a:r>
              <a:rPr lang="es-419" dirty="0" smtClean="0">
                <a:solidFill>
                  <a:prstClr val="black"/>
                </a:solidFill>
                <a:latin typeface="Century Gothic" panose="020B0502020202020204" pitchFamily="34" charset="0"/>
                <a:cs typeface="Arial" panose="020B0604020202020204" pitchFamily="34" charset="0"/>
              </a:rPr>
              <a:t>. Este informe le permite a la entidad continuar en el proceso de mejora continua</a:t>
            </a:r>
            <a:r>
              <a:rPr lang="es-CO" dirty="0">
                <a:solidFill>
                  <a:prstClr val="black"/>
                </a:solidFill>
                <a:latin typeface="Century Gothic" panose="020B0502020202020204" pitchFamily="34" charset="0"/>
                <a:cs typeface="Arial" panose="020B0604020202020204" pitchFamily="34" charset="0"/>
              </a:rPr>
              <a:t>los </a:t>
            </a:r>
            <a:r>
              <a:rPr lang="es-CO" dirty="0" smtClean="0">
                <a:solidFill>
                  <a:prstClr val="black"/>
                </a:solidFill>
                <a:latin typeface="Century Gothic" panose="020B0502020202020204" pitchFamily="34" charset="0"/>
                <a:cs typeface="Arial" panose="020B0604020202020204" pitchFamily="34" charset="0"/>
              </a:rPr>
              <a:t> en los servicios </a:t>
            </a:r>
            <a:r>
              <a:rPr lang="es-CO" dirty="0">
                <a:solidFill>
                  <a:prstClr val="black"/>
                </a:solidFill>
                <a:latin typeface="Century Gothic" panose="020B0502020202020204" pitchFamily="34" charset="0"/>
                <a:cs typeface="Arial" panose="020B0604020202020204" pitchFamily="34" charset="0"/>
              </a:rPr>
              <a:t>existentes de acuerdo a las necesidades de los usuarios.</a:t>
            </a:r>
            <a:r>
              <a:rPr lang="es-419" dirty="0" smtClean="0">
                <a:solidFill>
                  <a:prstClr val="black"/>
                </a:solidFill>
                <a:latin typeface="Century Gothic" panose="020B0502020202020204" pitchFamily="34" charset="0"/>
                <a:cs typeface="Arial" panose="020B0604020202020204" pitchFamily="34" charset="0"/>
              </a:rPr>
              <a:t>  así como en desarrollar estrategia de atención al ciudadano. La </a:t>
            </a:r>
            <a:r>
              <a:rPr lang="es-419" dirty="0">
                <a:solidFill>
                  <a:prstClr val="black"/>
                </a:solidFill>
                <a:latin typeface="Century Gothic" panose="020B0502020202020204" pitchFamily="34" charset="0"/>
                <a:cs typeface="Arial" panose="020B0604020202020204" pitchFamily="34" charset="0"/>
              </a:rPr>
              <a:t>fuente </a:t>
            </a:r>
            <a:r>
              <a:rPr lang="es-419" dirty="0" smtClean="0">
                <a:solidFill>
                  <a:prstClr val="black"/>
                </a:solidFill>
                <a:latin typeface="Century Gothic" panose="020B0502020202020204" pitchFamily="34" charset="0"/>
                <a:cs typeface="Arial" panose="020B0604020202020204" pitchFamily="34" charset="0"/>
              </a:rPr>
              <a:t>de </a:t>
            </a:r>
            <a:r>
              <a:rPr lang="es-419" dirty="0">
                <a:solidFill>
                  <a:prstClr val="black"/>
                </a:solidFill>
                <a:latin typeface="Century Gothic" panose="020B0502020202020204" pitchFamily="34" charset="0"/>
                <a:cs typeface="Arial" panose="020B0604020202020204" pitchFamily="34" charset="0"/>
              </a:rPr>
              <a:t>información a analizar es el archivo maestro de correspondencia recibida de los </a:t>
            </a:r>
            <a:r>
              <a:rPr lang="es-419" dirty="0" smtClean="0">
                <a:solidFill>
                  <a:prstClr val="black"/>
                </a:solidFill>
                <a:latin typeface="Century Gothic" panose="020B0502020202020204" pitchFamily="34" charset="0"/>
                <a:cs typeface="Arial" panose="020B0604020202020204" pitchFamily="34" charset="0"/>
              </a:rPr>
              <a:t>ciudadanos y </a:t>
            </a:r>
            <a:r>
              <a:rPr lang="es-419" dirty="0" smtClean="0">
                <a:solidFill>
                  <a:prstClr val="black"/>
                </a:solidFill>
                <a:latin typeface="Century Gothic" panose="020B0502020202020204" pitchFamily="34" charset="0"/>
                <a:cs typeface="Arial" panose="020B0604020202020204" pitchFamily="34" charset="0"/>
              </a:rPr>
              <a:t>el </a:t>
            </a:r>
            <a:r>
              <a:rPr lang="es-419" dirty="0" smtClean="0">
                <a:solidFill>
                  <a:prstClr val="black"/>
                </a:solidFill>
                <a:latin typeface="Century Gothic" panose="020B0502020202020204" pitchFamily="34" charset="0"/>
                <a:cs typeface="Arial" panose="020B0604020202020204" pitchFamily="34" charset="0"/>
              </a:rPr>
              <a:t> ejercicio </a:t>
            </a:r>
            <a:r>
              <a:rPr lang="es-419" dirty="0" smtClean="0">
                <a:solidFill>
                  <a:prstClr val="black"/>
                </a:solidFill>
                <a:latin typeface="Century Gothic" panose="020B0502020202020204" pitchFamily="34" charset="0"/>
                <a:cs typeface="Arial" panose="020B0604020202020204" pitchFamily="34" charset="0"/>
              </a:rPr>
              <a:t>de participación ciudadana durante la </a:t>
            </a:r>
            <a:r>
              <a:rPr lang="es-419" dirty="0" smtClean="0">
                <a:solidFill>
                  <a:prstClr val="black"/>
                </a:solidFill>
                <a:latin typeface="Century Gothic" panose="020B0502020202020204" pitchFamily="34" charset="0"/>
                <a:cs typeface="Arial" panose="020B0604020202020204" pitchFamily="34" charset="0"/>
              </a:rPr>
              <a:t>Audiencia de Rendición de cuentas d</a:t>
            </a:r>
            <a:r>
              <a:rPr lang="es-419" dirty="0" smtClean="0">
                <a:solidFill>
                  <a:prstClr val="black"/>
                </a:solidFill>
                <a:latin typeface="Century Gothic" panose="020B0502020202020204" pitchFamily="34" charset="0"/>
                <a:cs typeface="Arial" panose="020B0604020202020204" pitchFamily="34" charset="0"/>
              </a:rPr>
              <a:t>urante </a:t>
            </a:r>
            <a:r>
              <a:rPr lang="es-419" dirty="0">
                <a:solidFill>
                  <a:prstClr val="black"/>
                </a:solidFill>
                <a:latin typeface="Century Gothic" panose="020B0502020202020204" pitchFamily="34" charset="0"/>
                <a:cs typeface="Arial" panose="020B0604020202020204" pitchFamily="34" charset="0"/>
              </a:rPr>
              <a:t>el periodo comprendido entre el </a:t>
            </a:r>
            <a:r>
              <a:rPr lang="es-419" dirty="0" smtClean="0">
                <a:solidFill>
                  <a:prstClr val="black"/>
                </a:solidFill>
                <a:latin typeface="Century Gothic" panose="020B0502020202020204" pitchFamily="34" charset="0"/>
                <a:cs typeface="Arial" panose="020B0604020202020204" pitchFamily="34" charset="0"/>
              </a:rPr>
              <a:t>02 </a:t>
            </a:r>
            <a:r>
              <a:rPr lang="es-419" dirty="0">
                <a:solidFill>
                  <a:prstClr val="black"/>
                </a:solidFill>
                <a:latin typeface="Century Gothic" panose="020B0502020202020204" pitchFamily="34" charset="0"/>
                <a:cs typeface="Arial" panose="020B0604020202020204" pitchFamily="34" charset="0"/>
              </a:rPr>
              <a:t>de </a:t>
            </a:r>
            <a:r>
              <a:rPr lang="es-419" dirty="0" smtClean="0">
                <a:solidFill>
                  <a:prstClr val="black"/>
                </a:solidFill>
                <a:latin typeface="Century Gothic" panose="020B0502020202020204" pitchFamily="34" charset="0"/>
                <a:cs typeface="Arial" panose="020B0604020202020204" pitchFamily="34" charset="0"/>
              </a:rPr>
              <a:t>enero </a:t>
            </a:r>
            <a:r>
              <a:rPr lang="es-419" dirty="0">
                <a:solidFill>
                  <a:prstClr val="black"/>
                </a:solidFill>
                <a:latin typeface="Century Gothic" panose="020B0502020202020204" pitchFamily="34" charset="0"/>
                <a:cs typeface="Arial" panose="020B0604020202020204" pitchFamily="34" charset="0"/>
              </a:rPr>
              <a:t>al </a:t>
            </a:r>
            <a:r>
              <a:rPr lang="es-419" dirty="0" smtClean="0">
                <a:solidFill>
                  <a:prstClr val="black"/>
                </a:solidFill>
                <a:latin typeface="Century Gothic" panose="020B0502020202020204" pitchFamily="34" charset="0"/>
                <a:cs typeface="Arial" panose="020B0604020202020204" pitchFamily="34" charset="0"/>
              </a:rPr>
              <a:t>30 </a:t>
            </a:r>
            <a:r>
              <a:rPr lang="es-419" dirty="0">
                <a:solidFill>
                  <a:prstClr val="black"/>
                </a:solidFill>
                <a:latin typeface="Century Gothic" panose="020B0502020202020204" pitchFamily="34" charset="0"/>
                <a:cs typeface="Arial" panose="020B0604020202020204" pitchFamily="34" charset="0"/>
              </a:rPr>
              <a:t>de </a:t>
            </a:r>
            <a:r>
              <a:rPr lang="es-419" dirty="0" smtClean="0">
                <a:solidFill>
                  <a:prstClr val="black"/>
                </a:solidFill>
                <a:latin typeface="Century Gothic" panose="020B0502020202020204" pitchFamily="34" charset="0"/>
                <a:cs typeface="Arial" panose="020B0604020202020204" pitchFamily="34" charset="0"/>
              </a:rPr>
              <a:t>diciembre de 2020. </a:t>
            </a:r>
          </a:p>
        </p:txBody>
      </p:sp>
    </p:spTree>
    <p:extLst>
      <p:ext uri="{BB962C8B-B14F-4D97-AF65-F5344CB8AC3E}">
        <p14:creationId xmlns:p14="http://schemas.microsoft.com/office/powerpoint/2010/main" val="207668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568712" y="362635"/>
            <a:ext cx="8151541" cy="369332"/>
          </a:xfrm>
          <a:prstGeom prst="rect">
            <a:avLst/>
          </a:prstGeom>
        </p:spPr>
        <p:txBody>
          <a:bodyPr wrap="square">
            <a:spAutoFit/>
          </a:bodyPr>
          <a:lstStyle/>
          <a:p>
            <a:r>
              <a:rPr lang="es-CO" b="1" dirty="0" smtClean="0">
                <a:latin typeface="Century Gothic" panose="020B0502020202020204" pitchFamily="34" charset="0"/>
                <a:ea typeface="Segoe UI" panose="020B0502040204020203" pitchFamily="34" charset="0"/>
                <a:cs typeface="Arial" panose="020B0604020202020204" pitchFamily="34" charset="0"/>
              </a:rPr>
              <a:t> </a:t>
            </a:r>
            <a:endParaRPr lang="es-CO" dirty="0">
              <a:latin typeface="Century Gothic" panose="020B0502020202020204" pitchFamily="34" charset="0"/>
              <a:cs typeface="Arial" panose="020B0604020202020204" pitchFamily="34" charset="0"/>
            </a:endParaRPr>
          </a:p>
        </p:txBody>
      </p:sp>
      <p:sp>
        <p:nvSpPr>
          <p:cNvPr id="3" name="CuadroTexto 2"/>
          <p:cNvSpPr txBox="1"/>
          <p:nvPr/>
        </p:nvSpPr>
        <p:spPr>
          <a:xfrm>
            <a:off x="591014" y="646771"/>
            <a:ext cx="8129237" cy="5484578"/>
          </a:xfrm>
          <a:prstGeom prst="rect">
            <a:avLst/>
          </a:prstGeom>
          <a:noFill/>
        </p:spPr>
        <p:txBody>
          <a:bodyPr wrap="square" rtlCol="0">
            <a:spAutoFit/>
          </a:bodyPr>
          <a:lstStyle/>
          <a:p>
            <a:pPr lvl="0" algn="just" defTabSz="914400">
              <a:lnSpc>
                <a:spcPct val="90000"/>
              </a:lnSpc>
              <a:spcBef>
                <a:spcPts val="1000"/>
              </a:spcBef>
              <a:defRPr/>
            </a:pPr>
            <a:r>
              <a:rPr lang="es-CO" b="1" dirty="0" smtClean="0">
                <a:solidFill>
                  <a:prstClr val="black"/>
                </a:solidFill>
                <a:latin typeface="Century Gothic" panose="020B0502020202020204" pitchFamily="34" charset="0"/>
                <a:cs typeface="Arial" panose="020B0604020202020204" pitchFamily="34" charset="0"/>
              </a:rPr>
              <a:t>1.2 </a:t>
            </a:r>
            <a:r>
              <a:rPr lang="es-CO" b="1" dirty="0">
                <a:solidFill>
                  <a:prstClr val="black"/>
                </a:solidFill>
                <a:latin typeface="Century Gothic" panose="020B0502020202020204" pitchFamily="34" charset="0"/>
                <a:cs typeface="Arial" panose="020B0604020202020204" pitchFamily="34" charset="0"/>
              </a:rPr>
              <a:t>Objetivo General:</a:t>
            </a:r>
          </a:p>
          <a:p>
            <a:pPr marL="228600" lvl="0" indent="-228600" algn="just" defTabSz="914400">
              <a:lnSpc>
                <a:spcPct val="90000"/>
              </a:lnSpc>
              <a:spcBef>
                <a:spcPts val="1000"/>
              </a:spcBef>
              <a:buFont typeface="Arial" panose="020B0604020202020204" pitchFamily="34" charset="0"/>
              <a:buChar char="•"/>
              <a:defRPr/>
            </a:pPr>
            <a:r>
              <a:rPr lang="es-CO" dirty="0" smtClean="0">
                <a:solidFill>
                  <a:prstClr val="black"/>
                </a:solidFill>
                <a:latin typeface="Century Gothic" panose="020B0502020202020204" pitchFamily="34" charset="0"/>
                <a:cs typeface="Arial" panose="020B0604020202020204" pitchFamily="34" charset="0"/>
              </a:rPr>
              <a:t>Identificar </a:t>
            </a:r>
            <a:r>
              <a:rPr lang="es-CO" dirty="0">
                <a:solidFill>
                  <a:prstClr val="black"/>
                </a:solidFill>
                <a:latin typeface="Century Gothic" panose="020B0502020202020204" pitchFamily="34" charset="0"/>
                <a:cs typeface="Arial" panose="020B0604020202020204" pitchFamily="34" charset="0"/>
              </a:rPr>
              <a:t>y categorizar los tipos de usuarios y grupos de interés del Área Metropolitana de </a:t>
            </a:r>
            <a:r>
              <a:rPr lang="es-CO" dirty="0" smtClean="0">
                <a:solidFill>
                  <a:prstClr val="black"/>
                </a:solidFill>
                <a:latin typeface="Century Gothic" panose="020B0502020202020204" pitchFamily="34" charset="0"/>
                <a:cs typeface="Arial" panose="020B0604020202020204" pitchFamily="34" charset="0"/>
              </a:rPr>
              <a:t>Bucaramanga</a:t>
            </a:r>
            <a:r>
              <a:rPr lang="es-CO" dirty="0">
                <a:solidFill>
                  <a:prstClr val="black"/>
                </a:solidFill>
                <a:latin typeface="Century Gothic" panose="020B0502020202020204" pitchFamily="34" charset="0"/>
                <a:cs typeface="Arial" panose="020B0604020202020204" pitchFamily="34" charset="0"/>
              </a:rPr>
              <a:t>.</a:t>
            </a:r>
            <a:r>
              <a:rPr lang="es-CO" dirty="0" smtClean="0">
                <a:solidFill>
                  <a:prstClr val="black"/>
                </a:solidFill>
                <a:latin typeface="Century Gothic" panose="020B0502020202020204" pitchFamily="34" charset="0"/>
                <a:cs typeface="Arial" panose="020B0604020202020204" pitchFamily="34" charset="0"/>
              </a:rPr>
              <a:t> </a:t>
            </a:r>
            <a:endParaRPr lang="es-CO" dirty="0" smtClean="0">
              <a:solidFill>
                <a:prstClr val="black"/>
              </a:solidFill>
              <a:latin typeface="Century Gothic" panose="020B0502020202020204" pitchFamily="34" charset="0"/>
              <a:cs typeface="Arial" panose="020B0604020202020204" pitchFamily="34" charset="0"/>
            </a:endParaRPr>
          </a:p>
          <a:p>
            <a:pPr lvl="0" algn="just" defTabSz="914400">
              <a:lnSpc>
                <a:spcPct val="90000"/>
              </a:lnSpc>
              <a:spcBef>
                <a:spcPts val="1000"/>
              </a:spcBef>
              <a:defRPr/>
            </a:pPr>
            <a:endParaRPr lang="es-CO" dirty="0">
              <a:solidFill>
                <a:prstClr val="black"/>
              </a:solidFill>
              <a:latin typeface="Century Gothic" panose="020B0502020202020204" pitchFamily="34" charset="0"/>
              <a:cs typeface="Arial" panose="020B0604020202020204" pitchFamily="34" charset="0"/>
            </a:endParaRPr>
          </a:p>
          <a:p>
            <a:pPr lvl="0" algn="just" defTabSz="914400">
              <a:lnSpc>
                <a:spcPct val="90000"/>
              </a:lnSpc>
              <a:spcBef>
                <a:spcPts val="1000"/>
              </a:spcBef>
              <a:defRPr/>
            </a:pPr>
            <a:r>
              <a:rPr lang="es-CO" b="1" dirty="0">
                <a:solidFill>
                  <a:prstClr val="black"/>
                </a:solidFill>
                <a:latin typeface="Century Gothic" panose="020B0502020202020204" pitchFamily="34" charset="0"/>
                <a:cs typeface="Arial" panose="020B0604020202020204" pitchFamily="34" charset="0"/>
              </a:rPr>
              <a:t>1.3 Objetivos Específicos:</a:t>
            </a:r>
          </a:p>
          <a:p>
            <a:pPr marL="342900" lvl="0" indent="-342900" algn="just" defTabSz="914400">
              <a:lnSpc>
                <a:spcPct val="90000"/>
              </a:lnSpc>
              <a:spcBef>
                <a:spcPts val="1000"/>
              </a:spcBef>
              <a:buFont typeface="Arial" panose="020B0604020202020204" pitchFamily="34" charset="0"/>
              <a:buChar char="•"/>
              <a:defRPr/>
            </a:pPr>
            <a:r>
              <a:rPr lang="es-CO" dirty="0">
                <a:solidFill>
                  <a:prstClr val="black"/>
                </a:solidFill>
                <a:latin typeface="Century Gothic" panose="020B0502020202020204" pitchFamily="34" charset="0"/>
                <a:cs typeface="Arial" panose="020B0604020202020204" pitchFamily="34" charset="0"/>
              </a:rPr>
              <a:t>Determinar las necesidades y de esta manera ofrecer un servicio oportuno.</a:t>
            </a:r>
          </a:p>
          <a:p>
            <a:pPr marL="342900" lvl="0" indent="-342900" algn="just" defTabSz="914400">
              <a:lnSpc>
                <a:spcPct val="90000"/>
              </a:lnSpc>
              <a:spcBef>
                <a:spcPts val="1000"/>
              </a:spcBef>
              <a:buFont typeface="Arial" panose="020B0604020202020204" pitchFamily="34" charset="0"/>
              <a:buChar char="•"/>
              <a:defRPr/>
            </a:pPr>
            <a:r>
              <a:rPr lang="es-CO" dirty="0">
                <a:solidFill>
                  <a:prstClr val="black"/>
                </a:solidFill>
                <a:latin typeface="Century Gothic" panose="020B0502020202020204" pitchFamily="34" charset="0"/>
                <a:cs typeface="Arial" panose="020B0604020202020204" pitchFamily="34" charset="0"/>
              </a:rPr>
              <a:t>Mejorar la operación de los canales de comunicación disponibles para la ciudadanía.</a:t>
            </a:r>
          </a:p>
          <a:p>
            <a:pPr marL="342900" lvl="0" indent="-342900" algn="just" defTabSz="914400">
              <a:lnSpc>
                <a:spcPct val="90000"/>
              </a:lnSpc>
              <a:spcBef>
                <a:spcPts val="1000"/>
              </a:spcBef>
              <a:buFont typeface="Arial" panose="020B0604020202020204" pitchFamily="34" charset="0"/>
              <a:buChar char="•"/>
              <a:defRPr/>
            </a:pPr>
            <a:r>
              <a:rPr lang="es-CO" dirty="0">
                <a:solidFill>
                  <a:prstClr val="black"/>
                </a:solidFill>
                <a:latin typeface="Century Gothic" panose="020B0502020202020204" pitchFamily="34" charset="0"/>
                <a:cs typeface="Arial" panose="020B0604020202020204" pitchFamily="34" charset="0"/>
              </a:rPr>
              <a:t>Identificar y analizar el ciclo de solicitudes hechas a la entidad por parte de los grupos de valor.</a:t>
            </a:r>
          </a:p>
          <a:p>
            <a:pPr marL="342900" lvl="0" indent="-342900" algn="just" defTabSz="914400">
              <a:lnSpc>
                <a:spcPct val="90000"/>
              </a:lnSpc>
              <a:spcBef>
                <a:spcPts val="1000"/>
              </a:spcBef>
              <a:buFont typeface="Arial" panose="020B0604020202020204" pitchFamily="34" charset="0"/>
              <a:buChar char="•"/>
              <a:defRPr/>
            </a:pPr>
            <a:r>
              <a:rPr lang="es-CO" dirty="0">
                <a:solidFill>
                  <a:prstClr val="black"/>
                </a:solidFill>
                <a:latin typeface="Century Gothic" panose="020B0502020202020204" pitchFamily="34" charset="0"/>
                <a:cs typeface="Arial" panose="020B0604020202020204" pitchFamily="34" charset="0"/>
              </a:rPr>
              <a:t>Diseñar e implementar mecanismos de participación ciudadana en la gestión.</a:t>
            </a:r>
          </a:p>
          <a:p>
            <a:pPr marL="342900" lvl="0" indent="-342900" algn="just" defTabSz="914400">
              <a:lnSpc>
                <a:spcPct val="90000"/>
              </a:lnSpc>
              <a:spcBef>
                <a:spcPts val="1000"/>
              </a:spcBef>
              <a:buFont typeface="Arial" panose="020B0604020202020204" pitchFamily="34" charset="0"/>
              <a:buChar char="•"/>
              <a:defRPr/>
            </a:pPr>
            <a:r>
              <a:rPr lang="es-CO" dirty="0">
                <a:solidFill>
                  <a:prstClr val="black"/>
                </a:solidFill>
                <a:latin typeface="Century Gothic" panose="020B0502020202020204" pitchFamily="34" charset="0"/>
                <a:cs typeface="Arial" panose="020B0604020202020204" pitchFamily="34" charset="0"/>
              </a:rPr>
              <a:t>Garantizar el acceso a la información por parte de los ciudadanos de una manera eficiente en la que se satisfagan las necesidades de los usuarios de la entidad.</a:t>
            </a:r>
            <a:endPar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endParaRPr>
          </a:p>
          <a:p>
            <a:pPr marL="228600" lvl="0" indent="-228600" defTabSz="914400">
              <a:lnSpc>
                <a:spcPct val="90000"/>
              </a:lnSpc>
              <a:spcBef>
                <a:spcPts val="1000"/>
              </a:spcBef>
              <a:buFont typeface="Arial" panose="020B0604020202020204" pitchFamily="34" charset="0"/>
              <a:buChar char="•"/>
              <a:defRPr/>
            </a:pPr>
            <a:endParaRPr lang="es-CO" dirty="0">
              <a:solidFill>
                <a:prstClr val="black"/>
              </a:solidFill>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2260033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Rectángulo 2"/>
          <p:cNvSpPr/>
          <p:nvPr/>
        </p:nvSpPr>
        <p:spPr>
          <a:xfrm>
            <a:off x="498029" y="848794"/>
            <a:ext cx="7786655" cy="3970318"/>
          </a:xfrm>
          <a:prstGeom prst="rect">
            <a:avLst/>
          </a:prstGeom>
        </p:spPr>
        <p:txBody>
          <a:bodyPr wrap="square">
            <a:spAutoFit/>
          </a:bodyPr>
          <a:lstStyle/>
          <a:p>
            <a:pPr algn="just"/>
            <a:r>
              <a:rPr lang="es-419" b="1" dirty="0">
                <a:latin typeface="Century Gothic" panose="020B0502020202020204" pitchFamily="34" charset="0"/>
                <a:cs typeface="Arial" panose="020B0604020202020204" pitchFamily="34" charset="0"/>
              </a:rPr>
              <a:t>2</a:t>
            </a:r>
            <a:r>
              <a:rPr lang="es-419" b="1" dirty="0" smtClean="0">
                <a:latin typeface="Century Gothic" panose="020B0502020202020204" pitchFamily="34" charset="0"/>
                <a:cs typeface="Arial" panose="020B0604020202020204" pitchFamily="34" charset="0"/>
              </a:rPr>
              <a:t>. </a:t>
            </a:r>
            <a:r>
              <a:rPr lang="es-419" b="1" dirty="0" smtClean="0">
                <a:latin typeface="Century Gothic" panose="020B0502020202020204" pitchFamily="34" charset="0"/>
                <a:cs typeface="Arial" panose="020B0604020202020204" pitchFamily="34" charset="0"/>
              </a:rPr>
              <a:t>Línea base para la caracterización de usuarios </a:t>
            </a:r>
          </a:p>
          <a:p>
            <a:pPr algn="just"/>
            <a:r>
              <a:rPr lang="es-CO" dirty="0" smtClean="0">
                <a:latin typeface="Century Gothic" panose="020B0502020202020204" pitchFamily="34" charset="0"/>
                <a:cs typeface="Arial" panose="020B0604020202020204" pitchFamily="34" charset="0"/>
              </a:rPr>
              <a:t>Se </a:t>
            </a:r>
            <a:r>
              <a:rPr lang="es-CO" dirty="0">
                <a:latin typeface="Century Gothic" panose="020B0502020202020204" pitchFamily="34" charset="0"/>
                <a:cs typeface="Arial" panose="020B0604020202020204" pitchFamily="34" charset="0"/>
              </a:rPr>
              <a:t>seleccionó como fuente para la caracterización </a:t>
            </a:r>
            <a:r>
              <a:rPr lang="es-CO" dirty="0" smtClean="0">
                <a:latin typeface="Century Gothic" panose="020B0502020202020204" pitchFamily="34" charset="0"/>
                <a:cs typeface="Arial" panose="020B0604020202020204" pitchFamily="34" charset="0"/>
              </a:rPr>
              <a:t>2020 </a:t>
            </a:r>
            <a:r>
              <a:rPr lang="es-CO" dirty="0">
                <a:latin typeface="Century Gothic" panose="020B0502020202020204" pitchFamily="34" charset="0"/>
                <a:cs typeface="Arial" panose="020B0604020202020204" pitchFamily="34" charset="0"/>
              </a:rPr>
              <a:t>el sistema de gestión de </a:t>
            </a:r>
            <a:r>
              <a:rPr lang="es-CO" dirty="0" smtClean="0">
                <a:latin typeface="Century Gothic" panose="020B0502020202020204" pitchFamily="34" charset="0"/>
                <a:cs typeface="Arial" panose="020B0604020202020204" pitchFamily="34" charset="0"/>
              </a:rPr>
              <a:t>correspondencia, el </a:t>
            </a:r>
            <a:r>
              <a:rPr lang="es-CO" dirty="0">
                <a:latin typeface="Century Gothic" panose="020B0502020202020204" pitchFamily="34" charset="0"/>
                <a:cs typeface="Arial" panose="020B0604020202020204" pitchFamily="34" charset="0"/>
              </a:rPr>
              <a:t>cual contiene toda la correspondencia radicada incluyendo los derechos de petición, quejas, reclamos, denuncias, recibidas por cualquiera de los canales dispuestos (correo postal, formulario web, telefónico, presencial verbal y </a:t>
            </a:r>
            <a:r>
              <a:rPr lang="es-CO" dirty="0" smtClean="0">
                <a:latin typeface="Century Gothic" panose="020B0502020202020204" pitchFamily="34" charset="0"/>
                <a:cs typeface="Arial" panose="020B0604020202020204" pitchFamily="34" charset="0"/>
              </a:rPr>
              <a:t>escrito) y </a:t>
            </a:r>
            <a:r>
              <a:rPr lang="es-CO" dirty="0" smtClean="0">
                <a:latin typeface="Century Gothic" panose="020B0502020202020204" pitchFamily="34" charset="0"/>
                <a:cs typeface="Arial" panose="020B0604020202020204" pitchFamily="34" charset="0"/>
              </a:rPr>
              <a:t>el</a:t>
            </a:r>
            <a:r>
              <a:rPr lang="es-CO" dirty="0" smtClean="0">
                <a:latin typeface="Century Gothic" panose="020B0502020202020204" pitchFamily="34" charset="0"/>
                <a:cs typeface="Arial" panose="020B0604020202020204" pitchFamily="34" charset="0"/>
              </a:rPr>
              <a:t> ejercicio </a:t>
            </a:r>
            <a:r>
              <a:rPr lang="es-CO" dirty="0" smtClean="0">
                <a:latin typeface="Century Gothic" panose="020B0502020202020204" pitchFamily="34" charset="0"/>
                <a:cs typeface="Arial" panose="020B0604020202020204" pitchFamily="34" charset="0"/>
              </a:rPr>
              <a:t>de participación ciudadana </a:t>
            </a:r>
            <a:r>
              <a:rPr lang="es-CO" dirty="0" smtClean="0">
                <a:latin typeface="Century Gothic" panose="020B0502020202020204" pitchFamily="34" charset="0"/>
                <a:cs typeface="Arial" panose="020B0604020202020204" pitchFamily="34" charset="0"/>
              </a:rPr>
              <a:t>realizado,  </a:t>
            </a:r>
            <a:r>
              <a:rPr lang="es-CO" dirty="0" smtClean="0">
                <a:latin typeface="Century Gothic" panose="020B0502020202020204" pitchFamily="34" charset="0"/>
                <a:cs typeface="Arial" panose="020B0604020202020204" pitchFamily="34" charset="0"/>
              </a:rPr>
              <a:t>en el periodo comprendido entre el 02 de enero y el 30 de </a:t>
            </a:r>
            <a:r>
              <a:rPr lang="es-CO" dirty="0" smtClean="0">
                <a:latin typeface="Century Gothic" panose="020B0502020202020204" pitchFamily="34" charset="0"/>
                <a:cs typeface="Arial" panose="020B0604020202020204" pitchFamily="34" charset="0"/>
              </a:rPr>
              <a:t>2020.</a:t>
            </a:r>
          </a:p>
          <a:p>
            <a:pPr algn="just"/>
            <a:endParaRPr lang="es-CO" dirty="0">
              <a:latin typeface="Century Gothic" panose="020B0502020202020204" pitchFamily="34" charset="0"/>
              <a:cs typeface="Arial" panose="020B0604020202020204" pitchFamily="34" charset="0"/>
            </a:endParaRPr>
          </a:p>
          <a:p>
            <a:pPr algn="just"/>
            <a:r>
              <a:rPr lang="es-CO" dirty="0" smtClean="0">
                <a:latin typeface="Century Gothic" panose="020B0502020202020204" pitchFamily="34" charset="0"/>
                <a:cs typeface="Arial" panose="020B0604020202020204" pitchFamily="34" charset="0"/>
              </a:rPr>
              <a:t>Durante </a:t>
            </a:r>
            <a:r>
              <a:rPr lang="es-CO" dirty="0" smtClean="0">
                <a:latin typeface="Century Gothic" panose="020B0502020202020204" pitchFamily="34" charset="0"/>
                <a:cs typeface="Arial" panose="020B0604020202020204" pitchFamily="34" charset="0"/>
              </a:rPr>
              <a:t>este periodo se recibió un total de </a:t>
            </a:r>
            <a:r>
              <a:rPr lang="es-CO" dirty="0" smtClean="0">
                <a:latin typeface="Century Gothic" panose="020B0502020202020204" pitchFamily="34" charset="0"/>
                <a:cs typeface="Arial" panose="020B0604020202020204" pitchFamily="34" charset="0"/>
              </a:rPr>
              <a:t>13.611</a:t>
            </a:r>
            <a:r>
              <a:rPr lang="es-CO" dirty="0" smtClean="0">
                <a:latin typeface="Century Gothic" panose="020B0502020202020204" pitchFamily="34" charset="0"/>
                <a:cs typeface="Arial" panose="020B0604020202020204" pitchFamily="34" charset="0"/>
              </a:rPr>
              <a:t> </a:t>
            </a:r>
            <a:r>
              <a:rPr lang="es-CO" dirty="0" smtClean="0">
                <a:latin typeface="Century Gothic" panose="020B0502020202020204" pitchFamily="34" charset="0"/>
                <a:cs typeface="Arial" panose="020B0604020202020204" pitchFamily="34" charset="0"/>
              </a:rPr>
              <a:t>requerimientos</a:t>
            </a:r>
            <a:r>
              <a:rPr lang="es-CO" dirty="0">
                <a:latin typeface="Century Gothic" panose="020B0502020202020204" pitchFamily="34" charset="0"/>
                <a:cs typeface="Arial" panose="020B0604020202020204" pitchFamily="34" charset="0"/>
              </a:rPr>
              <a:t>. correspondencia recibida de los ciudadanos y el  ejercicio de participación ciudadana durante la Audiencia de Rendición de </a:t>
            </a:r>
            <a:r>
              <a:rPr lang="es-CO" dirty="0" smtClean="0">
                <a:latin typeface="Century Gothic" panose="020B0502020202020204" pitchFamily="34" charset="0"/>
                <a:cs typeface="Arial" panose="020B0604020202020204" pitchFamily="34" charset="0"/>
              </a:rPr>
              <a:t>cuentas</a:t>
            </a:r>
            <a:endParaRPr lang="es-CO"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136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Rectángulo 2"/>
          <p:cNvSpPr/>
          <p:nvPr/>
        </p:nvSpPr>
        <p:spPr>
          <a:xfrm>
            <a:off x="634606" y="661507"/>
            <a:ext cx="8244990" cy="1200329"/>
          </a:xfrm>
          <a:prstGeom prst="rect">
            <a:avLst/>
          </a:prstGeom>
        </p:spPr>
        <p:txBody>
          <a:bodyPr wrap="square">
            <a:spAutoFit/>
          </a:bodyPr>
          <a:lstStyle/>
          <a:p>
            <a:pPr algn="just"/>
            <a:r>
              <a:rPr lang="es-419" b="1" dirty="0" smtClean="0">
                <a:latin typeface="Century Gothic" panose="020B0502020202020204" pitchFamily="34" charset="0"/>
                <a:cs typeface="Arial" panose="020B0604020202020204" pitchFamily="34" charset="0"/>
              </a:rPr>
              <a:t>3.</a:t>
            </a:r>
            <a:r>
              <a:rPr lang="es-CO" b="1" dirty="0">
                <a:latin typeface="Century Gothic" panose="020B0502020202020204" pitchFamily="34" charset="0"/>
              </a:rPr>
              <a:t> </a:t>
            </a:r>
            <a:r>
              <a:rPr lang="es-CO" b="1" dirty="0" smtClean="0">
                <a:latin typeface="Century Gothic" panose="020B0502020202020204" pitchFamily="34" charset="0"/>
              </a:rPr>
              <a:t>V</a:t>
            </a:r>
            <a:r>
              <a:rPr lang="es-CO" b="1" dirty="0" smtClean="0">
                <a:latin typeface="Century Gothic" panose="020B0502020202020204" pitchFamily="34" charset="0"/>
              </a:rPr>
              <a:t>ariables </a:t>
            </a:r>
            <a:r>
              <a:rPr lang="es-CO" b="1" dirty="0">
                <a:latin typeface="Century Gothic" panose="020B0502020202020204" pitchFamily="34" charset="0"/>
              </a:rPr>
              <a:t>consideradas para el ejercicio fueron: </a:t>
            </a:r>
          </a:p>
          <a:p>
            <a:endParaRPr lang="es-CO" dirty="0"/>
          </a:p>
          <a:p>
            <a:r>
              <a:rPr lang="es-419" dirty="0"/>
              <a:t/>
            </a:r>
            <a:br>
              <a:rPr lang="es-419" dirty="0"/>
            </a:br>
            <a:endParaRPr lang="es-CO" dirty="0"/>
          </a:p>
        </p:txBody>
      </p:sp>
      <p:graphicFrame>
        <p:nvGraphicFramePr>
          <p:cNvPr id="5" name="Diagram 5">
            <a:extLst>
              <a:ext uri="{FF2B5EF4-FFF2-40B4-BE49-F238E27FC236}">
                <a16:creationId xmlns="" xmlns:a16="http://schemas.microsoft.com/office/drawing/2014/main" id="{C93C4B0E-3EF9-4223-A0FF-16725737C2A2}"/>
              </a:ext>
            </a:extLst>
          </p:cNvPr>
          <p:cNvGraphicFramePr/>
          <p:nvPr>
            <p:extLst>
              <p:ext uri="{D42A27DB-BD31-4B8C-83A1-F6EECF244321}">
                <p14:modId xmlns:p14="http://schemas.microsoft.com/office/powerpoint/2010/main" val="3884562821"/>
              </p:ext>
            </p:extLst>
          </p:nvPr>
        </p:nvGraphicFramePr>
        <p:xfrm>
          <a:off x="462708" y="1101686"/>
          <a:ext cx="8053331" cy="41864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41351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1" y="0"/>
            <a:ext cx="9088582" cy="1754326"/>
          </a:xfrm>
          <a:prstGeom prst="rect">
            <a:avLst/>
          </a:prstGeom>
        </p:spPr>
        <p:txBody>
          <a:bodyPr wrap="square">
            <a:spAutoFit/>
          </a:bodyPr>
          <a:lstStyle/>
          <a:p>
            <a:pPr algn="justLow"/>
            <a:endParaRPr lang="es-419" smtClean="0">
              <a:solidFill>
                <a:prstClr val="black"/>
              </a:solidFill>
              <a:latin typeface="Arial" panose="020B0604020202020204" pitchFamily="34" charset="0"/>
              <a:cs typeface="Arial" panose="020B0604020202020204" pitchFamily="34" charset="0"/>
            </a:endParaRPr>
          </a:p>
          <a:p>
            <a:pPr algn="justLow"/>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a:solidFill>
                <a:prstClr val="black"/>
              </a:solidFill>
              <a:latin typeface="Arial" panose="020B0604020202020204" pitchFamily="34" charset="0"/>
              <a:cs typeface="Arial" panose="020B0604020202020204" pitchFamily="34" charset="0"/>
            </a:endParaRPr>
          </a:p>
          <a:p>
            <a:pPr marL="285750" indent="-285750" algn="justLow">
              <a:buFont typeface="Arial" panose="020B0604020202020204" pitchFamily="34" charset="0"/>
              <a:buChar char="•"/>
            </a:pPr>
            <a:endParaRPr lang="es-419" smtClean="0">
              <a:solidFill>
                <a:prstClr val="black"/>
              </a:solidFill>
              <a:latin typeface="Arial" panose="020B0604020202020204" pitchFamily="34" charset="0"/>
              <a:cs typeface="Arial" panose="020B0604020202020204" pitchFamily="34" charset="0"/>
            </a:endParaRPr>
          </a:p>
          <a:p>
            <a:pPr algn="justLow"/>
            <a:endParaRPr lang="es-CO">
              <a:latin typeface="Arial" panose="020B0604020202020204" pitchFamily="34" charset="0"/>
              <a:cs typeface="Arial" panose="020B0604020202020204" pitchFamily="34" charset="0"/>
            </a:endParaRPr>
          </a:p>
        </p:txBody>
      </p:sp>
      <p:sp>
        <p:nvSpPr>
          <p:cNvPr id="3" name="Rectángulo 2"/>
          <p:cNvSpPr/>
          <p:nvPr/>
        </p:nvSpPr>
        <p:spPr>
          <a:xfrm>
            <a:off x="478488" y="877163"/>
            <a:ext cx="7564581" cy="369332"/>
          </a:xfrm>
          <a:prstGeom prst="rect">
            <a:avLst/>
          </a:prstGeom>
        </p:spPr>
        <p:txBody>
          <a:bodyPr wrap="square">
            <a:spAutoFit/>
          </a:bodyPr>
          <a:lstStyle/>
          <a:p>
            <a:r>
              <a:rPr lang="es-419" b="1" dirty="0" smtClean="0">
                <a:latin typeface="Century Gothic" panose="020B0502020202020204" pitchFamily="34" charset="0"/>
                <a:cs typeface="Arial" panose="020B0604020202020204" pitchFamily="34" charset="0"/>
              </a:rPr>
              <a:t>3.1 </a:t>
            </a:r>
            <a:r>
              <a:rPr lang="es-419" b="1" dirty="0" smtClean="0">
                <a:latin typeface="Century Gothic" panose="020B0502020202020204" pitchFamily="34" charset="0"/>
                <a:cs typeface="Arial" panose="020B0604020202020204" pitchFamily="34" charset="0"/>
              </a:rPr>
              <a:t>Variable Intrínseca – Uso de Canales </a:t>
            </a:r>
          </a:p>
        </p:txBody>
      </p:sp>
      <p:sp>
        <p:nvSpPr>
          <p:cNvPr id="4" name="CuadroTexto 3"/>
          <p:cNvSpPr txBox="1"/>
          <p:nvPr/>
        </p:nvSpPr>
        <p:spPr>
          <a:xfrm>
            <a:off x="374883" y="2123658"/>
            <a:ext cx="3847170" cy="2200282"/>
          </a:xfrm>
          <a:prstGeom prst="rect">
            <a:avLst/>
          </a:prstGeom>
          <a:noFill/>
        </p:spPr>
        <p:txBody>
          <a:bodyPr wrap="square" rtlCol="0">
            <a:spAutoFit/>
          </a:bodyPr>
          <a:lstStyle/>
          <a:p>
            <a:pPr algn="just">
              <a:lnSpc>
                <a:spcPct val="110000"/>
              </a:lnSpc>
              <a:spcBef>
                <a:spcPts val="600"/>
              </a:spcBef>
              <a:spcAft>
                <a:spcPts val="1000"/>
              </a:spcAft>
              <a:tabLst>
                <a:tab pos="632460" algn="l"/>
              </a:tabLst>
            </a:pP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Teniendo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en consideración la situación actual de emergencia debida al COVID19, durante el </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2020 el </a:t>
            </a:r>
            <a:r>
              <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rPr>
              <a:t>canal mas utilizado por la ciudadanía para realizar alguna solicitud fue el correo electrónico</a:t>
            </a:r>
            <a:r>
              <a:rPr lang="es-CO" dirty="0" smtClean="0">
                <a:solidFill>
                  <a:srgbClr val="595959"/>
                </a:solidFill>
                <a:latin typeface="Century Gothic" panose="020B0502020202020204" pitchFamily="34" charset="0"/>
                <a:ea typeface="Constantia" panose="02030602050306030303" pitchFamily="18" charset="0"/>
                <a:cs typeface="Arial" panose="020B0604020202020204" pitchFamily="34" charset="0"/>
              </a:rPr>
              <a:t>.</a:t>
            </a:r>
            <a:endParaRPr lang="es-CO" dirty="0">
              <a:solidFill>
                <a:srgbClr val="595959"/>
              </a:solidFill>
              <a:latin typeface="Century Gothic" panose="020B0502020202020204" pitchFamily="34" charset="0"/>
              <a:ea typeface="Constantia" panose="02030602050306030303" pitchFamily="18" charset="0"/>
              <a:cs typeface="Arial" panose="020B0604020202020204" pitchFamily="34" charset="0"/>
            </a:endParaRPr>
          </a:p>
        </p:txBody>
      </p:sp>
      <p:graphicFrame>
        <p:nvGraphicFramePr>
          <p:cNvPr id="8" name="Gráfico 7"/>
          <p:cNvGraphicFramePr/>
          <p:nvPr>
            <p:extLst>
              <p:ext uri="{D42A27DB-BD31-4B8C-83A1-F6EECF244321}">
                <p14:modId xmlns:p14="http://schemas.microsoft.com/office/powerpoint/2010/main" val="4004514625"/>
              </p:ext>
            </p:extLst>
          </p:nvPr>
        </p:nvGraphicFramePr>
        <p:xfrm>
          <a:off x="4773932" y="1443950"/>
          <a:ext cx="4127697" cy="36910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14028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2963</TotalTime>
  <Words>847</Words>
  <Application>Microsoft Office PowerPoint</Application>
  <PresentationFormat>Presentación en pantalla (4:3)</PresentationFormat>
  <Paragraphs>125</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Century Gothic</vt:lpstr>
      <vt:lpstr>Constantia</vt:lpstr>
      <vt:lpstr>Segoe UI</vt:lpstr>
      <vt:lpstr>Times New Roman</vt:lpstr>
      <vt:lpstr>Office Theme</vt:lpstr>
      <vt:lpstr>Presentación de PowerPoint</vt:lpstr>
      <vt:lpstr>INFORME DE CARACTERIZACIÓN DE USUARIOS 2020</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Andres f Puyana f</dc:creator>
  <cp:lastModifiedBy>Lenovo</cp:lastModifiedBy>
  <cp:revision>58</cp:revision>
  <dcterms:created xsi:type="dcterms:W3CDTF">2019-07-03T18:30:05Z</dcterms:created>
  <dcterms:modified xsi:type="dcterms:W3CDTF">2021-03-29T01:08:48Z</dcterms:modified>
</cp:coreProperties>
</file>