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style7.xml" ContentType="application/vnd.ms-office.chartstyle+xml"/>
  <Override PartName="/ppt/charts/colors7.xml" ContentType="application/vnd.ms-office.chartcolorstyle+xml"/>
  <Override PartName="/ppt/charts/chart10.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sldIdLst>
    <p:sldId id="257" r:id="rId2"/>
    <p:sldId id="259" r:id="rId3"/>
    <p:sldId id="258" r:id="rId4"/>
    <p:sldId id="299" r:id="rId5"/>
    <p:sldId id="264" r:id="rId6"/>
    <p:sldId id="263" r:id="rId7"/>
    <p:sldId id="286" r:id="rId8"/>
    <p:sldId id="266" r:id="rId9"/>
    <p:sldId id="300" r:id="rId10"/>
    <p:sldId id="305" r:id="rId11"/>
    <p:sldId id="287" r:id="rId12"/>
    <p:sldId id="296" r:id="rId13"/>
    <p:sldId id="261" r:id="rId14"/>
    <p:sldId id="290" r:id="rId15"/>
    <p:sldId id="302" r:id="rId16"/>
    <p:sldId id="301" r:id="rId17"/>
    <p:sldId id="292" r:id="rId18"/>
    <p:sldId id="272" r:id="rId19"/>
    <p:sldId id="270" r:id="rId20"/>
    <p:sldId id="268" r:id="rId21"/>
    <p:sldId id="278" r:id="rId22"/>
    <p:sldId id="277" r:id="rId23"/>
    <p:sldId id="279" r:id="rId24"/>
    <p:sldId id="291" r:id="rId25"/>
    <p:sldId id="282" r:id="rId26"/>
    <p:sldId id="294" r:id="rId27"/>
    <p:sldId id="304" r:id="rId28"/>
    <p:sldId id="260" r:id="rId2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3324" autoAdjust="0"/>
  </p:normalViewPr>
  <p:slideViewPr>
    <p:cSldViewPr snapToGrid="0">
      <p:cViewPr>
        <p:scale>
          <a:sx n="98" d="100"/>
          <a:sy n="98" d="100"/>
        </p:scale>
        <p:origin x="468"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8.xml"/><Relationship Id="rId1" Type="http://schemas.microsoft.com/office/2011/relationships/chartStyle" Target="style8.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785798447584722E-4"/>
          <c:y val="0.17334386655615416"/>
          <c:w val="0.99293437325931311"/>
          <c:h val="0.77966923953584755"/>
        </c:manualLayout>
      </c:layout>
      <c:pie3DChart>
        <c:varyColors val="1"/>
        <c:ser>
          <c:idx val="0"/>
          <c:order val="0"/>
          <c:tx>
            <c:strRef>
              <c:f>Hoja1!$B$1</c:f>
              <c:strCache>
                <c:ptCount val="1"/>
                <c:pt idx="0">
                  <c:v>CANALES DE ATENCIÓN</c:v>
                </c:pt>
              </c:strCache>
            </c:strRef>
          </c:tx>
          <c:explosion val="12"/>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1-D727-4149-9752-969BF3F0C89B}"/>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3-D727-4149-9752-969BF3F0C89B}"/>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5-D727-4149-9752-969BF3F0C89B}"/>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7-D727-4149-9752-969BF3F0C89B}"/>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9-D727-4149-9752-969BF3F0C89B}"/>
              </c:ext>
            </c:extLst>
          </c:dPt>
          <c:dPt>
            <c:idx val="5"/>
            <c:bubble3D val="0"/>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B-D727-4149-9752-969BF3F0C89B}"/>
              </c:ext>
            </c:extLst>
          </c:dPt>
          <c:dLbls>
            <c:dLbl>
              <c:idx val="0"/>
              <c:layout>
                <c:manualLayout>
                  <c:x val="-2.9661012001032296E-3"/>
                  <c:y val="-3.2894736842105275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spc="0" baseline="0">
                      <a:solidFill>
                        <a:schemeClr val="accent1"/>
                      </a:solidFill>
                      <a:latin typeface="+mn-lt"/>
                      <a:ea typeface="+mn-ea"/>
                      <a:cs typeface="+mn-cs"/>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D727-4149-9752-969BF3F0C89B}"/>
                </c:ext>
                <c:ext xmlns:c15="http://schemas.microsoft.com/office/drawing/2012/chart" uri="{CE6537A1-D6FC-4f65-9D91-7224C49458BB}">
                  <c15:layout/>
                </c:ext>
              </c:extLst>
            </c:dLbl>
            <c:dLbl>
              <c:idx val="1"/>
              <c:layout>
                <c:manualLayout>
                  <c:x val="-4.340924139042427E-2"/>
                  <c:y val="7.5657894736842105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spc="0" baseline="0">
                      <a:solidFill>
                        <a:schemeClr val="accent2"/>
                      </a:solidFill>
                      <a:latin typeface="+mn-lt"/>
                      <a:ea typeface="+mn-ea"/>
                      <a:cs typeface="+mn-cs"/>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3-D727-4149-9752-969BF3F0C89B}"/>
                </c:ext>
                <c:ext xmlns:c15="http://schemas.microsoft.com/office/drawing/2012/chart" uri="{CE6537A1-D6FC-4f65-9D91-7224C49458BB}">
                  <c15:layout/>
                </c:ext>
              </c:extLst>
            </c:dLbl>
            <c:dLbl>
              <c:idx val="2"/>
              <c:layout>
                <c:manualLayout>
                  <c:x val="0"/>
                  <c:y val="-0.1875"/>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spc="0" baseline="0">
                      <a:solidFill>
                        <a:schemeClr val="accent3"/>
                      </a:solidFill>
                      <a:latin typeface="+mn-lt"/>
                      <a:ea typeface="+mn-ea"/>
                      <a:cs typeface="+mn-cs"/>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5-D727-4149-9752-969BF3F0C89B}"/>
                </c:ext>
                <c:ext xmlns:c15="http://schemas.microsoft.com/office/drawing/2012/chart" uri="{CE6537A1-D6FC-4f65-9D91-7224C49458BB}">
                  <c15:layout/>
                </c:ext>
              </c:extLst>
            </c:dLbl>
            <c:dLbl>
              <c:idx val="3"/>
              <c:layout>
                <c:manualLayout>
                  <c:x val="7.4152530002580735E-2"/>
                  <c:y val="-3.9473684210526314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spc="0" baseline="0">
                      <a:solidFill>
                        <a:schemeClr val="accent4"/>
                      </a:solidFill>
                      <a:latin typeface="+mn-lt"/>
                      <a:ea typeface="+mn-ea"/>
                      <a:cs typeface="+mn-cs"/>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7-D727-4149-9752-969BF3F0C89B}"/>
                </c:ext>
                <c:ext xmlns:c15="http://schemas.microsoft.com/office/drawing/2012/chart" uri="{CE6537A1-D6FC-4f65-9D91-7224C49458BB}">
                  <c15:layout/>
                </c:ext>
              </c:extLst>
            </c:dLbl>
            <c:dLbl>
              <c:idx val="4"/>
              <c:layout>
                <c:manualLayout>
                  <c:x val="-2.7188946911911421E-17"/>
                  <c:y val="-2.30263157894737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spc="0" baseline="0">
                      <a:solidFill>
                        <a:schemeClr val="accent5"/>
                      </a:solidFill>
                      <a:latin typeface="+mn-lt"/>
                      <a:ea typeface="+mn-ea"/>
                      <a:cs typeface="+mn-cs"/>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9-D727-4149-9752-969BF3F0C89B}"/>
                </c:ext>
                <c:ext xmlns:c15="http://schemas.microsoft.com/office/drawing/2012/chart" uri="{CE6537A1-D6FC-4f65-9D91-7224C49458BB}">
                  <c15:layout/>
                </c:ext>
              </c:extLst>
            </c:dLbl>
            <c:dLbl>
              <c:idx val="5"/>
              <c:layout>
                <c:manualLayout>
                  <c:x val="0.22542369120784544"/>
                  <c:y val="-6.2500000000000014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spc="0" baseline="0">
                      <a:solidFill>
                        <a:schemeClr val="accent6"/>
                      </a:solidFill>
                      <a:latin typeface="+mn-lt"/>
                      <a:ea typeface="+mn-ea"/>
                      <a:cs typeface="+mn-cs"/>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B-D727-4149-9752-969BF3F0C89B}"/>
                </c:ext>
                <c:ext xmlns:c15="http://schemas.microsoft.com/office/drawing/2012/chart" uri="{CE6537A1-D6FC-4f65-9D91-7224C49458BB}">
                  <c15:layout/>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spc="0" baseline="0">
                    <a:solidFill>
                      <a:schemeClr val="accent1"/>
                    </a:solidFill>
                    <a:latin typeface="+mn-lt"/>
                    <a:ea typeface="+mn-ea"/>
                    <a:cs typeface="+mn-cs"/>
                  </a:defRPr>
                </a:pPr>
                <a:endParaRPr lang="es-CO"/>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Hoja1!$A$2:$A$7</c:f>
              <c:strCache>
                <c:ptCount val="6"/>
                <c:pt idx="1">
                  <c:v>Correo electrónico</c:v>
                </c:pt>
                <c:pt idx="2">
                  <c:v>Correo postal</c:v>
                </c:pt>
                <c:pt idx="3">
                  <c:v>Presencial </c:v>
                </c:pt>
                <c:pt idx="4">
                  <c:v>Sitio web</c:v>
                </c:pt>
                <c:pt idx="5">
                  <c:v>Telefónico </c:v>
                </c:pt>
              </c:strCache>
            </c:strRef>
          </c:cat>
          <c:val>
            <c:numRef>
              <c:f>Hoja1!$B$2:$B$7</c:f>
              <c:numCache>
                <c:formatCode>General</c:formatCode>
                <c:ptCount val="6"/>
                <c:pt idx="1">
                  <c:v>2869</c:v>
                </c:pt>
                <c:pt idx="2">
                  <c:v>237</c:v>
                </c:pt>
                <c:pt idx="3">
                  <c:v>327</c:v>
                </c:pt>
                <c:pt idx="4">
                  <c:v>331</c:v>
                </c:pt>
                <c:pt idx="5">
                  <c:v>4</c:v>
                </c:pt>
              </c:numCache>
            </c:numRef>
          </c:val>
          <c:extLst xmlns:c16r2="http://schemas.microsoft.com/office/drawing/2015/06/chart">
            <c:ext xmlns:c16="http://schemas.microsoft.com/office/drawing/2014/chart" uri="{C3380CC4-5D6E-409C-BE32-E72D297353CC}">
              <c16:uniqueId val="{0000000C-D727-4149-9752-969BF3F0C89B}"/>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2239035025473932E-3"/>
          <c:y val="0.24369852949706852"/>
          <c:w val="0.92359736898349543"/>
          <c:h val="0.57180566509070219"/>
        </c:manualLayout>
      </c:layout>
      <c:pie3DChart>
        <c:varyColors val="1"/>
        <c:ser>
          <c:idx val="0"/>
          <c:order val="0"/>
          <c:tx>
            <c:strRef>
              <c:f>Hoja1!$B$1</c:f>
              <c:strCache>
                <c:ptCount val="1"/>
                <c:pt idx="0">
                  <c:v># de oficios recibidos</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1-E5A9-4597-9CB8-83DDBCCE5D83}"/>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3-E5A9-4597-9CB8-83DDBCCE5D83}"/>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5-E5A9-4597-9CB8-83DDBCCE5D83}"/>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8-3F8E-4DBD-A365-712844D259C4}"/>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7-3F8E-4DBD-A365-712844D259C4}"/>
              </c:ext>
            </c:extLst>
          </c:dPt>
          <c:dPt>
            <c:idx val="5"/>
            <c:bubble3D val="0"/>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6-3F8E-4DBD-A365-712844D259C4}"/>
              </c:ext>
            </c:extLst>
          </c:dPt>
          <c:dPt>
            <c:idx val="6"/>
            <c:bubble3D val="0"/>
            <c:spPr>
              <a:solidFill>
                <a:schemeClr val="accent1">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C-E587-4B88-AD4D-94A63C6DD0F6}"/>
              </c:ext>
            </c:extLst>
          </c:dPt>
          <c:dPt>
            <c:idx val="7"/>
            <c:bubble3D val="0"/>
            <c:spPr>
              <a:solidFill>
                <a:schemeClr val="accent2">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D-E587-4B88-AD4D-94A63C6DD0F6}"/>
              </c:ext>
            </c:extLst>
          </c:dPt>
          <c:dLbls>
            <c:dLbl>
              <c:idx val="0"/>
              <c:layout>
                <c:manualLayout>
                  <c:x val="-1.8485916133619808E-2"/>
                  <c:y val="-0.14432990178890001"/>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E5A9-4597-9CB8-83DDBCCE5D83}"/>
                </c:ext>
                <c:ext xmlns:c15="http://schemas.microsoft.com/office/drawing/2012/chart" uri="{CE6537A1-D6FC-4f65-9D91-7224C49458BB}"/>
              </c:extLst>
            </c:dLbl>
            <c:dLbl>
              <c:idx val="1"/>
              <c:layout>
                <c:manualLayout>
                  <c:x val="-2.4985852608485393E-2"/>
                  <c:y val="-8.7199315664127086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Calibri" panose="020F050202020403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3-E5A9-4597-9CB8-83DDBCCE5D83}"/>
                </c:ext>
                <c:ext xmlns:c15="http://schemas.microsoft.com/office/drawing/2012/chart" uri="{CE6537A1-D6FC-4f65-9D91-7224C49458BB}"/>
              </c:extLst>
            </c:dLbl>
            <c:dLbl>
              <c:idx val="2"/>
              <c:layout>
                <c:manualLayout>
                  <c:x val="0.11091549680171817"/>
                  <c:y val="-1.5034364769677084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Calibri" panose="020F050202020403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5-E5A9-4597-9CB8-83DDBCCE5D83}"/>
                </c:ext>
                <c:ext xmlns:c15="http://schemas.microsoft.com/office/drawing/2012/chart" uri="{CE6537A1-D6FC-4f65-9D91-7224C49458BB}"/>
              </c:extLst>
            </c:dLbl>
            <c:dLbl>
              <c:idx val="3"/>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Arial" panose="020B0604020202020204" pitchFamily="34" charset="0"/>
                    </a:defRPr>
                  </a:pPr>
                  <a:endParaRPr lang="es-CO"/>
                </a:p>
              </c:txPr>
              <c:dLblPos val="outEnd"/>
              <c:showLegendKey val="0"/>
              <c:showVal val="0"/>
              <c:showCatName val="1"/>
              <c:showSerName val="0"/>
              <c:showPercent val="1"/>
              <c:showBubbleSize val="0"/>
            </c:dLbl>
            <c:dLbl>
              <c:idx val="4"/>
              <c:layout>
                <c:manualLayout>
                  <c:x val="-8.0105636579018702E-2"/>
                  <c:y val="-0.11426117224954584"/>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6-3F8E-4DBD-A365-712844D259C4}"/>
                </c:ext>
                <c:ext xmlns:c15="http://schemas.microsoft.com/office/drawing/2012/chart" uri="{CE6537A1-D6FC-4f65-9D91-7224C49458BB}"/>
              </c:extLst>
            </c:dLbl>
            <c:dLbl>
              <c:idx val="6"/>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Arial" panose="020B0604020202020204" pitchFamily="34" charset="0"/>
                    </a:defRPr>
                  </a:pPr>
                  <a:endParaRPr lang="es-CO"/>
                </a:p>
              </c:txPr>
              <c:dLblPos val="outEnd"/>
              <c:showLegendKey val="0"/>
              <c:showVal val="0"/>
              <c:showCatName val="1"/>
              <c:showSerName val="0"/>
              <c:showPercent val="1"/>
              <c:showBubbleSize val="0"/>
            </c:dLbl>
            <c:dLbl>
              <c:idx val="7"/>
              <c:layout>
                <c:manualLayout>
                  <c:x val="2.7728874200429542E-2"/>
                  <c:y val="-0.10524055338773959"/>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D-E587-4B88-AD4D-94A63C6DD0F6}"/>
                </c:ext>
                <c:ext xmlns:c15="http://schemas.microsoft.com/office/drawing/2012/chart" uri="{CE6537A1-D6FC-4f65-9D91-7224C49458BB}"/>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Arial" panose="020B0604020202020204" pitchFamily="34" charset="0"/>
                  </a:defRPr>
                </a:pPr>
                <a:endParaRPr lang="es-CO"/>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Hoja1!$A$2:$A$6</c:f>
              <c:strCache>
                <c:ptCount val="5"/>
                <c:pt idx="0">
                  <c:v>Dp (orden general)</c:v>
                </c:pt>
                <c:pt idx="1">
                  <c:v>Dp1 (solicitud desde otra entidad pública))</c:v>
                </c:pt>
                <c:pt idx="2">
                  <c:v>Trámites</c:v>
                </c:pt>
                <c:pt idx="3">
                  <c:v>Informativo</c:v>
                </c:pt>
                <c:pt idx="4">
                  <c:v>Urgente</c:v>
                </c:pt>
              </c:strCache>
            </c:strRef>
          </c:cat>
          <c:val>
            <c:numRef>
              <c:f>Hoja1!$B$2:$B$6</c:f>
              <c:numCache>
                <c:formatCode>General</c:formatCode>
                <c:ptCount val="5"/>
                <c:pt idx="0">
                  <c:v>110</c:v>
                </c:pt>
                <c:pt idx="1">
                  <c:v>8</c:v>
                </c:pt>
                <c:pt idx="2">
                  <c:v>528</c:v>
                </c:pt>
                <c:pt idx="3">
                  <c:v>167</c:v>
                </c:pt>
                <c:pt idx="4">
                  <c:v>2</c:v>
                </c:pt>
              </c:numCache>
            </c:numRef>
          </c:val>
          <c:extLst xmlns:c16r2="http://schemas.microsoft.com/office/drawing/2015/06/chart">
            <c:ext xmlns:c16="http://schemas.microsoft.com/office/drawing/2014/chart" uri="{C3380CC4-5D6E-409C-BE32-E72D297353CC}">
              <c16:uniqueId val="{00000006-E5A9-4597-9CB8-83DDBCCE5D83}"/>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0.21000462841404671"/>
          <c:w val="0.95416666666666672"/>
          <c:h val="0.73925319881889762"/>
        </c:manualLayout>
      </c:layout>
      <c:pie3DChart>
        <c:varyColors val="1"/>
        <c:ser>
          <c:idx val="0"/>
          <c:order val="0"/>
          <c:tx>
            <c:strRef>
              <c:f>Hoja1!$B$1</c:f>
              <c:strCache>
                <c:ptCount val="1"/>
                <c:pt idx="0">
                  <c:v>Columna1</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1-1DDA-41D6-9CA9-3A4E6D8843D8}"/>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2-1DDA-41D6-9CA9-3A4E6D8843D8}"/>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3-1DDA-41D6-9CA9-3A4E6D8843D8}"/>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5-1DDA-41D6-9CA9-3A4E6D8843D8}"/>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4-1DDA-41D6-9CA9-3A4E6D8843D8}"/>
              </c:ext>
            </c:extLst>
          </c:dPt>
          <c:dLbls>
            <c:dLbl>
              <c:idx val="0"/>
              <c:layout>
                <c:manualLayout>
                  <c:x val="4.5880134123477752E-2"/>
                  <c:y val="-1.1987335367943466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Arial" panose="020B0604020202020204" pitchFamily="34" charset="0"/>
                    </a:defRPr>
                  </a:pPr>
                  <a:endParaRPr lang="es-CO"/>
                </a:p>
              </c:txPr>
              <c:dLblPos val="bestFit"/>
              <c:showLegendKey val="0"/>
              <c:showVal val="0"/>
              <c:showCatName val="1"/>
              <c:showSerName val="0"/>
              <c:showPercent val="1"/>
              <c:showBubbleSize val="0"/>
              <c:extLst>
                <c:ext xmlns:c15="http://schemas.microsoft.com/office/drawing/2012/chart" uri="{CE6537A1-D6FC-4f65-9D91-7224C49458BB}">
                  <c15:layout/>
                </c:ext>
              </c:extLst>
            </c:dLbl>
            <c:dLbl>
              <c:idx val="1"/>
              <c:layout>
                <c:manualLayout>
                  <c:x val="-1.1602531043825994E-2"/>
                  <c:y val="-6.3459251377889436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es-CO"/>
                </a:p>
              </c:txPr>
              <c:dLblPos val="bestFit"/>
              <c:showLegendKey val="0"/>
              <c:showVal val="0"/>
              <c:showCatName val="1"/>
              <c:showSerName val="0"/>
              <c:showPercent val="1"/>
              <c:showBubbleSize val="0"/>
              <c:extLst>
                <c:ext xmlns:c15="http://schemas.microsoft.com/office/drawing/2012/chart" uri="{CE6537A1-D6FC-4f65-9D91-7224C49458BB}">
                  <c15:layout/>
                </c:ext>
              </c:extLst>
            </c:dLbl>
            <c:dLbl>
              <c:idx val="2"/>
              <c:layout>
                <c:manualLayout>
                  <c:x val="-2.661788151681416E-2"/>
                  <c:y val="-0.13882213025470883"/>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es-CO"/>
                </a:p>
              </c:txPr>
              <c:dLblPos val="bestFit"/>
              <c:showLegendKey val="0"/>
              <c:showVal val="0"/>
              <c:showCatName val="1"/>
              <c:showSerName val="0"/>
              <c:showPercent val="1"/>
              <c:showBubbleSize val="0"/>
              <c:extLst>
                <c:ext xmlns:c15="http://schemas.microsoft.com/office/drawing/2012/chart" uri="{CE6537A1-D6FC-4f65-9D91-7224C49458BB}">
                  <c15:layout/>
                </c:ext>
              </c:extLst>
            </c:dLbl>
            <c:dLbl>
              <c:idx val="3"/>
              <c:layout>
                <c:manualLayout>
                  <c:x val="0"/>
                  <c:y val="-0.32712454366139437"/>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mn-lt"/>
                      <a:ea typeface="+mn-ea"/>
                      <a:cs typeface="+mn-cs"/>
                    </a:defRPr>
                  </a:pPr>
                  <a:endParaRPr lang="es-CO"/>
                </a:p>
              </c:txPr>
              <c:dLblPos val="bestFit"/>
              <c:showLegendKey val="0"/>
              <c:showVal val="0"/>
              <c:showCatName val="1"/>
              <c:showSerName val="0"/>
              <c:showPercent val="1"/>
              <c:showBubbleSize val="0"/>
              <c:extLst>
                <c:ext xmlns:c15="http://schemas.microsoft.com/office/drawing/2012/chart" uri="{CE6537A1-D6FC-4f65-9D91-7224C49458BB}">
                  <c15:layout/>
                </c:ext>
              </c:extLst>
            </c:dLbl>
            <c:dLbl>
              <c:idx val="4"/>
              <c:layout>
                <c:manualLayout>
                  <c:x val="0.15230915728008335"/>
                  <c:y val="-5.7331105590141283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mn-lt"/>
                      <a:ea typeface="+mn-ea"/>
                      <a:cs typeface="+mn-cs"/>
                    </a:defRPr>
                  </a:pPr>
                  <a:endParaRPr lang="es-CO"/>
                </a:p>
              </c:txPr>
              <c:dLblPos val="bestFit"/>
              <c:showLegendKey val="0"/>
              <c:showVal val="0"/>
              <c:showCatName val="1"/>
              <c:showSerName val="0"/>
              <c:showPercent val="1"/>
              <c:showBubbleSize val="0"/>
              <c:extLst>
                <c:ext xmlns:c15="http://schemas.microsoft.com/office/drawing/2012/chart" uri="{CE6537A1-D6FC-4f65-9D91-7224C49458BB}">
                  <c15:layout/>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s-CO"/>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Hoja1!$A$2:$A$6</c:f>
              <c:strCache>
                <c:ptCount val="4"/>
                <c:pt idx="0">
                  <c:v>Correo eléctronico</c:v>
                </c:pt>
                <c:pt idx="1">
                  <c:v>Correo postal</c:v>
                </c:pt>
                <c:pt idx="2">
                  <c:v>Presencial</c:v>
                </c:pt>
                <c:pt idx="3">
                  <c:v>Sitio web</c:v>
                </c:pt>
              </c:strCache>
            </c:strRef>
          </c:cat>
          <c:val>
            <c:numRef>
              <c:f>Hoja1!$B$2:$B$6</c:f>
              <c:numCache>
                <c:formatCode>General</c:formatCode>
                <c:ptCount val="5"/>
                <c:pt idx="0">
                  <c:v>399</c:v>
                </c:pt>
                <c:pt idx="1">
                  <c:v>17</c:v>
                </c:pt>
                <c:pt idx="2">
                  <c:v>7</c:v>
                </c:pt>
                <c:pt idx="3">
                  <c:v>70</c:v>
                </c:pt>
              </c:numCache>
            </c:numRef>
          </c:val>
          <c:extLst xmlns:c16r2="http://schemas.microsoft.com/office/drawing/2015/06/chart">
            <c:ext xmlns:c16="http://schemas.microsoft.com/office/drawing/2014/chart" uri="{C3380CC4-5D6E-409C-BE32-E72D297353CC}">
              <c16:uniqueId val="{00000000-1DDA-41D6-9CA9-3A4E6D8843D8}"/>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0.15793923015289463"/>
          <c:w val="1"/>
          <c:h val="0.67351217581437883"/>
        </c:manualLayout>
      </c:layout>
      <c:pie3DChart>
        <c:varyColors val="1"/>
        <c:ser>
          <c:idx val="0"/>
          <c:order val="0"/>
          <c:tx>
            <c:strRef>
              <c:f>Hoja1!$B$1</c:f>
              <c:strCache>
                <c:ptCount val="1"/>
                <c:pt idx="0">
                  <c:v># de oficios recibidos</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1-9DF2-426B-8921-47CCD51ADA58}"/>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3-9DF2-426B-8921-47CCD51ADA58}"/>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5-9DF2-426B-8921-47CCD51ADA58}"/>
              </c:ext>
            </c:extLst>
          </c:dPt>
          <c:dLbls>
            <c:dLbl>
              <c:idx val="0"/>
              <c:layout>
                <c:manualLayout>
                  <c:x val="-0.19769554235933098"/>
                  <c:y val="-7.2486896423873265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9DF2-426B-8921-47CCD51ADA58}"/>
                </c:ext>
                <c:ext xmlns:c15="http://schemas.microsoft.com/office/drawing/2012/chart" uri="{CE6537A1-D6FC-4f65-9D91-7224C49458BB}">
                  <c15:layout/>
                </c:ext>
              </c:extLst>
            </c:dLbl>
            <c:dLbl>
              <c:idx val="1"/>
              <c:layout>
                <c:manualLayout>
                  <c:x val="-0.1730192384472744"/>
                  <c:y val="0.11307955842124214"/>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5-9DF2-426B-8921-47CCD51ADA58}"/>
                </c:ext>
                <c:ext xmlns:c15="http://schemas.microsoft.com/office/drawing/2012/chart" uri="{CE6537A1-D6FC-4f65-9D91-7224C49458BB}">
                  <c15:layout/>
                </c:ext>
              </c:extLst>
            </c:dLbl>
            <c:dLbl>
              <c:idx val="2"/>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es-CO"/>
                </a:p>
              </c:txPr>
              <c:dLblPos val="outEnd"/>
              <c:showLegendKey val="0"/>
              <c:showVal val="0"/>
              <c:showCatName val="1"/>
              <c:showSerName val="0"/>
              <c:showPercent val="1"/>
              <c:showBubbleSize val="0"/>
            </c:dLbl>
            <c:dLbl>
              <c:idx val="5"/>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solidFill>
                      <a:latin typeface="+mn-lt"/>
                      <a:ea typeface="+mn-ea"/>
                      <a:cs typeface="+mn-cs"/>
                    </a:defRPr>
                  </a:pPr>
                  <a:endParaRPr lang="es-CO"/>
                </a:p>
              </c:txPr>
              <c:dLblPos val="outEnd"/>
              <c:showLegendKey val="0"/>
              <c:showVal val="0"/>
              <c:showCatName val="1"/>
              <c:showSerName val="0"/>
              <c:showPercent val="1"/>
              <c:showBubbleSize val="0"/>
            </c:dLbl>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s-CO"/>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Hoja1!$A$2:$A$4</c:f>
              <c:strCache>
                <c:ptCount val="3"/>
                <c:pt idx="0">
                  <c:v>Dp (orden general)</c:v>
                </c:pt>
                <c:pt idx="1">
                  <c:v>Informativo</c:v>
                </c:pt>
                <c:pt idx="2">
                  <c:v>Trámite</c:v>
                </c:pt>
              </c:strCache>
            </c:strRef>
          </c:cat>
          <c:val>
            <c:numRef>
              <c:f>Hoja1!$B$2:$B$4</c:f>
              <c:numCache>
                <c:formatCode>General</c:formatCode>
                <c:ptCount val="3"/>
                <c:pt idx="0">
                  <c:v>3</c:v>
                </c:pt>
                <c:pt idx="1">
                  <c:v>13</c:v>
                </c:pt>
                <c:pt idx="2">
                  <c:v>3</c:v>
                </c:pt>
              </c:numCache>
            </c:numRef>
          </c:val>
          <c:extLst xmlns:c16r2="http://schemas.microsoft.com/office/drawing/2015/06/chart">
            <c:ext xmlns:c16="http://schemas.microsoft.com/office/drawing/2014/chart" uri="{C3380CC4-5D6E-409C-BE32-E72D297353CC}">
              <c16:uniqueId val="{00000008-9DF2-426B-8921-47CCD51ADA58}"/>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5.0984862684382272E-2"/>
          <c:y val="0.16491006057124849"/>
          <c:w val="0.899089340278866"/>
          <c:h val="0.55638454269318605"/>
        </c:manualLayout>
      </c:layout>
      <c:pie3DChart>
        <c:varyColors val="1"/>
        <c:ser>
          <c:idx val="0"/>
          <c:order val="0"/>
          <c:tx>
            <c:strRef>
              <c:f>Hoja1!$B$1</c:f>
              <c:strCache>
                <c:ptCount val="1"/>
                <c:pt idx="0">
                  <c:v># de oficios recibidos</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1-9DF2-426B-8921-47CCD51ADA58}"/>
              </c:ext>
            </c:extLst>
          </c:dPt>
          <c:dPt>
            <c:idx val="1"/>
            <c:bubble3D val="0"/>
            <c:explosion val="2"/>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3-9DF2-426B-8921-47CCD51ADA58}"/>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5-9DF2-426B-8921-47CCD51ADA58}"/>
              </c:ext>
            </c:extLst>
          </c:dPt>
          <c:dLbls>
            <c:dLbl>
              <c:idx val="0"/>
              <c:layout>
                <c:manualLayout>
                  <c:x val="-0.13072027552995108"/>
                  <c:y val="-0.1544381068373025"/>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9DF2-426B-8921-47CCD51ADA58}"/>
                </c:ext>
                <c:ext xmlns:c15="http://schemas.microsoft.com/office/drawing/2012/chart" uri="{CE6537A1-D6FC-4f65-9D91-7224C49458BB}">
                  <c15:layout/>
                </c:ext>
              </c:extLst>
            </c:dLbl>
            <c:dLbl>
              <c:idx val="1"/>
              <c:layout>
                <c:manualLayout>
                  <c:x val="-0.1939098722263691"/>
                  <c:y val="0.19376147396536553"/>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3-9DF2-426B-8921-47CCD51ADA58}"/>
                </c:ext>
                <c:ext xmlns:c15="http://schemas.microsoft.com/office/drawing/2012/chart" uri="{CE6537A1-D6FC-4f65-9D91-7224C49458BB}">
                  <c15:layout/>
                </c:ext>
              </c:extLst>
            </c:dLbl>
            <c:dLbl>
              <c:idx val="2"/>
              <c:layout>
                <c:manualLayout>
                  <c:x val="3.0696961660000278E-2"/>
                  <c:y val="-0.23337217772643493"/>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5-9DF2-426B-8921-47CCD51ADA58}"/>
                </c:ext>
                <c:ext xmlns:c15="http://schemas.microsoft.com/office/drawing/2012/chart" uri="{CE6537A1-D6FC-4f65-9D91-7224C49458BB}">
                  <c15:layout/>
                </c:ext>
              </c:extLst>
            </c:dLbl>
            <c:dLbl>
              <c:idx val="5"/>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solidFill>
                      <a:latin typeface="+mn-lt"/>
                      <a:ea typeface="+mn-ea"/>
                      <a:cs typeface="+mn-cs"/>
                    </a:defRPr>
                  </a:pPr>
                  <a:endParaRPr lang="es-CO"/>
                </a:p>
              </c:txPr>
              <c:dLblPos val="outEnd"/>
              <c:showLegendKey val="0"/>
              <c:showVal val="0"/>
              <c:showCatName val="1"/>
              <c:showSerName val="0"/>
              <c:showPercent val="1"/>
              <c:showBubbleSize val="0"/>
            </c:dLbl>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s-CO"/>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Hoja1!$A$2:$A$4</c:f>
              <c:strCache>
                <c:ptCount val="3"/>
                <c:pt idx="0">
                  <c:v>Informativo</c:v>
                </c:pt>
                <c:pt idx="1">
                  <c:v>Trámite</c:v>
                </c:pt>
                <c:pt idx="2">
                  <c:v>Urgente</c:v>
                </c:pt>
              </c:strCache>
            </c:strRef>
          </c:cat>
          <c:val>
            <c:numRef>
              <c:f>Hoja1!$B$2:$B$4</c:f>
              <c:numCache>
                <c:formatCode>General</c:formatCode>
                <c:ptCount val="3"/>
                <c:pt idx="0">
                  <c:v>1</c:v>
                </c:pt>
                <c:pt idx="1">
                  <c:v>1</c:v>
                </c:pt>
                <c:pt idx="2">
                  <c:v>2</c:v>
                </c:pt>
              </c:numCache>
            </c:numRef>
          </c:val>
          <c:extLst xmlns:c16r2="http://schemas.microsoft.com/office/drawing/2015/06/chart">
            <c:ext xmlns:c16="http://schemas.microsoft.com/office/drawing/2014/chart" uri="{C3380CC4-5D6E-409C-BE32-E72D297353CC}">
              <c16:uniqueId val="{00000008-9DF2-426B-8921-47CCD51ADA58}"/>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1450432537109371E-2"/>
          <c:y val="0.12760256302425679"/>
          <c:w val="0.96854956746289067"/>
          <c:h val="0.63205879582595292"/>
        </c:manualLayout>
      </c:layout>
      <c:pie3DChart>
        <c:varyColors val="1"/>
        <c:ser>
          <c:idx val="0"/>
          <c:order val="0"/>
          <c:tx>
            <c:strRef>
              <c:f>Hoja1!$B$1</c:f>
              <c:strCache>
                <c:ptCount val="1"/>
                <c:pt idx="0">
                  <c:v># de oficios recibidos</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1-9DF2-426B-8921-47CCD51ADA58}"/>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3-9DF2-426B-8921-47CCD51ADA58}"/>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5-9DF2-426B-8921-47CCD51ADA58}"/>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7-9DF2-426B-8921-47CCD51ADA58}"/>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9-363B-4832-B285-D6BC817A8D1E}"/>
              </c:ext>
            </c:extLst>
          </c:dPt>
          <c:dPt>
            <c:idx val="5"/>
            <c:bubble3D val="0"/>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B-363B-4832-B285-D6BC817A8D1E}"/>
              </c:ext>
            </c:extLst>
          </c:dPt>
          <c:dPt>
            <c:idx val="6"/>
            <c:bubble3D val="0"/>
            <c:spPr>
              <a:solidFill>
                <a:schemeClr val="accent1">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D-363B-4832-B285-D6BC817A8D1E}"/>
              </c:ext>
            </c:extLst>
          </c:dPt>
          <c:dPt>
            <c:idx val="7"/>
            <c:bubble3D val="0"/>
            <c:spPr>
              <a:solidFill>
                <a:schemeClr val="accent2">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F-363B-4832-B285-D6BC817A8D1E}"/>
              </c:ext>
            </c:extLst>
          </c:dPt>
          <c:dLbls>
            <c:dLbl>
              <c:idx val="0"/>
              <c:layout>
                <c:manualLayout>
                  <c:x val="-1.3953164390909319E-2"/>
                  <c:y val="-5.1343919360319928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9DF2-426B-8921-47CCD51ADA58}"/>
                </c:ext>
                <c:ext xmlns:c15="http://schemas.microsoft.com/office/drawing/2012/chart" uri="{CE6537A1-D6FC-4f65-9D91-7224C49458BB}">
                  <c15:layout/>
                </c:ext>
              </c:extLst>
            </c:dLbl>
            <c:dLbl>
              <c:idx val="1"/>
              <c:layout>
                <c:manualLayout>
                  <c:x val="-0.19769554235933098"/>
                  <c:y val="-7.2486896423873265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5-9DF2-426B-8921-47CCD51ADA58}"/>
                </c:ext>
                <c:ext xmlns:c15="http://schemas.microsoft.com/office/drawing/2012/chart" uri="{CE6537A1-D6FC-4f65-9D91-7224C49458BB}">
                  <c15:layout/>
                </c:ext>
              </c:extLst>
            </c:dLbl>
            <c:dLbl>
              <c:idx val="2"/>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7-9DF2-426B-8921-47CCD51ADA58}"/>
                </c:ext>
                <c:ext xmlns:c15="http://schemas.microsoft.com/office/drawing/2012/chart" uri="{CE6537A1-D6FC-4f65-9D91-7224C49458BB}">
                  <c15:layout/>
                </c:ext>
              </c:extLst>
            </c:dLbl>
            <c:dLbl>
              <c:idx val="3"/>
              <c:layout>
                <c:manualLayout>
                  <c:x val="-0.1730192384472744"/>
                  <c:y val="0.11307955842124214"/>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mn-lt"/>
                      <a:ea typeface="+mn-ea"/>
                      <a:cs typeface="+mn-cs"/>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9-363B-4832-B285-D6BC817A8D1E}"/>
                </c:ext>
                <c:ext xmlns:c15="http://schemas.microsoft.com/office/drawing/2012/chart" uri="{CE6537A1-D6FC-4f65-9D91-7224C49458BB}">
                  <c15:layout/>
                </c:ext>
              </c:extLst>
            </c:dLbl>
            <c:dLbl>
              <c:idx val="4"/>
              <c:layout>
                <c:manualLayout>
                  <c:x val="-2.7906328781818431E-3"/>
                  <c:y val="7.7653581868275687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B-363B-4832-B285-D6BC817A8D1E}"/>
                </c:ext>
                <c:ext xmlns:c15="http://schemas.microsoft.com/office/drawing/2012/chart" uri="{CE6537A1-D6FC-4f65-9D91-7224C49458BB}">
                  <c15:layout/>
                </c:ext>
              </c:extLst>
            </c:dLbl>
            <c:dLbl>
              <c:idx val="5"/>
              <c:layout>
                <c:manualLayout>
                  <c:x val="0"/>
                  <c:y val="4.2336080626022482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s-CO"/>
                </a:p>
              </c:txPr>
              <c:dLblPos val="bestFit"/>
              <c:showLegendKey val="0"/>
              <c:showVal val="0"/>
              <c:showCatName val="1"/>
              <c:showSerName val="0"/>
              <c:showPercent val="1"/>
              <c:showBubbleSize val="0"/>
              <c:extLst>
                <c:ext xmlns:c15="http://schemas.microsoft.com/office/drawing/2012/chart" uri="{CE6537A1-D6FC-4f65-9D91-7224C49458BB}">
                  <c15:layout/>
                </c:ext>
              </c:extLst>
            </c:dLbl>
            <c:dLbl>
              <c:idx val="6"/>
              <c:layout>
                <c:manualLayout>
                  <c:x val="-3.9068860294545808E-2"/>
                  <c:y val="-3.6064527106254761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lumMod val="60000"/>
                        </a:schemeClr>
                      </a:solidFill>
                      <a:latin typeface="+mn-lt"/>
                      <a:ea typeface="+mn-ea"/>
                      <a:cs typeface="+mn-cs"/>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F-363B-4832-B285-D6BC817A8D1E}"/>
                </c:ext>
                <c:ext xmlns:c15="http://schemas.microsoft.com/office/drawing/2012/chart" uri="{CE6537A1-D6FC-4f65-9D91-7224C49458BB}">
                  <c15:layout/>
                </c:ext>
              </c:extLst>
            </c:dLbl>
            <c:dLbl>
              <c:idx val="7"/>
              <c:layout>
                <c:manualLayout>
                  <c:x val="1.1162531512727322E-2"/>
                  <c:y val="-9.4352794397754763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11-363B-4832-B285-D6BC817A8D1E}"/>
                </c:ext>
                <c:ext xmlns:c15="http://schemas.microsoft.com/office/drawing/2012/chart" uri="{CE6537A1-D6FC-4f65-9D91-7224C49458BB}">
                  <c15:layout/>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s-CO"/>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Hoja1!$A$2:$A$9</c:f>
              <c:strCache>
                <c:ptCount val="8"/>
                <c:pt idx="0">
                  <c:v>Acción de tutela</c:v>
                </c:pt>
                <c:pt idx="1">
                  <c:v>Dp (orden general)</c:v>
                </c:pt>
                <c:pt idx="2">
                  <c:v>Dp1 (Solicitud desde otra entidad pública)</c:v>
                </c:pt>
                <c:pt idx="3">
                  <c:v>Informativo</c:v>
                </c:pt>
                <c:pt idx="4">
                  <c:v>Otros </c:v>
                </c:pt>
                <c:pt idx="5">
                  <c:v>Proceso contractual</c:v>
                </c:pt>
                <c:pt idx="6">
                  <c:v>Trámite</c:v>
                </c:pt>
                <c:pt idx="7">
                  <c:v>Urgentes</c:v>
                </c:pt>
              </c:strCache>
            </c:strRef>
          </c:cat>
          <c:val>
            <c:numRef>
              <c:f>Hoja1!$B$2:$B$9</c:f>
              <c:numCache>
                <c:formatCode>General</c:formatCode>
                <c:ptCount val="8"/>
                <c:pt idx="0">
                  <c:v>58</c:v>
                </c:pt>
                <c:pt idx="1">
                  <c:v>34</c:v>
                </c:pt>
                <c:pt idx="2">
                  <c:v>1</c:v>
                </c:pt>
                <c:pt idx="3">
                  <c:v>46</c:v>
                </c:pt>
                <c:pt idx="4">
                  <c:v>28</c:v>
                </c:pt>
                <c:pt idx="5">
                  <c:v>5</c:v>
                </c:pt>
                <c:pt idx="6">
                  <c:v>73</c:v>
                </c:pt>
                <c:pt idx="7">
                  <c:v>14</c:v>
                </c:pt>
              </c:numCache>
            </c:numRef>
          </c:val>
          <c:extLst xmlns:c16r2="http://schemas.microsoft.com/office/drawing/2015/06/chart">
            <c:ext xmlns:c16="http://schemas.microsoft.com/office/drawing/2014/chart" uri="{C3380CC4-5D6E-409C-BE32-E72D297353CC}">
              <c16:uniqueId val="{00000008-9DF2-426B-8921-47CCD51ADA58}"/>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25809210395805"/>
          <c:y val="0.32641402727325181"/>
          <c:w val="0.80343883809358918"/>
          <c:h val="0.49663381910256599"/>
        </c:manualLayout>
      </c:layout>
      <c:pie3DChart>
        <c:varyColors val="1"/>
        <c:dLbls>
          <c:showLegendKey val="0"/>
          <c:showVal val="0"/>
          <c:showCatName val="0"/>
          <c:showSerName val="0"/>
          <c:showPercent val="0"/>
          <c:showBubbleSize val="0"/>
          <c:showLeaderLines val="0"/>
        </c:dLbls>
      </c:pie3D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9899976360699305E-2"/>
          <c:y val="0.3361517950078256"/>
          <c:w val="0.899089340278866"/>
          <c:h val="0.55638454269318605"/>
        </c:manualLayout>
      </c:layout>
      <c:pie3DChart>
        <c:varyColors val="1"/>
        <c:ser>
          <c:idx val="0"/>
          <c:order val="0"/>
          <c:tx>
            <c:strRef>
              <c:f>Hoja1!$B$1</c:f>
              <c:strCache>
                <c:ptCount val="1"/>
                <c:pt idx="0">
                  <c:v># de oficios recibidos</c:v>
                </c:pt>
              </c:strCache>
            </c:strRef>
          </c:tx>
          <c:dPt>
            <c:idx val="0"/>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1-9DF2-426B-8921-47CCD51ADA58}"/>
              </c:ext>
            </c:extLst>
          </c:dPt>
          <c:dPt>
            <c:idx val="1"/>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3-9DF2-426B-8921-47CCD51ADA58}"/>
              </c:ext>
            </c:extLst>
          </c:dPt>
          <c:dLbls>
            <c:dLbl>
              <c:idx val="0"/>
              <c:layout>
                <c:manualLayout>
                  <c:x val="-2.6545774623354244E-2"/>
                  <c:y val="-0.1138108580039278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Calibri" panose="020F0502020204030204" pitchFamily="34" charset="0"/>
                      <a:ea typeface="Segoe UI" panose="020B0502040204020203" pitchFamily="34" charset="0"/>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9DF2-426B-8921-47CCD51ADA58}"/>
                </c:ext>
                <c:ext xmlns:c15="http://schemas.microsoft.com/office/drawing/2012/chart" uri="{CE6537A1-D6FC-4f65-9D91-7224C49458BB}"/>
              </c:extLst>
            </c:dLbl>
            <c:dLbl>
              <c:idx val="1"/>
              <c:layout>
                <c:manualLayout>
                  <c:x val="-5.3459318901455779E-3"/>
                  <c:y val="-5.7383076146185118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Calibri" panose="020F0502020204030204" pitchFamily="34" charset="0"/>
                      <a:ea typeface="Segoe UI" panose="020B0502040204020203" pitchFamily="34" charset="0"/>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3-9DF2-426B-8921-47CCD51ADA58}"/>
                </c:ext>
                <c:ext xmlns:c15="http://schemas.microsoft.com/office/drawing/2012/chart" uri="{CE6537A1-D6FC-4f65-9D91-7224C49458BB}"/>
              </c:extLst>
            </c:dLbl>
            <c:dLbl>
              <c:idx val="2"/>
              <c:layout>
                <c:manualLayout>
                  <c:x val="-3.5802191013454145E-2"/>
                  <c:y val="5.6159161348398885E-2"/>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D-025A-4129-A364-A4A43D65E19A}"/>
                </c:ext>
                <c:ext xmlns:c15="http://schemas.microsoft.com/office/drawing/2012/chart" uri="{CE6537A1-D6FC-4f65-9D91-7224C49458BB}"/>
              </c:extLst>
            </c:dLbl>
            <c:dLbl>
              <c:idx val="3"/>
              <c:layout>
                <c:manualLayout>
                  <c:x val="1.5728299358548002E-7"/>
                  <c:y val="-0.24204688005218294"/>
                </c:manualLayout>
              </c:layout>
              <c:numFmt formatCode="0.00%" sourceLinked="0"/>
              <c:spPr>
                <a:noFill/>
                <a:ln>
                  <a:noFill/>
                </a:ln>
                <a:effectLst/>
              </c:spPr>
              <c:txPr>
                <a:bodyPr rot="0" spcFirstLastPara="1" vertOverflow="ellipsis" vert="horz" wrap="square" lIns="38100" tIns="19050" rIns="38100" bIns="19050" anchor="ctr" anchorCtr="1">
                  <a:noAutofit/>
                </a:bodyPr>
                <a:lstStyle/>
                <a:p>
                  <a:pPr>
                    <a:defRPr sz="1000" b="1" i="0" u="none" strike="noStrike" kern="1200" spc="0" baseline="0">
                      <a:solidFill>
                        <a:schemeClr val="accent1"/>
                      </a:solidFill>
                      <a:latin typeface="Calibri" panose="020F0502020204030204" pitchFamily="34" charset="0"/>
                      <a:ea typeface="Segoe UI" panose="020B0502040204020203" pitchFamily="34" charset="0"/>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C-025A-4129-A364-A4A43D65E19A}"/>
                </c:ext>
                <c:ext xmlns:c15="http://schemas.microsoft.com/office/drawing/2012/chart" uri="{CE6537A1-D6FC-4f65-9D91-7224C49458BB}">
                  <c15:layout>
                    <c:manualLayout>
                      <c:w val="0.15226948092471121"/>
                      <c:h val="0.14802356691294319"/>
                    </c:manualLayout>
                  </c15:layout>
                </c:ext>
              </c:extLst>
            </c:dLbl>
            <c:dLbl>
              <c:idx val="4"/>
              <c:layout>
                <c:manualLayout>
                  <c:x val="-5.8718649625967019E-2"/>
                  <c:y val="-3.6113215815407801E-2"/>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B-025A-4129-A364-A4A43D65E19A}"/>
                </c:ext>
                <c:ext xmlns:c15="http://schemas.microsoft.com/office/drawing/2012/chart" uri="{CE6537A1-D6FC-4f65-9D91-7224C49458BB}"/>
              </c:extLst>
            </c:dLbl>
            <c:dLbl>
              <c:idx val="5"/>
              <c:layout>
                <c:manualLayout>
                  <c:x val="4.936799491354163E-2"/>
                  <c:y val="-0.25222415511528096"/>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A-025A-4129-A364-A4A43D65E19A}"/>
                </c:ext>
                <c:ext xmlns:c15="http://schemas.microsoft.com/office/drawing/2012/chart" uri="{CE6537A1-D6FC-4f65-9D91-7224C49458BB}"/>
              </c:extLst>
            </c:dLbl>
            <c:dLbl>
              <c:idx val="8"/>
              <c:layout>
                <c:manualLayout>
                  <c:x val="0.42579895612929641"/>
                  <c:y val="8.4074718371760254E-2"/>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8-025A-4129-A364-A4A43D65E19A}"/>
                </c:ext>
                <c:ext xmlns:c15="http://schemas.microsoft.com/office/drawing/2012/chart" uri="{CE6537A1-D6FC-4f65-9D91-7224C49458BB}"/>
              </c:extLst>
            </c:dLbl>
            <c:dLbl>
              <c:idx val="9"/>
              <c:layout>
                <c:manualLayout>
                  <c:x val="0.16353148315110666"/>
                  <c:y val="-0.21485761361672079"/>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9-025A-4129-A364-A4A43D65E19A}"/>
                </c:ext>
                <c:ext xmlns:c15="http://schemas.microsoft.com/office/drawing/2012/chart" uri="{CE6537A1-D6FC-4f65-9D91-7224C49458BB}"/>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Segoe UI" panose="020B0502040204020203" pitchFamily="34" charset="0"/>
                    <a:cs typeface="Arial" panose="020B0604020202020204" pitchFamily="34" charset="0"/>
                  </a:defRPr>
                </a:pPr>
                <a:endParaRPr lang="es-CO"/>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Hoja1!$A$2:$A$7</c:f>
              <c:strCache>
                <c:ptCount val="5"/>
                <c:pt idx="0">
                  <c:v>Dp (orden general)</c:v>
                </c:pt>
                <c:pt idx="1">
                  <c:v>Dp1 (solicitud desde otra entidad pública)</c:v>
                </c:pt>
                <c:pt idx="2">
                  <c:v>Informativo</c:v>
                </c:pt>
                <c:pt idx="3">
                  <c:v>Trámite</c:v>
                </c:pt>
                <c:pt idx="4">
                  <c:v>Urgente</c:v>
                </c:pt>
              </c:strCache>
            </c:strRef>
          </c:cat>
          <c:val>
            <c:numRef>
              <c:f>Hoja1!$B$2:$B$7</c:f>
              <c:numCache>
                <c:formatCode>General</c:formatCode>
                <c:ptCount val="6"/>
                <c:pt idx="0">
                  <c:v>94</c:v>
                </c:pt>
                <c:pt idx="1">
                  <c:v>3</c:v>
                </c:pt>
                <c:pt idx="2">
                  <c:v>178</c:v>
                </c:pt>
                <c:pt idx="3">
                  <c:v>102</c:v>
                </c:pt>
                <c:pt idx="4">
                  <c:v>4</c:v>
                </c:pt>
              </c:numCache>
            </c:numRef>
          </c:val>
          <c:extLst xmlns:c16r2="http://schemas.microsoft.com/office/drawing/2015/06/chart">
            <c:ext xmlns:c16="http://schemas.microsoft.com/office/drawing/2014/chart" uri="{C3380CC4-5D6E-409C-BE32-E72D297353CC}">
              <c16:uniqueId val="{00000008-9DF2-426B-8921-47CCD51ADA58}"/>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4472477950217534E-2"/>
          <c:y val="0.33615176111893669"/>
          <c:w val="0.80343883809358918"/>
          <c:h val="0.49663381910256599"/>
        </c:manualLayout>
      </c:layout>
      <c:pie3DChart>
        <c:varyColors val="1"/>
        <c:ser>
          <c:idx val="0"/>
          <c:order val="0"/>
          <c:tx>
            <c:strRef>
              <c:f>Hoja1!$B$1</c:f>
              <c:strCache>
                <c:ptCount val="1"/>
                <c:pt idx="0">
                  <c:v># de oficios recibidos</c:v>
                </c:pt>
              </c:strCache>
            </c:strRef>
          </c:tx>
          <c:dPt>
            <c:idx val="0"/>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1-9DF2-426B-8921-47CCD51ADA58}"/>
              </c:ext>
            </c:extLst>
          </c:dPt>
          <c:dPt>
            <c:idx val="1"/>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3-9DF2-426B-8921-47CCD51ADA58}"/>
              </c:ext>
            </c:extLst>
          </c:dPt>
          <c:dPt>
            <c:idx val="2"/>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7-9DF2-426B-8921-47CCD51ADA58}"/>
              </c:ext>
            </c:extLst>
          </c:dPt>
          <c:dLbls>
            <c:dLbl>
              <c:idx val="0"/>
              <c:layout>
                <c:manualLayout>
                  <c:x val="-7.2211868386674927E-2"/>
                  <c:y val="-0.10280727176435546"/>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Calibri" panose="020F0502020204030204" pitchFamily="34" charset="0"/>
                      <a:ea typeface="Segoe UI" panose="020B0502040204020203" pitchFamily="34" charset="0"/>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9DF2-426B-8921-47CCD51ADA58}"/>
                </c:ext>
                <c:ext xmlns:c15="http://schemas.microsoft.com/office/drawing/2012/chart" uri="{CE6537A1-D6FC-4f65-9D91-7224C49458BB}"/>
              </c:extLst>
            </c:dLbl>
            <c:dLbl>
              <c:idx val="1"/>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Calibri" panose="020F0502020204030204" pitchFamily="34" charset="0"/>
                      <a:ea typeface="Segoe UI" panose="020B0502040204020203" pitchFamily="34" charset="0"/>
                      <a:cs typeface="Arial" panose="020B0604020202020204" pitchFamily="34" charset="0"/>
                    </a:defRPr>
                  </a:pPr>
                  <a:endParaRPr lang="es-CO"/>
                </a:p>
              </c:txPr>
              <c:dLblPos val="outEnd"/>
              <c:showLegendKey val="0"/>
              <c:showVal val="0"/>
              <c:showCatName val="1"/>
              <c:showSerName val="0"/>
              <c:showPercent val="1"/>
              <c:showBubbleSize val="0"/>
            </c:dLbl>
            <c:dLbl>
              <c:idx val="2"/>
              <c:layout>
                <c:manualLayout>
                  <c:x val="0"/>
                  <c:y val="0.23567988321392891"/>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Calibri" panose="020F0502020204030204" pitchFamily="34" charset="0"/>
                      <a:ea typeface="Segoe UI" panose="020B0502040204020203" pitchFamily="34" charset="0"/>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7-9DF2-426B-8921-47CCD51ADA58}"/>
                </c:ext>
                <c:ext xmlns:c15="http://schemas.microsoft.com/office/drawing/2012/chart" uri="{CE6537A1-D6FC-4f65-9D91-7224C49458BB}"/>
              </c:extLst>
            </c:dLbl>
            <c:dLbl>
              <c:idx val="3"/>
              <c:layout>
                <c:manualLayout>
                  <c:x val="-8.6393991098697845E-2"/>
                  <c:y val="2.770644684741683E-2"/>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D-025A-4129-A364-A4A43D65E19A}"/>
                </c:ext>
                <c:ext xmlns:c15="http://schemas.microsoft.com/office/drawing/2012/chart" uri="{CE6537A1-D6FC-4f65-9D91-7224C49458BB}"/>
              </c:extLst>
            </c:dLbl>
            <c:dLbl>
              <c:idx val="4"/>
              <c:layout>
                <c:manualLayout>
                  <c:x val="1.2147636549343107E-7"/>
                  <c:y val="-0.1286637213568281"/>
                </c:manualLayout>
              </c:layout>
              <c:numFmt formatCode="0.00%" sourceLinked="0"/>
              <c:spPr>
                <a:noFill/>
                <a:ln>
                  <a:noFill/>
                </a:ln>
                <a:effectLst/>
              </c:spPr>
              <c:txPr>
                <a:bodyPr rot="0" spcFirstLastPara="1" vertOverflow="ellipsis" vert="horz" wrap="square" lIns="38100" tIns="19050" rIns="38100" bIns="19050" anchor="ctr" anchorCtr="1">
                  <a:noAutofit/>
                </a:bodyPr>
                <a:lstStyle/>
                <a:p>
                  <a:pPr>
                    <a:defRPr sz="1000" b="1" i="0" u="none" strike="noStrike" kern="1200" spc="0" baseline="0">
                      <a:solidFill>
                        <a:schemeClr val="accent1"/>
                      </a:solidFill>
                      <a:latin typeface="Calibri" panose="020F0502020204030204" pitchFamily="34" charset="0"/>
                      <a:ea typeface="Segoe UI" panose="020B0502040204020203" pitchFamily="34" charset="0"/>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C-025A-4129-A364-A4A43D65E19A}"/>
                </c:ext>
                <c:ext xmlns:c15="http://schemas.microsoft.com/office/drawing/2012/chart" uri="{CE6537A1-D6FC-4f65-9D91-7224C49458BB}">
                  <c15:layout>
                    <c:manualLayout>
                      <c:w val="0.15226940931145491"/>
                      <c:h val="0.12241612386205945"/>
                    </c:manualLayout>
                  </c15:layout>
                </c:ext>
              </c:extLst>
            </c:dLbl>
            <c:dLbl>
              <c:idx val="6"/>
              <c:layout>
                <c:manualLayout>
                  <c:x val="6.1709993641927037E-3"/>
                  <c:y val="0.27402130432277422"/>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B-025A-4129-A364-A4A43D65E19A}"/>
                </c:ext>
                <c:ext xmlns:c15="http://schemas.microsoft.com/office/drawing/2012/chart" uri="{CE6537A1-D6FC-4f65-9D91-7224C49458BB}"/>
              </c:extLst>
            </c:dLbl>
            <c:dLbl>
              <c:idx val="7"/>
              <c:layout>
                <c:manualLayout>
                  <c:x val="4.936799491354163E-2"/>
                  <c:y val="-0.25222415511528096"/>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A-025A-4129-A364-A4A43D65E19A}"/>
                </c:ext>
                <c:ext xmlns:c15="http://schemas.microsoft.com/office/drawing/2012/chart" uri="{CE6537A1-D6FC-4f65-9D91-7224C49458BB}"/>
              </c:extLst>
            </c:dLbl>
            <c:dLbl>
              <c:idx val="8"/>
              <c:layout>
                <c:manualLayout>
                  <c:x val="0.41037145771881467"/>
                  <c:y val="-4.128780122351205E-3"/>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8-025A-4129-A364-A4A43D65E19A}"/>
                </c:ext>
                <c:ext xmlns:c15="http://schemas.microsoft.com/office/drawing/2012/chart" uri="{CE6537A1-D6FC-4f65-9D91-7224C49458BB}"/>
              </c:extLst>
            </c:dLbl>
            <c:dLbl>
              <c:idx val="9"/>
              <c:layout>
                <c:manualLayout>
                  <c:x val="0.16353148315110666"/>
                  <c:y val="-0.21485761361672079"/>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9-025A-4129-A364-A4A43D65E19A}"/>
                </c:ext>
                <c:ext xmlns:c15="http://schemas.microsoft.com/office/drawing/2012/chart" uri="{CE6537A1-D6FC-4f65-9D91-7224C49458BB}"/>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Segoe UI" panose="020B0502040204020203" pitchFamily="34" charset="0"/>
                    <a:cs typeface="Arial" panose="020B0604020202020204" pitchFamily="34" charset="0"/>
                  </a:defRPr>
                </a:pPr>
                <a:endParaRPr lang="es-CO"/>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Hoja1!$A$2:$A$6</c:f>
              <c:strCache>
                <c:ptCount val="5"/>
                <c:pt idx="0">
                  <c:v>Dp (orden general)</c:v>
                </c:pt>
                <c:pt idx="1">
                  <c:v>Dp1 (solicitud de otra entidad pública)</c:v>
                </c:pt>
                <c:pt idx="2">
                  <c:v>Informativo</c:v>
                </c:pt>
                <c:pt idx="3">
                  <c:v>Trámite</c:v>
                </c:pt>
                <c:pt idx="4">
                  <c:v>Urgente</c:v>
                </c:pt>
              </c:strCache>
            </c:strRef>
          </c:cat>
          <c:val>
            <c:numRef>
              <c:f>Hoja1!$B$2:$B$6</c:f>
              <c:numCache>
                <c:formatCode>General</c:formatCode>
                <c:ptCount val="5"/>
                <c:pt idx="0">
                  <c:v>121</c:v>
                </c:pt>
                <c:pt idx="1">
                  <c:v>2</c:v>
                </c:pt>
                <c:pt idx="2">
                  <c:v>162</c:v>
                </c:pt>
                <c:pt idx="3">
                  <c:v>73</c:v>
                </c:pt>
                <c:pt idx="4">
                  <c:v>9</c:v>
                </c:pt>
              </c:numCache>
            </c:numRef>
          </c:val>
          <c:extLst xmlns:c16r2="http://schemas.microsoft.com/office/drawing/2015/06/chart">
            <c:ext xmlns:c16="http://schemas.microsoft.com/office/drawing/2014/chart" uri="{C3380CC4-5D6E-409C-BE32-E72D297353CC}">
              <c16:uniqueId val="{00000008-9DF2-426B-8921-47CCD51ADA58}"/>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3547847591627183E-2"/>
          <c:y val="0.25271914835887477"/>
          <c:w val="0.98645216560654425"/>
          <c:h val="0.6236703708577418"/>
        </c:manualLayout>
      </c:layout>
      <c:pie3DChart>
        <c:varyColors val="1"/>
        <c:ser>
          <c:idx val="0"/>
          <c:order val="0"/>
          <c:tx>
            <c:strRef>
              <c:f>Hoja1!$B$1</c:f>
              <c:strCache>
                <c:ptCount val="1"/>
                <c:pt idx="0">
                  <c:v># de oficios recibidos</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1-E5A9-4597-9CB8-83DDBCCE5D83}"/>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3-E5A9-4597-9CB8-83DDBCCE5D83}"/>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5-E5A9-4597-9CB8-83DDBCCE5D83}"/>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8-3F8E-4DBD-A365-712844D259C4}"/>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7-3F8E-4DBD-A365-712844D259C4}"/>
              </c:ext>
            </c:extLst>
          </c:dPt>
          <c:dPt>
            <c:idx val="5"/>
            <c:bubble3D val="0"/>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6-3F8E-4DBD-A365-712844D259C4}"/>
              </c:ext>
            </c:extLst>
          </c:dPt>
          <c:dPt>
            <c:idx val="6"/>
            <c:bubble3D val="0"/>
            <c:spPr>
              <a:solidFill>
                <a:schemeClr val="accent1">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D-3682-42A1-AA52-E780D74F16C4}"/>
              </c:ext>
            </c:extLst>
          </c:dPt>
          <c:dPt>
            <c:idx val="7"/>
            <c:bubble3D val="0"/>
            <c:spPr>
              <a:solidFill>
                <a:schemeClr val="accent2">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F-3682-42A1-AA52-E780D74F16C4}"/>
              </c:ext>
            </c:extLst>
          </c:dPt>
          <c:dLbls>
            <c:dLbl>
              <c:idx val="0"/>
              <c:layout>
                <c:manualLayout>
                  <c:x val="-1.8485916133619808E-2"/>
                  <c:y val="-0.14432990178890001"/>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E5A9-4597-9CB8-83DDBCCE5D83}"/>
                </c:ext>
                <c:ext xmlns:c15="http://schemas.microsoft.com/office/drawing/2012/chart" uri="{CE6537A1-D6FC-4f65-9D91-7224C49458BB}"/>
              </c:extLst>
            </c:dLbl>
            <c:dLbl>
              <c:idx val="1"/>
              <c:layout>
                <c:manualLayout>
                  <c:x val="-1.7000091483351725E-2"/>
                  <c:y val="-6.1884191468411551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Calibri" panose="020F050202020403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3-E5A9-4597-9CB8-83DDBCCE5D83}"/>
                </c:ext>
                <c:ext xmlns:c15="http://schemas.microsoft.com/office/drawing/2012/chart" uri="{CE6537A1-D6FC-4f65-9D91-7224C49458BB}"/>
              </c:extLst>
            </c:dLbl>
            <c:dLbl>
              <c:idx val="2"/>
              <c:layout>
                <c:manualLayout>
                  <c:x val="0.24955986780386588"/>
                  <c:y val="0.12328179111135205"/>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Calibri" panose="020F050202020403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5-E5A9-4597-9CB8-83DDBCCE5D83}"/>
                </c:ext>
                <c:ext xmlns:c15="http://schemas.microsoft.com/office/drawing/2012/chart" uri="{CE6537A1-D6FC-4f65-9D91-7224C49458BB}"/>
              </c:extLst>
            </c:dLbl>
            <c:dLbl>
              <c:idx val="3"/>
              <c:layout>
                <c:manualLayout>
                  <c:x val="0.20026409144754681"/>
                  <c:y val="-0.10961766213965814"/>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8-3F8E-4DBD-A365-712844D259C4}"/>
                </c:ext>
                <c:ext xmlns:c15="http://schemas.microsoft.com/office/drawing/2012/chart" uri="{CE6537A1-D6FC-4f65-9D91-7224C49458BB}"/>
              </c:extLst>
            </c:dLbl>
            <c:dLbl>
              <c:idx val="4"/>
              <c:layout>
                <c:manualLayout>
                  <c:x val="-3.9210668088235125E-2"/>
                  <c:y val="1.364364441580717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6-3F8E-4DBD-A365-712844D259C4}"/>
                </c:ext>
                <c:ext xmlns:c15="http://schemas.microsoft.com/office/drawing/2012/chart" uri="{CE6537A1-D6FC-4f65-9D91-7224C49458BB}"/>
              </c:extLst>
            </c:dLbl>
            <c:dLbl>
              <c:idx val="5"/>
              <c:layout>
                <c:manualLayout>
                  <c:x val="-2.7509392724740871E-3"/>
                  <c:y val="-2.0169615347965568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D-3682-42A1-AA52-E780D74F16C4}"/>
                </c:ext>
                <c:ext xmlns:c15="http://schemas.microsoft.com/office/drawing/2012/chart" uri="{CE6537A1-D6FC-4f65-9D91-7224C49458BB}"/>
              </c:extLst>
            </c:dLbl>
            <c:dLbl>
              <c:idx val="7"/>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Arial" panose="020B0604020202020204" pitchFamily="34" charset="0"/>
                    </a:defRPr>
                  </a:pPr>
                  <a:endParaRPr lang="es-CO"/>
                </a:p>
              </c:txPr>
              <c:dLblPos val="outEnd"/>
              <c:showLegendKey val="0"/>
              <c:showVal val="0"/>
              <c:showCatName val="1"/>
              <c:showSerName val="0"/>
              <c:showPercent val="1"/>
              <c:showBubbleSize val="0"/>
            </c:dLbl>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Arial" panose="020B0604020202020204" pitchFamily="34" charset="0"/>
                  </a:defRPr>
                </a:pPr>
                <a:endParaRPr lang="es-CO"/>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Hoja1!$A$2:$A$7</c:f>
              <c:strCache>
                <c:ptCount val="6"/>
                <c:pt idx="0">
                  <c:v>Dp (orden general)</c:v>
                </c:pt>
                <c:pt idx="1">
                  <c:v>Dp (Solicitud de copias o exámenes de documentos)</c:v>
                </c:pt>
                <c:pt idx="2">
                  <c:v>Dp2 (Solicitud desde otra entidad pública)</c:v>
                </c:pt>
                <c:pt idx="3">
                  <c:v>Informativos</c:v>
                </c:pt>
                <c:pt idx="4">
                  <c:v>Trámites</c:v>
                </c:pt>
                <c:pt idx="5">
                  <c:v>Urgente</c:v>
                </c:pt>
              </c:strCache>
            </c:strRef>
          </c:cat>
          <c:val>
            <c:numRef>
              <c:f>Hoja1!$B$2:$B$7</c:f>
              <c:numCache>
                <c:formatCode>General</c:formatCode>
                <c:ptCount val="6"/>
                <c:pt idx="0">
                  <c:v>74</c:v>
                </c:pt>
                <c:pt idx="1">
                  <c:v>15</c:v>
                </c:pt>
                <c:pt idx="2">
                  <c:v>29</c:v>
                </c:pt>
                <c:pt idx="3">
                  <c:v>50</c:v>
                </c:pt>
                <c:pt idx="4">
                  <c:v>1752</c:v>
                </c:pt>
                <c:pt idx="5">
                  <c:v>3</c:v>
                </c:pt>
              </c:numCache>
            </c:numRef>
          </c:val>
          <c:extLst xmlns:c16r2="http://schemas.microsoft.com/office/drawing/2015/06/chart">
            <c:ext xmlns:c16="http://schemas.microsoft.com/office/drawing/2014/chart" uri="{C3380CC4-5D6E-409C-BE32-E72D297353CC}">
              <c16:uniqueId val="{00000006-E5A9-4597-9CB8-83DDBCCE5D83}"/>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46FF55-FDE5-48BD-932A-C8835E67BD49}" type="doc">
      <dgm:prSet loTypeId="urn:microsoft.com/office/officeart/2005/8/layout/chevron2" loCatId="process" qsTypeId="urn:microsoft.com/office/officeart/2005/8/quickstyle/simple1" qsCatId="simple" csTypeId="urn:microsoft.com/office/officeart/2005/8/colors/colorful1" csCatId="colorful" phldr="1"/>
      <dgm:spPr/>
      <dgm:t>
        <a:bodyPr/>
        <a:lstStyle/>
        <a:p>
          <a:endParaRPr lang="es-CO"/>
        </a:p>
      </dgm:t>
    </dgm:pt>
    <dgm:pt modelId="{3FC48CC8-24D4-417D-BD5A-719491038423}">
      <dgm:prSet phldrT="[Texto]" custT="1"/>
      <dgm:spPr/>
      <dgm:t>
        <a:bodyPr/>
        <a:lstStyle/>
        <a:p>
          <a:r>
            <a:rPr lang="es-CO" sz="1800" dirty="0">
              <a:latin typeface="+mj-lt"/>
            </a:rPr>
            <a:t>5 días hábiles</a:t>
          </a:r>
        </a:p>
      </dgm:t>
    </dgm:pt>
    <dgm:pt modelId="{45C65C99-FC1D-436D-B4AB-6B2F9967C970}" type="parTrans" cxnId="{1264AFF9-6A14-4D12-AD30-7F0E37A5E2C2}">
      <dgm:prSet/>
      <dgm:spPr/>
      <dgm:t>
        <a:bodyPr/>
        <a:lstStyle/>
        <a:p>
          <a:endParaRPr lang="es-CO"/>
        </a:p>
      </dgm:t>
    </dgm:pt>
    <dgm:pt modelId="{8C38BF34-32C5-4A9A-A067-94C5BD661F0F}" type="sibTrans" cxnId="{1264AFF9-6A14-4D12-AD30-7F0E37A5E2C2}">
      <dgm:prSet/>
      <dgm:spPr/>
      <dgm:t>
        <a:bodyPr/>
        <a:lstStyle/>
        <a:p>
          <a:endParaRPr lang="es-CO"/>
        </a:p>
      </dgm:t>
    </dgm:pt>
    <dgm:pt modelId="{D831F40D-4E33-4161-BB0F-ABD1AA9164EB}">
      <dgm:prSet phldrT="[Texto]" custT="1"/>
      <dgm:spPr/>
      <dgm:t>
        <a:bodyPr/>
        <a:lstStyle/>
        <a:p>
          <a:r>
            <a:rPr lang="es-CO" sz="1800" dirty="0">
              <a:latin typeface="+mj-lt"/>
            </a:rPr>
            <a:t>Solicitudes de información realizada por congresistas</a:t>
          </a:r>
          <a:r>
            <a:rPr lang="es-CO" sz="1600" dirty="0">
              <a:latin typeface="+mj-lt"/>
            </a:rPr>
            <a:t>.</a:t>
          </a:r>
        </a:p>
      </dgm:t>
    </dgm:pt>
    <dgm:pt modelId="{29F49C2F-7601-400B-8818-073F1B519A1C}" type="parTrans" cxnId="{406C9B29-6B2A-4B7A-A762-F6A3A20DB607}">
      <dgm:prSet/>
      <dgm:spPr/>
      <dgm:t>
        <a:bodyPr/>
        <a:lstStyle/>
        <a:p>
          <a:endParaRPr lang="es-CO"/>
        </a:p>
      </dgm:t>
    </dgm:pt>
    <dgm:pt modelId="{1BEAA244-6864-47F4-A458-8AC2D857A816}" type="sibTrans" cxnId="{406C9B29-6B2A-4B7A-A762-F6A3A20DB607}">
      <dgm:prSet/>
      <dgm:spPr/>
      <dgm:t>
        <a:bodyPr/>
        <a:lstStyle/>
        <a:p>
          <a:endParaRPr lang="es-CO"/>
        </a:p>
      </dgm:t>
    </dgm:pt>
    <dgm:pt modelId="{DAC149A9-E904-4537-B7DD-EA4A7EC2128F}">
      <dgm:prSet phldrT="[Texto]" custT="1"/>
      <dgm:spPr/>
      <dgm:t>
        <a:bodyPr/>
        <a:lstStyle/>
        <a:p>
          <a:r>
            <a:rPr lang="es-CO" sz="1800" dirty="0">
              <a:latin typeface="+mj-lt"/>
            </a:rPr>
            <a:t>10 días hábiles </a:t>
          </a:r>
        </a:p>
      </dgm:t>
    </dgm:pt>
    <dgm:pt modelId="{38820328-55B1-44AF-BBFE-3198395529B0}" type="parTrans" cxnId="{8A5F7308-F8A1-4225-B972-DA95E2C74A88}">
      <dgm:prSet/>
      <dgm:spPr/>
      <dgm:t>
        <a:bodyPr/>
        <a:lstStyle/>
        <a:p>
          <a:endParaRPr lang="es-CO"/>
        </a:p>
      </dgm:t>
    </dgm:pt>
    <dgm:pt modelId="{CED90BB3-8E4D-49F5-9B84-C76372A96F2A}" type="sibTrans" cxnId="{8A5F7308-F8A1-4225-B972-DA95E2C74A88}">
      <dgm:prSet/>
      <dgm:spPr/>
      <dgm:t>
        <a:bodyPr/>
        <a:lstStyle/>
        <a:p>
          <a:endParaRPr lang="es-CO"/>
        </a:p>
      </dgm:t>
    </dgm:pt>
    <dgm:pt modelId="{86A0A1D5-7806-4EC5-8598-D3F537D8BBB1}">
      <dgm:prSet phldrT="[Texto]" custT="1"/>
      <dgm:spPr/>
      <dgm:t>
        <a:bodyPr/>
        <a:lstStyle/>
        <a:p>
          <a:pPr algn="l"/>
          <a:r>
            <a:rPr lang="es-CO" sz="1800" dirty="0">
              <a:latin typeface="+mj-lt"/>
            </a:rPr>
            <a:t>Solicitudes efectuadas por otra entidad publica.</a:t>
          </a:r>
        </a:p>
      </dgm:t>
    </dgm:pt>
    <dgm:pt modelId="{C0FD44E6-088B-46EE-B2C9-993C17A1CE2D}" type="parTrans" cxnId="{556E87AA-DC4F-4E1E-BBAE-7172340A73D4}">
      <dgm:prSet/>
      <dgm:spPr/>
      <dgm:t>
        <a:bodyPr/>
        <a:lstStyle/>
        <a:p>
          <a:endParaRPr lang="es-CO"/>
        </a:p>
      </dgm:t>
    </dgm:pt>
    <dgm:pt modelId="{4527DE34-8E9C-46D7-AD0B-177E5629E8F5}" type="sibTrans" cxnId="{556E87AA-DC4F-4E1E-BBAE-7172340A73D4}">
      <dgm:prSet/>
      <dgm:spPr/>
      <dgm:t>
        <a:bodyPr/>
        <a:lstStyle/>
        <a:p>
          <a:endParaRPr lang="es-CO"/>
        </a:p>
      </dgm:t>
    </dgm:pt>
    <dgm:pt modelId="{DAC3BD47-D380-47B2-B5DF-0CB33740576C}">
      <dgm:prSet phldrT="[Texto]" custT="1"/>
      <dgm:spPr/>
      <dgm:t>
        <a:bodyPr/>
        <a:lstStyle/>
        <a:p>
          <a:r>
            <a:rPr lang="es-CO" sz="1800" dirty="0">
              <a:latin typeface="+mj-lt"/>
            </a:rPr>
            <a:t>30 días  hábiles </a:t>
          </a:r>
        </a:p>
      </dgm:t>
    </dgm:pt>
    <dgm:pt modelId="{FE755C78-4E47-4EE9-A66E-3CD3AF742477}" type="parTrans" cxnId="{63C81393-2877-4701-B96D-0467020747F0}">
      <dgm:prSet/>
      <dgm:spPr/>
      <dgm:t>
        <a:bodyPr/>
        <a:lstStyle/>
        <a:p>
          <a:endParaRPr lang="es-CO"/>
        </a:p>
      </dgm:t>
    </dgm:pt>
    <dgm:pt modelId="{392CDF69-AB8C-4988-A35D-0D6A00D31877}" type="sibTrans" cxnId="{63C81393-2877-4701-B96D-0467020747F0}">
      <dgm:prSet/>
      <dgm:spPr/>
      <dgm:t>
        <a:bodyPr/>
        <a:lstStyle/>
        <a:p>
          <a:endParaRPr lang="es-CO"/>
        </a:p>
      </dgm:t>
    </dgm:pt>
    <dgm:pt modelId="{256DB88D-1215-490A-B89A-1D41375E5C75}">
      <dgm:prSet phldrT="[Texto]" custT="1"/>
      <dgm:spPr/>
      <dgm:t>
        <a:bodyPr/>
        <a:lstStyle/>
        <a:p>
          <a:r>
            <a:rPr lang="es-CO" sz="1800" dirty="0">
              <a:latin typeface="+mj-lt"/>
            </a:rPr>
            <a:t>Consultas en relación con funciones y competencias de la entidad. </a:t>
          </a:r>
        </a:p>
      </dgm:t>
    </dgm:pt>
    <dgm:pt modelId="{AEE80B28-F6BB-4256-A752-93D282135143}" type="parTrans" cxnId="{54CECA2D-146A-44F1-B6B1-153652F0D797}">
      <dgm:prSet/>
      <dgm:spPr/>
      <dgm:t>
        <a:bodyPr/>
        <a:lstStyle/>
        <a:p>
          <a:endParaRPr lang="es-CO"/>
        </a:p>
      </dgm:t>
    </dgm:pt>
    <dgm:pt modelId="{BD878700-2546-4607-BF60-09EBF7F18F2D}" type="sibTrans" cxnId="{54CECA2D-146A-44F1-B6B1-153652F0D797}">
      <dgm:prSet/>
      <dgm:spPr/>
      <dgm:t>
        <a:bodyPr/>
        <a:lstStyle/>
        <a:p>
          <a:endParaRPr lang="es-CO"/>
        </a:p>
      </dgm:t>
    </dgm:pt>
    <dgm:pt modelId="{393066CE-1B96-488C-A8C2-049BDAAFAF19}">
      <dgm:prSet custT="1"/>
      <dgm:spPr/>
      <dgm:t>
        <a:bodyPr/>
        <a:lstStyle/>
        <a:p>
          <a:r>
            <a:rPr lang="es-CO" sz="1800" dirty="0">
              <a:latin typeface="+mj-lt"/>
            </a:rPr>
            <a:t>15 días hábiles</a:t>
          </a:r>
        </a:p>
      </dgm:t>
    </dgm:pt>
    <dgm:pt modelId="{1F20F5EA-1DA3-4359-837C-997BEE842BA5}" type="parTrans" cxnId="{D35296A8-B370-424C-827C-FF1ADE506421}">
      <dgm:prSet/>
      <dgm:spPr/>
      <dgm:t>
        <a:bodyPr/>
        <a:lstStyle/>
        <a:p>
          <a:endParaRPr lang="es-CO"/>
        </a:p>
      </dgm:t>
    </dgm:pt>
    <dgm:pt modelId="{4D542AFA-36E6-4976-9498-1E2A591D2AC4}" type="sibTrans" cxnId="{D35296A8-B370-424C-827C-FF1ADE506421}">
      <dgm:prSet/>
      <dgm:spPr/>
      <dgm:t>
        <a:bodyPr/>
        <a:lstStyle/>
        <a:p>
          <a:endParaRPr lang="es-CO"/>
        </a:p>
      </dgm:t>
    </dgm:pt>
    <dgm:pt modelId="{A2872A87-22BA-443C-BF07-C6FC0E356097}">
      <dgm:prSet custT="1"/>
      <dgm:spPr/>
      <dgm:t>
        <a:bodyPr/>
        <a:lstStyle/>
        <a:p>
          <a:r>
            <a:rPr lang="es-CO" sz="1800" dirty="0">
              <a:latin typeface="+mj-lt"/>
            </a:rPr>
            <a:t>Peticiones de orden general. </a:t>
          </a:r>
        </a:p>
      </dgm:t>
    </dgm:pt>
    <dgm:pt modelId="{34135D38-A935-4368-93B0-5FA932A29A80}" type="parTrans" cxnId="{A38690B6-FD18-409F-99A4-53F62D58434C}">
      <dgm:prSet/>
      <dgm:spPr/>
      <dgm:t>
        <a:bodyPr/>
        <a:lstStyle/>
        <a:p>
          <a:endParaRPr lang="es-CO"/>
        </a:p>
      </dgm:t>
    </dgm:pt>
    <dgm:pt modelId="{22B5DC95-EE0F-4377-B1F6-7749C512E75B}" type="sibTrans" cxnId="{A38690B6-FD18-409F-99A4-53F62D58434C}">
      <dgm:prSet/>
      <dgm:spPr/>
      <dgm:t>
        <a:bodyPr/>
        <a:lstStyle/>
        <a:p>
          <a:endParaRPr lang="es-CO"/>
        </a:p>
      </dgm:t>
    </dgm:pt>
    <dgm:pt modelId="{688F576D-A1C4-45B3-BF83-C7CC317F8C20}">
      <dgm:prSet phldrT="[Texto]" custT="1"/>
      <dgm:spPr/>
      <dgm:t>
        <a:bodyPr/>
        <a:lstStyle/>
        <a:p>
          <a:pPr algn="l"/>
          <a:r>
            <a:rPr lang="es-CO" sz="1800" dirty="0">
              <a:latin typeface="+mj-lt"/>
            </a:rPr>
            <a:t>Solicitudes que requieran información o documentos.  </a:t>
          </a:r>
        </a:p>
      </dgm:t>
    </dgm:pt>
    <dgm:pt modelId="{91AC9E8D-6C0F-4D5B-B86D-3C63FDCDEC73}" type="parTrans" cxnId="{1E724343-158B-4433-8332-ADAC2D56A739}">
      <dgm:prSet/>
      <dgm:spPr/>
      <dgm:t>
        <a:bodyPr/>
        <a:lstStyle/>
        <a:p>
          <a:endParaRPr lang="es-CO"/>
        </a:p>
      </dgm:t>
    </dgm:pt>
    <dgm:pt modelId="{49A6090C-E858-44A4-8542-D36AD6C848D5}" type="sibTrans" cxnId="{1E724343-158B-4433-8332-ADAC2D56A739}">
      <dgm:prSet/>
      <dgm:spPr/>
      <dgm:t>
        <a:bodyPr/>
        <a:lstStyle/>
        <a:p>
          <a:endParaRPr lang="es-CO"/>
        </a:p>
      </dgm:t>
    </dgm:pt>
    <dgm:pt modelId="{7AC527C5-C2BB-4A8A-9AB5-01468C913334}" type="pres">
      <dgm:prSet presAssocID="{5046FF55-FDE5-48BD-932A-C8835E67BD49}" presName="linearFlow" presStyleCnt="0">
        <dgm:presLayoutVars>
          <dgm:dir/>
          <dgm:animLvl val="lvl"/>
          <dgm:resizeHandles val="exact"/>
        </dgm:presLayoutVars>
      </dgm:prSet>
      <dgm:spPr/>
      <dgm:t>
        <a:bodyPr/>
        <a:lstStyle/>
        <a:p>
          <a:endParaRPr lang="es-CO"/>
        </a:p>
      </dgm:t>
    </dgm:pt>
    <dgm:pt modelId="{6B06A809-F72F-4B57-83CC-893A8EE39AE5}" type="pres">
      <dgm:prSet presAssocID="{3FC48CC8-24D4-417D-BD5A-719491038423}" presName="composite" presStyleCnt="0"/>
      <dgm:spPr/>
    </dgm:pt>
    <dgm:pt modelId="{57403079-158F-4AA5-829C-0A6CFF3BEE05}" type="pres">
      <dgm:prSet presAssocID="{3FC48CC8-24D4-417D-BD5A-719491038423}" presName="parentText" presStyleLbl="alignNode1" presStyleIdx="0" presStyleCnt="4">
        <dgm:presLayoutVars>
          <dgm:chMax val="1"/>
          <dgm:bulletEnabled val="1"/>
        </dgm:presLayoutVars>
      </dgm:prSet>
      <dgm:spPr/>
      <dgm:t>
        <a:bodyPr/>
        <a:lstStyle/>
        <a:p>
          <a:endParaRPr lang="es-CO"/>
        </a:p>
      </dgm:t>
    </dgm:pt>
    <dgm:pt modelId="{1BD0C6D5-45F5-4232-93BD-6752FE4297C2}" type="pres">
      <dgm:prSet presAssocID="{3FC48CC8-24D4-417D-BD5A-719491038423}" presName="descendantText" presStyleLbl="alignAcc1" presStyleIdx="0" presStyleCnt="4">
        <dgm:presLayoutVars>
          <dgm:bulletEnabled val="1"/>
        </dgm:presLayoutVars>
      </dgm:prSet>
      <dgm:spPr/>
      <dgm:t>
        <a:bodyPr/>
        <a:lstStyle/>
        <a:p>
          <a:endParaRPr lang="es-CO"/>
        </a:p>
      </dgm:t>
    </dgm:pt>
    <dgm:pt modelId="{28FBDD9D-8B0E-4CF0-A0C7-089508E89A8F}" type="pres">
      <dgm:prSet presAssocID="{8C38BF34-32C5-4A9A-A067-94C5BD661F0F}" presName="sp" presStyleCnt="0"/>
      <dgm:spPr/>
    </dgm:pt>
    <dgm:pt modelId="{EAEAA568-AE71-484B-857B-B89002E992AF}" type="pres">
      <dgm:prSet presAssocID="{DAC149A9-E904-4537-B7DD-EA4A7EC2128F}" presName="composite" presStyleCnt="0"/>
      <dgm:spPr/>
    </dgm:pt>
    <dgm:pt modelId="{F7BD465A-D74F-40E3-8D40-34D57052CC90}" type="pres">
      <dgm:prSet presAssocID="{DAC149A9-E904-4537-B7DD-EA4A7EC2128F}" presName="parentText" presStyleLbl="alignNode1" presStyleIdx="1" presStyleCnt="4">
        <dgm:presLayoutVars>
          <dgm:chMax val="1"/>
          <dgm:bulletEnabled val="1"/>
        </dgm:presLayoutVars>
      </dgm:prSet>
      <dgm:spPr/>
      <dgm:t>
        <a:bodyPr/>
        <a:lstStyle/>
        <a:p>
          <a:endParaRPr lang="es-CO"/>
        </a:p>
      </dgm:t>
    </dgm:pt>
    <dgm:pt modelId="{C8C2CFCD-1B51-4132-8CA4-B74F9F97B18E}" type="pres">
      <dgm:prSet presAssocID="{DAC149A9-E904-4537-B7DD-EA4A7EC2128F}" presName="descendantText" presStyleLbl="alignAcc1" presStyleIdx="1" presStyleCnt="4">
        <dgm:presLayoutVars>
          <dgm:bulletEnabled val="1"/>
        </dgm:presLayoutVars>
      </dgm:prSet>
      <dgm:spPr/>
      <dgm:t>
        <a:bodyPr/>
        <a:lstStyle/>
        <a:p>
          <a:endParaRPr lang="es-CO"/>
        </a:p>
      </dgm:t>
    </dgm:pt>
    <dgm:pt modelId="{50883C39-B3CD-4159-9191-2C42510DD953}" type="pres">
      <dgm:prSet presAssocID="{CED90BB3-8E4D-49F5-9B84-C76372A96F2A}" presName="sp" presStyleCnt="0"/>
      <dgm:spPr/>
    </dgm:pt>
    <dgm:pt modelId="{5052102E-9B63-48E9-A801-B95D60EE7BD3}" type="pres">
      <dgm:prSet presAssocID="{393066CE-1B96-488C-A8C2-049BDAAFAF19}" presName="composite" presStyleCnt="0"/>
      <dgm:spPr/>
    </dgm:pt>
    <dgm:pt modelId="{A2669AB9-72B2-4893-9B5E-B5170C9A8016}" type="pres">
      <dgm:prSet presAssocID="{393066CE-1B96-488C-A8C2-049BDAAFAF19}" presName="parentText" presStyleLbl="alignNode1" presStyleIdx="2" presStyleCnt="4">
        <dgm:presLayoutVars>
          <dgm:chMax val="1"/>
          <dgm:bulletEnabled val="1"/>
        </dgm:presLayoutVars>
      </dgm:prSet>
      <dgm:spPr/>
      <dgm:t>
        <a:bodyPr/>
        <a:lstStyle/>
        <a:p>
          <a:endParaRPr lang="es-CO"/>
        </a:p>
      </dgm:t>
    </dgm:pt>
    <dgm:pt modelId="{FED6354B-B289-431A-8FBD-3C911C8B85A6}" type="pres">
      <dgm:prSet presAssocID="{393066CE-1B96-488C-A8C2-049BDAAFAF19}" presName="descendantText" presStyleLbl="alignAcc1" presStyleIdx="2" presStyleCnt="4" custLinFactNeighborX="0" custLinFactNeighborY="0">
        <dgm:presLayoutVars>
          <dgm:bulletEnabled val="1"/>
        </dgm:presLayoutVars>
      </dgm:prSet>
      <dgm:spPr/>
      <dgm:t>
        <a:bodyPr/>
        <a:lstStyle/>
        <a:p>
          <a:endParaRPr lang="es-CO"/>
        </a:p>
      </dgm:t>
    </dgm:pt>
    <dgm:pt modelId="{D9986C6E-C453-413A-A0E3-D6467FB4CB70}" type="pres">
      <dgm:prSet presAssocID="{4D542AFA-36E6-4976-9498-1E2A591D2AC4}" presName="sp" presStyleCnt="0"/>
      <dgm:spPr/>
    </dgm:pt>
    <dgm:pt modelId="{CE852E27-585D-4EE7-A313-6FC13A877AF5}" type="pres">
      <dgm:prSet presAssocID="{DAC3BD47-D380-47B2-B5DF-0CB33740576C}" presName="composite" presStyleCnt="0"/>
      <dgm:spPr/>
    </dgm:pt>
    <dgm:pt modelId="{624865BB-354D-4E1A-9E40-B1C1F6E05E88}" type="pres">
      <dgm:prSet presAssocID="{DAC3BD47-D380-47B2-B5DF-0CB33740576C}" presName="parentText" presStyleLbl="alignNode1" presStyleIdx="3" presStyleCnt="4">
        <dgm:presLayoutVars>
          <dgm:chMax val="1"/>
          <dgm:bulletEnabled val="1"/>
        </dgm:presLayoutVars>
      </dgm:prSet>
      <dgm:spPr/>
      <dgm:t>
        <a:bodyPr/>
        <a:lstStyle/>
        <a:p>
          <a:endParaRPr lang="es-CO"/>
        </a:p>
      </dgm:t>
    </dgm:pt>
    <dgm:pt modelId="{BAC609F7-0095-4D7C-B7A1-BE8663784051}" type="pres">
      <dgm:prSet presAssocID="{DAC3BD47-D380-47B2-B5DF-0CB33740576C}" presName="descendantText" presStyleLbl="alignAcc1" presStyleIdx="3" presStyleCnt="4">
        <dgm:presLayoutVars>
          <dgm:bulletEnabled val="1"/>
        </dgm:presLayoutVars>
      </dgm:prSet>
      <dgm:spPr/>
      <dgm:t>
        <a:bodyPr/>
        <a:lstStyle/>
        <a:p>
          <a:endParaRPr lang="es-CO"/>
        </a:p>
      </dgm:t>
    </dgm:pt>
  </dgm:ptLst>
  <dgm:cxnLst>
    <dgm:cxn modelId="{8A5F7308-F8A1-4225-B972-DA95E2C74A88}" srcId="{5046FF55-FDE5-48BD-932A-C8835E67BD49}" destId="{DAC149A9-E904-4537-B7DD-EA4A7EC2128F}" srcOrd="1" destOrd="0" parTransId="{38820328-55B1-44AF-BBFE-3198395529B0}" sibTransId="{CED90BB3-8E4D-49F5-9B84-C76372A96F2A}"/>
    <dgm:cxn modelId="{556E87AA-DC4F-4E1E-BBAE-7172340A73D4}" srcId="{DAC149A9-E904-4537-B7DD-EA4A7EC2128F}" destId="{86A0A1D5-7806-4EC5-8598-D3F537D8BBB1}" srcOrd="0" destOrd="0" parTransId="{C0FD44E6-088B-46EE-B2C9-993C17A1CE2D}" sibTransId="{4527DE34-8E9C-46D7-AD0B-177E5629E8F5}"/>
    <dgm:cxn modelId="{6F5E32E5-EC08-4B87-A854-7A385AFC15EF}" type="presOf" srcId="{D831F40D-4E33-4161-BB0F-ABD1AA9164EB}" destId="{1BD0C6D5-45F5-4232-93BD-6752FE4297C2}" srcOrd="0" destOrd="0" presId="urn:microsoft.com/office/officeart/2005/8/layout/chevron2"/>
    <dgm:cxn modelId="{1035C4E4-406A-4FA1-8FE6-3C4A93F7182A}" type="presOf" srcId="{5046FF55-FDE5-48BD-932A-C8835E67BD49}" destId="{7AC527C5-C2BB-4A8A-9AB5-01468C913334}" srcOrd="0" destOrd="0" presId="urn:microsoft.com/office/officeart/2005/8/layout/chevron2"/>
    <dgm:cxn modelId="{54CECA2D-146A-44F1-B6B1-153652F0D797}" srcId="{DAC3BD47-D380-47B2-B5DF-0CB33740576C}" destId="{256DB88D-1215-490A-B89A-1D41375E5C75}" srcOrd="0" destOrd="0" parTransId="{AEE80B28-F6BB-4256-A752-93D282135143}" sibTransId="{BD878700-2546-4607-BF60-09EBF7F18F2D}"/>
    <dgm:cxn modelId="{D35296A8-B370-424C-827C-FF1ADE506421}" srcId="{5046FF55-FDE5-48BD-932A-C8835E67BD49}" destId="{393066CE-1B96-488C-A8C2-049BDAAFAF19}" srcOrd="2" destOrd="0" parTransId="{1F20F5EA-1DA3-4359-837C-997BEE842BA5}" sibTransId="{4D542AFA-36E6-4976-9498-1E2A591D2AC4}"/>
    <dgm:cxn modelId="{1E724343-158B-4433-8332-ADAC2D56A739}" srcId="{DAC149A9-E904-4537-B7DD-EA4A7EC2128F}" destId="{688F576D-A1C4-45B3-BF83-C7CC317F8C20}" srcOrd="1" destOrd="0" parTransId="{91AC9E8D-6C0F-4D5B-B86D-3C63FDCDEC73}" sibTransId="{49A6090C-E858-44A4-8542-D36AD6C848D5}"/>
    <dgm:cxn modelId="{1264AFF9-6A14-4D12-AD30-7F0E37A5E2C2}" srcId="{5046FF55-FDE5-48BD-932A-C8835E67BD49}" destId="{3FC48CC8-24D4-417D-BD5A-719491038423}" srcOrd="0" destOrd="0" parTransId="{45C65C99-FC1D-436D-B4AB-6B2F9967C970}" sibTransId="{8C38BF34-32C5-4A9A-A067-94C5BD661F0F}"/>
    <dgm:cxn modelId="{2552501A-C208-424A-A5EF-6958A3283EF1}" type="presOf" srcId="{DAC149A9-E904-4537-B7DD-EA4A7EC2128F}" destId="{F7BD465A-D74F-40E3-8D40-34D57052CC90}" srcOrd="0" destOrd="0" presId="urn:microsoft.com/office/officeart/2005/8/layout/chevron2"/>
    <dgm:cxn modelId="{A38690B6-FD18-409F-99A4-53F62D58434C}" srcId="{393066CE-1B96-488C-A8C2-049BDAAFAF19}" destId="{A2872A87-22BA-443C-BF07-C6FC0E356097}" srcOrd="0" destOrd="0" parTransId="{34135D38-A935-4368-93B0-5FA932A29A80}" sibTransId="{22B5DC95-EE0F-4377-B1F6-7749C512E75B}"/>
    <dgm:cxn modelId="{63C81393-2877-4701-B96D-0467020747F0}" srcId="{5046FF55-FDE5-48BD-932A-C8835E67BD49}" destId="{DAC3BD47-D380-47B2-B5DF-0CB33740576C}" srcOrd="3" destOrd="0" parTransId="{FE755C78-4E47-4EE9-A66E-3CD3AF742477}" sibTransId="{392CDF69-AB8C-4988-A35D-0D6A00D31877}"/>
    <dgm:cxn modelId="{DAB28E67-1D15-4DB6-BDD8-05B36F022361}" type="presOf" srcId="{393066CE-1B96-488C-A8C2-049BDAAFAF19}" destId="{A2669AB9-72B2-4893-9B5E-B5170C9A8016}" srcOrd="0" destOrd="0" presId="urn:microsoft.com/office/officeart/2005/8/layout/chevron2"/>
    <dgm:cxn modelId="{B18763FB-826D-459E-93DE-60BAF3EBF110}" type="presOf" srcId="{DAC3BD47-D380-47B2-B5DF-0CB33740576C}" destId="{624865BB-354D-4E1A-9E40-B1C1F6E05E88}" srcOrd="0" destOrd="0" presId="urn:microsoft.com/office/officeart/2005/8/layout/chevron2"/>
    <dgm:cxn modelId="{FC417BBE-1B52-4ADB-939E-293CE7BF8E0C}" type="presOf" srcId="{688F576D-A1C4-45B3-BF83-C7CC317F8C20}" destId="{C8C2CFCD-1B51-4132-8CA4-B74F9F97B18E}" srcOrd="0" destOrd="1" presId="urn:microsoft.com/office/officeart/2005/8/layout/chevron2"/>
    <dgm:cxn modelId="{B8E3E1EA-04DA-4F15-A436-02363B7EE0E6}" type="presOf" srcId="{3FC48CC8-24D4-417D-BD5A-719491038423}" destId="{57403079-158F-4AA5-829C-0A6CFF3BEE05}" srcOrd="0" destOrd="0" presId="urn:microsoft.com/office/officeart/2005/8/layout/chevron2"/>
    <dgm:cxn modelId="{670D15A3-A059-4009-942B-DA182398FF9A}" type="presOf" srcId="{A2872A87-22BA-443C-BF07-C6FC0E356097}" destId="{FED6354B-B289-431A-8FBD-3C911C8B85A6}" srcOrd="0" destOrd="0" presId="urn:microsoft.com/office/officeart/2005/8/layout/chevron2"/>
    <dgm:cxn modelId="{406C9B29-6B2A-4B7A-A762-F6A3A20DB607}" srcId="{3FC48CC8-24D4-417D-BD5A-719491038423}" destId="{D831F40D-4E33-4161-BB0F-ABD1AA9164EB}" srcOrd="0" destOrd="0" parTransId="{29F49C2F-7601-400B-8818-073F1B519A1C}" sibTransId="{1BEAA244-6864-47F4-A458-8AC2D857A816}"/>
    <dgm:cxn modelId="{72087728-04AF-4543-AD15-A336CDDDADF6}" type="presOf" srcId="{256DB88D-1215-490A-B89A-1D41375E5C75}" destId="{BAC609F7-0095-4D7C-B7A1-BE8663784051}" srcOrd="0" destOrd="0" presId="urn:microsoft.com/office/officeart/2005/8/layout/chevron2"/>
    <dgm:cxn modelId="{AFFA405F-2069-4380-94BA-E4DF2BAC3BC1}" type="presOf" srcId="{86A0A1D5-7806-4EC5-8598-D3F537D8BBB1}" destId="{C8C2CFCD-1B51-4132-8CA4-B74F9F97B18E}" srcOrd="0" destOrd="0" presId="urn:microsoft.com/office/officeart/2005/8/layout/chevron2"/>
    <dgm:cxn modelId="{39F5C4B6-D113-419E-8D1C-66C170A3541D}" type="presParOf" srcId="{7AC527C5-C2BB-4A8A-9AB5-01468C913334}" destId="{6B06A809-F72F-4B57-83CC-893A8EE39AE5}" srcOrd="0" destOrd="0" presId="urn:microsoft.com/office/officeart/2005/8/layout/chevron2"/>
    <dgm:cxn modelId="{EE77F61B-1D89-4F3D-BC81-31BBCA400E8A}" type="presParOf" srcId="{6B06A809-F72F-4B57-83CC-893A8EE39AE5}" destId="{57403079-158F-4AA5-829C-0A6CFF3BEE05}" srcOrd="0" destOrd="0" presId="urn:microsoft.com/office/officeart/2005/8/layout/chevron2"/>
    <dgm:cxn modelId="{784038D8-D9D1-4D02-B850-BC91FBBB4F4E}" type="presParOf" srcId="{6B06A809-F72F-4B57-83CC-893A8EE39AE5}" destId="{1BD0C6D5-45F5-4232-93BD-6752FE4297C2}" srcOrd="1" destOrd="0" presId="urn:microsoft.com/office/officeart/2005/8/layout/chevron2"/>
    <dgm:cxn modelId="{AA27BFA4-3117-4DA9-A21E-9B8686A39308}" type="presParOf" srcId="{7AC527C5-C2BB-4A8A-9AB5-01468C913334}" destId="{28FBDD9D-8B0E-4CF0-A0C7-089508E89A8F}" srcOrd="1" destOrd="0" presId="urn:microsoft.com/office/officeart/2005/8/layout/chevron2"/>
    <dgm:cxn modelId="{60AAD2E9-87C2-449A-B6E9-516593BDB339}" type="presParOf" srcId="{7AC527C5-C2BB-4A8A-9AB5-01468C913334}" destId="{EAEAA568-AE71-484B-857B-B89002E992AF}" srcOrd="2" destOrd="0" presId="urn:microsoft.com/office/officeart/2005/8/layout/chevron2"/>
    <dgm:cxn modelId="{3F44D2DA-686C-4EBA-B6CA-6EFCD04B5BAC}" type="presParOf" srcId="{EAEAA568-AE71-484B-857B-B89002E992AF}" destId="{F7BD465A-D74F-40E3-8D40-34D57052CC90}" srcOrd="0" destOrd="0" presId="urn:microsoft.com/office/officeart/2005/8/layout/chevron2"/>
    <dgm:cxn modelId="{317EE908-4140-4C9D-8F01-91BAD2531AD3}" type="presParOf" srcId="{EAEAA568-AE71-484B-857B-B89002E992AF}" destId="{C8C2CFCD-1B51-4132-8CA4-B74F9F97B18E}" srcOrd="1" destOrd="0" presId="urn:microsoft.com/office/officeart/2005/8/layout/chevron2"/>
    <dgm:cxn modelId="{B09127E0-A1BB-46E8-9286-DD646ED8E7FF}" type="presParOf" srcId="{7AC527C5-C2BB-4A8A-9AB5-01468C913334}" destId="{50883C39-B3CD-4159-9191-2C42510DD953}" srcOrd="3" destOrd="0" presId="urn:microsoft.com/office/officeart/2005/8/layout/chevron2"/>
    <dgm:cxn modelId="{46DFA93E-361E-453D-B648-C9D9177899BF}" type="presParOf" srcId="{7AC527C5-C2BB-4A8A-9AB5-01468C913334}" destId="{5052102E-9B63-48E9-A801-B95D60EE7BD3}" srcOrd="4" destOrd="0" presId="urn:microsoft.com/office/officeart/2005/8/layout/chevron2"/>
    <dgm:cxn modelId="{E6EDAB9E-543E-435A-99F7-FFBEB030A036}" type="presParOf" srcId="{5052102E-9B63-48E9-A801-B95D60EE7BD3}" destId="{A2669AB9-72B2-4893-9B5E-B5170C9A8016}" srcOrd="0" destOrd="0" presId="urn:microsoft.com/office/officeart/2005/8/layout/chevron2"/>
    <dgm:cxn modelId="{5FD00701-97A9-4F2D-9EF7-C13509B40ACC}" type="presParOf" srcId="{5052102E-9B63-48E9-A801-B95D60EE7BD3}" destId="{FED6354B-B289-431A-8FBD-3C911C8B85A6}" srcOrd="1" destOrd="0" presId="urn:microsoft.com/office/officeart/2005/8/layout/chevron2"/>
    <dgm:cxn modelId="{D65834C6-F514-4372-AECA-B46E691099B9}" type="presParOf" srcId="{7AC527C5-C2BB-4A8A-9AB5-01468C913334}" destId="{D9986C6E-C453-413A-A0E3-D6467FB4CB70}" srcOrd="5" destOrd="0" presId="urn:microsoft.com/office/officeart/2005/8/layout/chevron2"/>
    <dgm:cxn modelId="{176F7F3D-CA53-4D05-A422-428E3A790B3D}" type="presParOf" srcId="{7AC527C5-C2BB-4A8A-9AB5-01468C913334}" destId="{CE852E27-585D-4EE7-A313-6FC13A877AF5}" srcOrd="6" destOrd="0" presId="urn:microsoft.com/office/officeart/2005/8/layout/chevron2"/>
    <dgm:cxn modelId="{0E4B1766-1D99-4340-B4F8-8A1CDAB952B0}" type="presParOf" srcId="{CE852E27-585D-4EE7-A313-6FC13A877AF5}" destId="{624865BB-354D-4E1A-9E40-B1C1F6E05E88}" srcOrd="0" destOrd="0" presId="urn:microsoft.com/office/officeart/2005/8/layout/chevron2"/>
    <dgm:cxn modelId="{8F092798-7F9C-4CA5-A088-B18DC047D0DA}" type="presParOf" srcId="{CE852E27-585D-4EE7-A313-6FC13A877AF5}" destId="{BAC609F7-0095-4D7C-B7A1-BE8663784051}"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046FF55-FDE5-48BD-932A-C8835E67BD49}" type="doc">
      <dgm:prSet loTypeId="urn:microsoft.com/office/officeart/2005/8/layout/chevron2" loCatId="process" qsTypeId="urn:microsoft.com/office/officeart/2005/8/quickstyle/simple1" qsCatId="simple" csTypeId="urn:microsoft.com/office/officeart/2005/8/colors/colorful1" csCatId="colorful" phldr="1"/>
      <dgm:spPr/>
      <dgm:t>
        <a:bodyPr/>
        <a:lstStyle/>
        <a:p>
          <a:endParaRPr lang="es-CO"/>
        </a:p>
      </dgm:t>
    </dgm:pt>
    <dgm:pt modelId="{3FC48CC8-24D4-417D-BD5A-719491038423}">
      <dgm:prSet phldrT="[Texto]" custT="1"/>
      <dgm:spPr/>
      <dgm:t>
        <a:bodyPr/>
        <a:lstStyle/>
        <a:p>
          <a:r>
            <a:rPr lang="es-CO" sz="1800" dirty="0" smtClean="0">
              <a:latin typeface="+mj-lt"/>
            </a:rPr>
            <a:t>30 días hábiles</a:t>
          </a:r>
          <a:endParaRPr lang="es-CO" sz="1800" dirty="0">
            <a:latin typeface="+mj-lt"/>
          </a:endParaRPr>
        </a:p>
      </dgm:t>
    </dgm:pt>
    <dgm:pt modelId="{45C65C99-FC1D-436D-B4AB-6B2F9967C970}" type="parTrans" cxnId="{1264AFF9-6A14-4D12-AD30-7F0E37A5E2C2}">
      <dgm:prSet/>
      <dgm:spPr/>
      <dgm:t>
        <a:bodyPr/>
        <a:lstStyle/>
        <a:p>
          <a:endParaRPr lang="es-CO"/>
        </a:p>
      </dgm:t>
    </dgm:pt>
    <dgm:pt modelId="{8C38BF34-32C5-4A9A-A067-94C5BD661F0F}" type="sibTrans" cxnId="{1264AFF9-6A14-4D12-AD30-7F0E37A5E2C2}">
      <dgm:prSet/>
      <dgm:spPr/>
      <dgm:t>
        <a:bodyPr/>
        <a:lstStyle/>
        <a:p>
          <a:endParaRPr lang="es-CO"/>
        </a:p>
      </dgm:t>
    </dgm:pt>
    <dgm:pt modelId="{D831F40D-4E33-4161-BB0F-ABD1AA9164EB}">
      <dgm:prSet phldrT="[Texto]" custT="1"/>
      <dgm:spPr/>
      <dgm:t>
        <a:bodyPr/>
        <a:lstStyle/>
        <a:p>
          <a:r>
            <a:rPr lang="es-CO" sz="1800" dirty="0" smtClean="0">
              <a:latin typeface="+mj-lt"/>
            </a:rPr>
            <a:t>Peticiones de interés general o particular: salvo norma especial toda petición deberá resolverse.</a:t>
          </a:r>
          <a:endParaRPr lang="es-CO" sz="1800" dirty="0">
            <a:latin typeface="+mj-lt"/>
          </a:endParaRPr>
        </a:p>
      </dgm:t>
    </dgm:pt>
    <dgm:pt modelId="{29F49C2F-7601-400B-8818-073F1B519A1C}" type="parTrans" cxnId="{406C9B29-6B2A-4B7A-A762-F6A3A20DB607}">
      <dgm:prSet/>
      <dgm:spPr/>
      <dgm:t>
        <a:bodyPr/>
        <a:lstStyle/>
        <a:p>
          <a:endParaRPr lang="es-CO"/>
        </a:p>
      </dgm:t>
    </dgm:pt>
    <dgm:pt modelId="{1BEAA244-6864-47F4-A458-8AC2D857A816}" type="sibTrans" cxnId="{406C9B29-6B2A-4B7A-A762-F6A3A20DB607}">
      <dgm:prSet/>
      <dgm:spPr/>
      <dgm:t>
        <a:bodyPr/>
        <a:lstStyle/>
        <a:p>
          <a:endParaRPr lang="es-CO"/>
        </a:p>
      </dgm:t>
    </dgm:pt>
    <dgm:pt modelId="{DAC149A9-E904-4537-B7DD-EA4A7EC2128F}">
      <dgm:prSet phldrT="[Texto]" custT="1"/>
      <dgm:spPr/>
      <dgm:t>
        <a:bodyPr/>
        <a:lstStyle/>
        <a:p>
          <a:r>
            <a:rPr lang="es-CO" sz="1800" dirty="0" smtClean="0">
              <a:latin typeface="+mj-lt"/>
            </a:rPr>
            <a:t>20 días hábiles </a:t>
          </a:r>
          <a:endParaRPr lang="es-CO" sz="1800" dirty="0">
            <a:latin typeface="+mj-lt"/>
          </a:endParaRPr>
        </a:p>
      </dgm:t>
    </dgm:pt>
    <dgm:pt modelId="{38820328-55B1-44AF-BBFE-3198395529B0}" type="parTrans" cxnId="{8A5F7308-F8A1-4225-B972-DA95E2C74A88}">
      <dgm:prSet/>
      <dgm:spPr/>
      <dgm:t>
        <a:bodyPr/>
        <a:lstStyle/>
        <a:p>
          <a:endParaRPr lang="es-CO"/>
        </a:p>
      </dgm:t>
    </dgm:pt>
    <dgm:pt modelId="{CED90BB3-8E4D-49F5-9B84-C76372A96F2A}" type="sibTrans" cxnId="{8A5F7308-F8A1-4225-B972-DA95E2C74A88}">
      <dgm:prSet/>
      <dgm:spPr/>
      <dgm:t>
        <a:bodyPr/>
        <a:lstStyle/>
        <a:p>
          <a:endParaRPr lang="es-CO"/>
        </a:p>
      </dgm:t>
    </dgm:pt>
    <dgm:pt modelId="{86A0A1D5-7806-4EC5-8598-D3F537D8BBB1}">
      <dgm:prSet phldrT="[Texto]" custT="1"/>
      <dgm:spPr/>
      <dgm:t>
        <a:bodyPr/>
        <a:lstStyle/>
        <a:p>
          <a:pPr algn="l"/>
          <a:r>
            <a:rPr lang="es-CO" sz="1800" dirty="0" smtClean="0">
              <a:latin typeface="+mj-lt"/>
            </a:rPr>
            <a:t>Peticiones de documentos y de información. </a:t>
          </a:r>
          <a:endParaRPr lang="es-CO" sz="1800" dirty="0">
            <a:latin typeface="+mj-lt"/>
          </a:endParaRPr>
        </a:p>
      </dgm:t>
    </dgm:pt>
    <dgm:pt modelId="{C0FD44E6-088B-46EE-B2C9-993C17A1CE2D}" type="parTrans" cxnId="{556E87AA-DC4F-4E1E-BBAE-7172340A73D4}">
      <dgm:prSet/>
      <dgm:spPr/>
      <dgm:t>
        <a:bodyPr/>
        <a:lstStyle/>
        <a:p>
          <a:endParaRPr lang="es-CO"/>
        </a:p>
      </dgm:t>
    </dgm:pt>
    <dgm:pt modelId="{4527DE34-8E9C-46D7-AD0B-177E5629E8F5}" type="sibTrans" cxnId="{556E87AA-DC4F-4E1E-BBAE-7172340A73D4}">
      <dgm:prSet/>
      <dgm:spPr/>
      <dgm:t>
        <a:bodyPr/>
        <a:lstStyle/>
        <a:p>
          <a:endParaRPr lang="es-CO"/>
        </a:p>
      </dgm:t>
    </dgm:pt>
    <dgm:pt modelId="{393066CE-1B96-488C-A8C2-049BDAAFAF19}">
      <dgm:prSet custT="1"/>
      <dgm:spPr/>
      <dgm:t>
        <a:bodyPr/>
        <a:lstStyle/>
        <a:p>
          <a:r>
            <a:rPr lang="es-CO" sz="1800" dirty="0" smtClean="0">
              <a:latin typeface="+mj-lt"/>
            </a:rPr>
            <a:t>35 días hábiles</a:t>
          </a:r>
          <a:endParaRPr lang="es-CO" sz="1800" dirty="0">
            <a:latin typeface="+mj-lt"/>
          </a:endParaRPr>
        </a:p>
      </dgm:t>
    </dgm:pt>
    <dgm:pt modelId="{1F20F5EA-1DA3-4359-837C-997BEE842BA5}" type="parTrans" cxnId="{D35296A8-B370-424C-827C-FF1ADE506421}">
      <dgm:prSet/>
      <dgm:spPr/>
      <dgm:t>
        <a:bodyPr/>
        <a:lstStyle/>
        <a:p>
          <a:endParaRPr lang="es-CO"/>
        </a:p>
      </dgm:t>
    </dgm:pt>
    <dgm:pt modelId="{4D542AFA-36E6-4976-9498-1E2A591D2AC4}" type="sibTrans" cxnId="{D35296A8-B370-424C-827C-FF1ADE506421}">
      <dgm:prSet/>
      <dgm:spPr/>
      <dgm:t>
        <a:bodyPr/>
        <a:lstStyle/>
        <a:p>
          <a:endParaRPr lang="es-CO"/>
        </a:p>
      </dgm:t>
    </dgm:pt>
    <dgm:pt modelId="{A2872A87-22BA-443C-BF07-C6FC0E356097}">
      <dgm:prSet custT="1"/>
      <dgm:spPr/>
      <dgm:t>
        <a:bodyPr/>
        <a:lstStyle/>
        <a:p>
          <a:r>
            <a:rPr lang="es-CO" sz="1800" dirty="0" smtClean="0">
              <a:latin typeface="+mj-lt"/>
            </a:rPr>
            <a:t>Peticiones mediante las cuales se eleva una consulta a las autoridades en relación con las materias a su cargo </a:t>
          </a:r>
          <a:endParaRPr lang="es-CO" sz="1800" dirty="0">
            <a:latin typeface="+mj-lt"/>
          </a:endParaRPr>
        </a:p>
      </dgm:t>
    </dgm:pt>
    <dgm:pt modelId="{34135D38-A935-4368-93B0-5FA932A29A80}" type="parTrans" cxnId="{A38690B6-FD18-409F-99A4-53F62D58434C}">
      <dgm:prSet/>
      <dgm:spPr/>
      <dgm:t>
        <a:bodyPr/>
        <a:lstStyle/>
        <a:p>
          <a:endParaRPr lang="es-CO"/>
        </a:p>
      </dgm:t>
    </dgm:pt>
    <dgm:pt modelId="{22B5DC95-EE0F-4377-B1F6-7749C512E75B}" type="sibTrans" cxnId="{A38690B6-FD18-409F-99A4-53F62D58434C}">
      <dgm:prSet/>
      <dgm:spPr/>
      <dgm:t>
        <a:bodyPr/>
        <a:lstStyle/>
        <a:p>
          <a:endParaRPr lang="es-CO"/>
        </a:p>
      </dgm:t>
    </dgm:pt>
    <dgm:pt modelId="{7AC527C5-C2BB-4A8A-9AB5-01468C913334}" type="pres">
      <dgm:prSet presAssocID="{5046FF55-FDE5-48BD-932A-C8835E67BD49}" presName="linearFlow" presStyleCnt="0">
        <dgm:presLayoutVars>
          <dgm:dir/>
          <dgm:animLvl val="lvl"/>
          <dgm:resizeHandles val="exact"/>
        </dgm:presLayoutVars>
      </dgm:prSet>
      <dgm:spPr/>
      <dgm:t>
        <a:bodyPr/>
        <a:lstStyle/>
        <a:p>
          <a:endParaRPr lang="es-CO"/>
        </a:p>
      </dgm:t>
    </dgm:pt>
    <dgm:pt modelId="{6B06A809-F72F-4B57-83CC-893A8EE39AE5}" type="pres">
      <dgm:prSet presAssocID="{3FC48CC8-24D4-417D-BD5A-719491038423}" presName="composite" presStyleCnt="0"/>
      <dgm:spPr/>
    </dgm:pt>
    <dgm:pt modelId="{57403079-158F-4AA5-829C-0A6CFF3BEE05}" type="pres">
      <dgm:prSet presAssocID="{3FC48CC8-24D4-417D-BD5A-719491038423}" presName="parentText" presStyleLbl="alignNode1" presStyleIdx="0" presStyleCnt="3">
        <dgm:presLayoutVars>
          <dgm:chMax val="1"/>
          <dgm:bulletEnabled val="1"/>
        </dgm:presLayoutVars>
      </dgm:prSet>
      <dgm:spPr/>
      <dgm:t>
        <a:bodyPr/>
        <a:lstStyle/>
        <a:p>
          <a:endParaRPr lang="es-CO"/>
        </a:p>
      </dgm:t>
    </dgm:pt>
    <dgm:pt modelId="{1BD0C6D5-45F5-4232-93BD-6752FE4297C2}" type="pres">
      <dgm:prSet presAssocID="{3FC48CC8-24D4-417D-BD5A-719491038423}" presName="descendantText" presStyleLbl="alignAcc1" presStyleIdx="0" presStyleCnt="3">
        <dgm:presLayoutVars>
          <dgm:bulletEnabled val="1"/>
        </dgm:presLayoutVars>
      </dgm:prSet>
      <dgm:spPr/>
      <dgm:t>
        <a:bodyPr/>
        <a:lstStyle/>
        <a:p>
          <a:endParaRPr lang="es-CO"/>
        </a:p>
      </dgm:t>
    </dgm:pt>
    <dgm:pt modelId="{28FBDD9D-8B0E-4CF0-A0C7-089508E89A8F}" type="pres">
      <dgm:prSet presAssocID="{8C38BF34-32C5-4A9A-A067-94C5BD661F0F}" presName="sp" presStyleCnt="0"/>
      <dgm:spPr/>
    </dgm:pt>
    <dgm:pt modelId="{EAEAA568-AE71-484B-857B-B89002E992AF}" type="pres">
      <dgm:prSet presAssocID="{DAC149A9-E904-4537-B7DD-EA4A7EC2128F}" presName="composite" presStyleCnt="0"/>
      <dgm:spPr/>
    </dgm:pt>
    <dgm:pt modelId="{F7BD465A-D74F-40E3-8D40-34D57052CC90}" type="pres">
      <dgm:prSet presAssocID="{DAC149A9-E904-4537-B7DD-EA4A7EC2128F}" presName="parentText" presStyleLbl="alignNode1" presStyleIdx="1" presStyleCnt="3" custLinFactNeighborX="0" custLinFactNeighborY="2726">
        <dgm:presLayoutVars>
          <dgm:chMax val="1"/>
          <dgm:bulletEnabled val="1"/>
        </dgm:presLayoutVars>
      </dgm:prSet>
      <dgm:spPr/>
      <dgm:t>
        <a:bodyPr/>
        <a:lstStyle/>
        <a:p>
          <a:endParaRPr lang="es-CO"/>
        </a:p>
      </dgm:t>
    </dgm:pt>
    <dgm:pt modelId="{C8C2CFCD-1B51-4132-8CA4-B74F9F97B18E}" type="pres">
      <dgm:prSet presAssocID="{DAC149A9-E904-4537-B7DD-EA4A7EC2128F}" presName="descendantText" presStyleLbl="alignAcc1" presStyleIdx="1" presStyleCnt="3">
        <dgm:presLayoutVars>
          <dgm:bulletEnabled val="1"/>
        </dgm:presLayoutVars>
      </dgm:prSet>
      <dgm:spPr/>
      <dgm:t>
        <a:bodyPr/>
        <a:lstStyle/>
        <a:p>
          <a:endParaRPr lang="es-CO"/>
        </a:p>
      </dgm:t>
    </dgm:pt>
    <dgm:pt modelId="{50883C39-B3CD-4159-9191-2C42510DD953}" type="pres">
      <dgm:prSet presAssocID="{CED90BB3-8E4D-49F5-9B84-C76372A96F2A}" presName="sp" presStyleCnt="0"/>
      <dgm:spPr/>
    </dgm:pt>
    <dgm:pt modelId="{5052102E-9B63-48E9-A801-B95D60EE7BD3}" type="pres">
      <dgm:prSet presAssocID="{393066CE-1B96-488C-A8C2-049BDAAFAF19}" presName="composite" presStyleCnt="0"/>
      <dgm:spPr/>
    </dgm:pt>
    <dgm:pt modelId="{A2669AB9-72B2-4893-9B5E-B5170C9A8016}" type="pres">
      <dgm:prSet presAssocID="{393066CE-1B96-488C-A8C2-049BDAAFAF19}" presName="parentText" presStyleLbl="alignNode1" presStyleIdx="2" presStyleCnt="3">
        <dgm:presLayoutVars>
          <dgm:chMax val="1"/>
          <dgm:bulletEnabled val="1"/>
        </dgm:presLayoutVars>
      </dgm:prSet>
      <dgm:spPr/>
      <dgm:t>
        <a:bodyPr/>
        <a:lstStyle/>
        <a:p>
          <a:endParaRPr lang="es-CO"/>
        </a:p>
      </dgm:t>
    </dgm:pt>
    <dgm:pt modelId="{FED6354B-B289-431A-8FBD-3C911C8B85A6}" type="pres">
      <dgm:prSet presAssocID="{393066CE-1B96-488C-A8C2-049BDAAFAF19}" presName="descendantText" presStyleLbl="alignAcc1" presStyleIdx="2" presStyleCnt="3">
        <dgm:presLayoutVars>
          <dgm:bulletEnabled val="1"/>
        </dgm:presLayoutVars>
      </dgm:prSet>
      <dgm:spPr/>
      <dgm:t>
        <a:bodyPr/>
        <a:lstStyle/>
        <a:p>
          <a:endParaRPr lang="es-CO"/>
        </a:p>
      </dgm:t>
    </dgm:pt>
  </dgm:ptLst>
  <dgm:cxnLst>
    <dgm:cxn modelId="{EB8A3E9E-9CBF-4068-AB48-89049DE2246B}" type="presOf" srcId="{DAC149A9-E904-4537-B7DD-EA4A7EC2128F}" destId="{F7BD465A-D74F-40E3-8D40-34D57052CC90}" srcOrd="0" destOrd="0" presId="urn:microsoft.com/office/officeart/2005/8/layout/chevron2"/>
    <dgm:cxn modelId="{7D39247F-7108-44D8-B4BE-467D9ED116BD}" type="presOf" srcId="{393066CE-1B96-488C-A8C2-049BDAAFAF19}" destId="{A2669AB9-72B2-4893-9B5E-B5170C9A8016}" srcOrd="0" destOrd="0" presId="urn:microsoft.com/office/officeart/2005/8/layout/chevron2"/>
    <dgm:cxn modelId="{406C9B29-6B2A-4B7A-A762-F6A3A20DB607}" srcId="{3FC48CC8-24D4-417D-BD5A-719491038423}" destId="{D831F40D-4E33-4161-BB0F-ABD1AA9164EB}" srcOrd="0" destOrd="0" parTransId="{29F49C2F-7601-400B-8818-073F1B519A1C}" sibTransId="{1BEAA244-6864-47F4-A458-8AC2D857A816}"/>
    <dgm:cxn modelId="{1264AFF9-6A14-4D12-AD30-7F0E37A5E2C2}" srcId="{5046FF55-FDE5-48BD-932A-C8835E67BD49}" destId="{3FC48CC8-24D4-417D-BD5A-719491038423}" srcOrd="0" destOrd="0" parTransId="{45C65C99-FC1D-436D-B4AB-6B2F9967C970}" sibTransId="{8C38BF34-32C5-4A9A-A067-94C5BD661F0F}"/>
    <dgm:cxn modelId="{556E87AA-DC4F-4E1E-BBAE-7172340A73D4}" srcId="{DAC149A9-E904-4537-B7DD-EA4A7EC2128F}" destId="{86A0A1D5-7806-4EC5-8598-D3F537D8BBB1}" srcOrd="0" destOrd="0" parTransId="{C0FD44E6-088B-46EE-B2C9-993C17A1CE2D}" sibTransId="{4527DE34-8E9C-46D7-AD0B-177E5629E8F5}"/>
    <dgm:cxn modelId="{9EE08245-1F95-402C-A997-03233152283D}" type="presOf" srcId="{D831F40D-4E33-4161-BB0F-ABD1AA9164EB}" destId="{1BD0C6D5-45F5-4232-93BD-6752FE4297C2}" srcOrd="0" destOrd="0" presId="urn:microsoft.com/office/officeart/2005/8/layout/chevron2"/>
    <dgm:cxn modelId="{B9AB9F8F-50DA-47D9-BD7C-E2804FBDD466}" type="presOf" srcId="{5046FF55-FDE5-48BD-932A-C8835E67BD49}" destId="{7AC527C5-C2BB-4A8A-9AB5-01468C913334}" srcOrd="0" destOrd="0" presId="urn:microsoft.com/office/officeart/2005/8/layout/chevron2"/>
    <dgm:cxn modelId="{22842EB2-791F-48C8-BC20-4DBEE4456E5B}" type="presOf" srcId="{A2872A87-22BA-443C-BF07-C6FC0E356097}" destId="{FED6354B-B289-431A-8FBD-3C911C8B85A6}" srcOrd="0" destOrd="0" presId="urn:microsoft.com/office/officeart/2005/8/layout/chevron2"/>
    <dgm:cxn modelId="{8A5F7308-F8A1-4225-B972-DA95E2C74A88}" srcId="{5046FF55-FDE5-48BD-932A-C8835E67BD49}" destId="{DAC149A9-E904-4537-B7DD-EA4A7EC2128F}" srcOrd="1" destOrd="0" parTransId="{38820328-55B1-44AF-BBFE-3198395529B0}" sibTransId="{CED90BB3-8E4D-49F5-9B84-C76372A96F2A}"/>
    <dgm:cxn modelId="{A38690B6-FD18-409F-99A4-53F62D58434C}" srcId="{393066CE-1B96-488C-A8C2-049BDAAFAF19}" destId="{A2872A87-22BA-443C-BF07-C6FC0E356097}" srcOrd="0" destOrd="0" parTransId="{34135D38-A935-4368-93B0-5FA932A29A80}" sibTransId="{22B5DC95-EE0F-4377-B1F6-7749C512E75B}"/>
    <dgm:cxn modelId="{D35296A8-B370-424C-827C-FF1ADE506421}" srcId="{5046FF55-FDE5-48BD-932A-C8835E67BD49}" destId="{393066CE-1B96-488C-A8C2-049BDAAFAF19}" srcOrd="2" destOrd="0" parTransId="{1F20F5EA-1DA3-4359-837C-997BEE842BA5}" sibTransId="{4D542AFA-36E6-4976-9498-1E2A591D2AC4}"/>
    <dgm:cxn modelId="{18CDF4D6-1816-4954-9413-85CA9DBCCD13}" type="presOf" srcId="{3FC48CC8-24D4-417D-BD5A-719491038423}" destId="{57403079-158F-4AA5-829C-0A6CFF3BEE05}" srcOrd="0" destOrd="0" presId="urn:microsoft.com/office/officeart/2005/8/layout/chevron2"/>
    <dgm:cxn modelId="{8C7F2AF3-896C-49C9-BC83-15E59432FA9D}" type="presOf" srcId="{86A0A1D5-7806-4EC5-8598-D3F537D8BBB1}" destId="{C8C2CFCD-1B51-4132-8CA4-B74F9F97B18E}" srcOrd="0" destOrd="0" presId="urn:microsoft.com/office/officeart/2005/8/layout/chevron2"/>
    <dgm:cxn modelId="{3C2BC2F6-E6C2-42B5-B642-F1E00EA52A00}" type="presParOf" srcId="{7AC527C5-C2BB-4A8A-9AB5-01468C913334}" destId="{6B06A809-F72F-4B57-83CC-893A8EE39AE5}" srcOrd="0" destOrd="0" presId="urn:microsoft.com/office/officeart/2005/8/layout/chevron2"/>
    <dgm:cxn modelId="{9EF5755C-A156-457C-A04A-89594911671E}" type="presParOf" srcId="{6B06A809-F72F-4B57-83CC-893A8EE39AE5}" destId="{57403079-158F-4AA5-829C-0A6CFF3BEE05}" srcOrd="0" destOrd="0" presId="urn:microsoft.com/office/officeart/2005/8/layout/chevron2"/>
    <dgm:cxn modelId="{E016C4E0-47A1-41A4-BDD2-2FF4A3BABB75}" type="presParOf" srcId="{6B06A809-F72F-4B57-83CC-893A8EE39AE5}" destId="{1BD0C6D5-45F5-4232-93BD-6752FE4297C2}" srcOrd="1" destOrd="0" presId="urn:microsoft.com/office/officeart/2005/8/layout/chevron2"/>
    <dgm:cxn modelId="{E22857F7-56F7-4AFB-9A6D-D7772AB6E14D}" type="presParOf" srcId="{7AC527C5-C2BB-4A8A-9AB5-01468C913334}" destId="{28FBDD9D-8B0E-4CF0-A0C7-089508E89A8F}" srcOrd="1" destOrd="0" presId="urn:microsoft.com/office/officeart/2005/8/layout/chevron2"/>
    <dgm:cxn modelId="{EE7E0C0E-2222-421D-9988-5C83A8486A06}" type="presParOf" srcId="{7AC527C5-C2BB-4A8A-9AB5-01468C913334}" destId="{EAEAA568-AE71-484B-857B-B89002E992AF}" srcOrd="2" destOrd="0" presId="urn:microsoft.com/office/officeart/2005/8/layout/chevron2"/>
    <dgm:cxn modelId="{AADAB7A6-325B-40CC-8417-F70676DD466F}" type="presParOf" srcId="{EAEAA568-AE71-484B-857B-B89002E992AF}" destId="{F7BD465A-D74F-40E3-8D40-34D57052CC90}" srcOrd="0" destOrd="0" presId="urn:microsoft.com/office/officeart/2005/8/layout/chevron2"/>
    <dgm:cxn modelId="{67B92DEA-9C2A-4A2E-BA4B-9ACEB9E70D6D}" type="presParOf" srcId="{EAEAA568-AE71-484B-857B-B89002E992AF}" destId="{C8C2CFCD-1B51-4132-8CA4-B74F9F97B18E}" srcOrd="1" destOrd="0" presId="urn:microsoft.com/office/officeart/2005/8/layout/chevron2"/>
    <dgm:cxn modelId="{D73908A9-8478-4A54-9974-F08C095ED283}" type="presParOf" srcId="{7AC527C5-C2BB-4A8A-9AB5-01468C913334}" destId="{50883C39-B3CD-4159-9191-2C42510DD953}" srcOrd="3" destOrd="0" presId="urn:microsoft.com/office/officeart/2005/8/layout/chevron2"/>
    <dgm:cxn modelId="{461BA82D-2361-4266-A817-18F7C6CF7313}" type="presParOf" srcId="{7AC527C5-C2BB-4A8A-9AB5-01468C913334}" destId="{5052102E-9B63-48E9-A801-B95D60EE7BD3}" srcOrd="4" destOrd="0" presId="urn:microsoft.com/office/officeart/2005/8/layout/chevron2"/>
    <dgm:cxn modelId="{E68FA39F-2B96-42E2-9CE3-BE99705DF439}" type="presParOf" srcId="{5052102E-9B63-48E9-A801-B95D60EE7BD3}" destId="{A2669AB9-72B2-4893-9B5E-B5170C9A8016}" srcOrd="0" destOrd="0" presId="urn:microsoft.com/office/officeart/2005/8/layout/chevron2"/>
    <dgm:cxn modelId="{31D75551-9A71-498E-82DB-4528CBDA1B38}" type="presParOf" srcId="{5052102E-9B63-48E9-A801-B95D60EE7BD3}" destId="{FED6354B-B289-431A-8FBD-3C911C8B85A6}"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01564C-0043-4201-B313-705F720D43B2}" type="datetimeFigureOut">
              <a:rPr lang="es-CO" smtClean="0"/>
              <a:t>07/01/2021</a:t>
            </a:fld>
            <a:endParaRPr lang="es-CO"/>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281279-B2C8-4D11-875B-BE8354FAFB4C}" type="slidenum">
              <a:rPr lang="es-CO" smtClean="0"/>
              <a:t>‹Nº›</a:t>
            </a:fld>
            <a:endParaRPr lang="es-CO"/>
          </a:p>
        </p:txBody>
      </p:sp>
    </p:spTree>
    <p:extLst>
      <p:ext uri="{BB962C8B-B14F-4D97-AF65-F5344CB8AC3E}">
        <p14:creationId xmlns:p14="http://schemas.microsoft.com/office/powerpoint/2010/main" val="2918653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71281279-B2C8-4D11-875B-BE8354FAFB4C}" type="slidenum">
              <a:rPr lang="es-CO" smtClean="0"/>
              <a:t>25</a:t>
            </a:fld>
            <a:endParaRPr lang="es-CO"/>
          </a:p>
        </p:txBody>
      </p:sp>
    </p:spTree>
    <p:extLst>
      <p:ext uri="{BB962C8B-B14F-4D97-AF65-F5344CB8AC3E}">
        <p14:creationId xmlns:p14="http://schemas.microsoft.com/office/powerpoint/2010/main" val="9424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s-ES_tradnl"/>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Click to edit Master subtitle style</a:t>
            </a:r>
            <a:endParaRPr lang="en-US"/>
          </a:p>
        </p:txBody>
      </p:sp>
      <p:sp>
        <p:nvSpPr>
          <p:cNvPr id="4" name="Date Placeholder 3"/>
          <p:cNvSpPr>
            <a:spLocks noGrp="1"/>
          </p:cNvSpPr>
          <p:nvPr>
            <p:ph type="dt" sz="half" idx="10"/>
          </p:nvPr>
        </p:nvSpPr>
        <p:spPr/>
        <p:txBody>
          <a:bodyPr/>
          <a:lstStyle/>
          <a:p>
            <a:fld id="{1A60E94A-5D6B-DB4E-B475-8E12E74EBEB6}" type="datetimeFigureOut">
              <a:rPr lang="en-US" smtClean="0"/>
              <a:t>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3112031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Date Placeholder 3"/>
          <p:cNvSpPr>
            <a:spLocks noGrp="1"/>
          </p:cNvSpPr>
          <p:nvPr>
            <p:ph type="dt" sz="half" idx="10"/>
          </p:nvPr>
        </p:nvSpPr>
        <p:spPr/>
        <p:txBody>
          <a:bodyPr/>
          <a:lstStyle/>
          <a:p>
            <a:fld id="{1A60E94A-5D6B-DB4E-B475-8E12E74EBEB6}" type="datetimeFigureOut">
              <a:rPr lang="en-US" smtClean="0"/>
              <a:t>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135860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s-ES_tradnl"/>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Date Placeholder 3"/>
          <p:cNvSpPr>
            <a:spLocks noGrp="1"/>
          </p:cNvSpPr>
          <p:nvPr>
            <p:ph type="dt" sz="half" idx="10"/>
          </p:nvPr>
        </p:nvSpPr>
        <p:spPr/>
        <p:txBody>
          <a:bodyPr/>
          <a:lstStyle/>
          <a:p>
            <a:fld id="{1A60E94A-5D6B-DB4E-B475-8E12E74EBEB6}" type="datetimeFigureOut">
              <a:rPr lang="en-US" smtClean="0"/>
              <a:t>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542184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Click to edit Master title style</a:t>
            </a:r>
            <a:endParaRPr lang="en-US"/>
          </a:p>
        </p:txBody>
      </p:sp>
      <p:sp>
        <p:nvSpPr>
          <p:cNvPr id="3" name="Content Placeholder 2"/>
          <p:cNvSpPr>
            <a:spLocks noGrp="1"/>
          </p:cNvSpPr>
          <p:nvPr>
            <p:ph idx="1"/>
          </p:nvPr>
        </p:nvSpPr>
        <p:spPr/>
        <p:txBody>
          <a:body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Date Placeholder 3"/>
          <p:cNvSpPr>
            <a:spLocks noGrp="1"/>
          </p:cNvSpPr>
          <p:nvPr>
            <p:ph type="dt" sz="half" idx="10"/>
          </p:nvPr>
        </p:nvSpPr>
        <p:spPr/>
        <p:txBody>
          <a:bodyPr/>
          <a:lstStyle/>
          <a:p>
            <a:fld id="{1A60E94A-5D6B-DB4E-B475-8E12E74EBEB6}" type="datetimeFigureOut">
              <a:rPr lang="en-US" smtClean="0"/>
              <a:t>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3542937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s-ES_tradnl"/>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a:t>Click to edit Master text styles</a:t>
            </a:r>
          </a:p>
        </p:txBody>
      </p:sp>
      <p:sp>
        <p:nvSpPr>
          <p:cNvPr id="4" name="Date Placeholder 3"/>
          <p:cNvSpPr>
            <a:spLocks noGrp="1"/>
          </p:cNvSpPr>
          <p:nvPr>
            <p:ph type="dt" sz="half" idx="10"/>
          </p:nvPr>
        </p:nvSpPr>
        <p:spPr/>
        <p:txBody>
          <a:bodyPr/>
          <a:lstStyle/>
          <a:p>
            <a:fld id="{1A60E94A-5D6B-DB4E-B475-8E12E74EBEB6}" type="datetimeFigureOut">
              <a:rPr lang="en-US" smtClean="0"/>
              <a:t>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2028634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5" name="Date Placeholder 4"/>
          <p:cNvSpPr>
            <a:spLocks noGrp="1"/>
          </p:cNvSpPr>
          <p:nvPr>
            <p:ph type="dt" sz="half" idx="10"/>
          </p:nvPr>
        </p:nvSpPr>
        <p:spPr/>
        <p:txBody>
          <a:bodyPr/>
          <a:lstStyle/>
          <a:p>
            <a:fld id="{1A60E94A-5D6B-DB4E-B475-8E12E74EBEB6}" type="datetimeFigureOut">
              <a:rPr lang="en-US" smtClean="0"/>
              <a:t>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2047593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_tradnl"/>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7" name="Date Placeholder 6"/>
          <p:cNvSpPr>
            <a:spLocks noGrp="1"/>
          </p:cNvSpPr>
          <p:nvPr>
            <p:ph type="dt" sz="half" idx="10"/>
          </p:nvPr>
        </p:nvSpPr>
        <p:spPr/>
        <p:txBody>
          <a:bodyPr/>
          <a:lstStyle/>
          <a:p>
            <a:fld id="{1A60E94A-5D6B-DB4E-B475-8E12E74EBEB6}" type="datetimeFigureOut">
              <a:rPr lang="en-US" smtClean="0"/>
              <a:t>1/7/2021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2696267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Click to edit Master title style</a:t>
            </a:r>
            <a:endParaRPr lang="en-US"/>
          </a:p>
        </p:txBody>
      </p:sp>
      <p:sp>
        <p:nvSpPr>
          <p:cNvPr id="3" name="Date Placeholder 2"/>
          <p:cNvSpPr>
            <a:spLocks noGrp="1"/>
          </p:cNvSpPr>
          <p:nvPr>
            <p:ph type="dt" sz="half" idx="10"/>
          </p:nvPr>
        </p:nvSpPr>
        <p:spPr/>
        <p:txBody>
          <a:bodyPr/>
          <a:lstStyle/>
          <a:p>
            <a:fld id="{1A60E94A-5D6B-DB4E-B475-8E12E74EBEB6}" type="datetimeFigureOut">
              <a:rPr lang="en-US" smtClean="0"/>
              <a:t>1/7/2021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2683111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60E94A-5D6B-DB4E-B475-8E12E74EBEB6}" type="datetimeFigureOut">
              <a:rPr lang="en-US" smtClean="0"/>
              <a:t>1/7/2021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895315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s-ES_tradnl"/>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Click to edit Master text styles</a:t>
            </a:r>
          </a:p>
        </p:txBody>
      </p:sp>
      <p:sp>
        <p:nvSpPr>
          <p:cNvPr id="5" name="Date Placeholder 4"/>
          <p:cNvSpPr>
            <a:spLocks noGrp="1"/>
          </p:cNvSpPr>
          <p:nvPr>
            <p:ph type="dt" sz="half" idx="10"/>
          </p:nvPr>
        </p:nvSpPr>
        <p:spPr/>
        <p:txBody>
          <a:bodyPr/>
          <a:lstStyle/>
          <a:p>
            <a:fld id="{1A60E94A-5D6B-DB4E-B475-8E12E74EBEB6}" type="datetimeFigureOut">
              <a:rPr lang="en-US" smtClean="0"/>
              <a:t>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2255633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s-ES_tradnl"/>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Click to edit Master text styles</a:t>
            </a:r>
          </a:p>
        </p:txBody>
      </p:sp>
      <p:sp>
        <p:nvSpPr>
          <p:cNvPr id="5" name="Date Placeholder 4"/>
          <p:cNvSpPr>
            <a:spLocks noGrp="1"/>
          </p:cNvSpPr>
          <p:nvPr>
            <p:ph type="dt" sz="half" idx="10"/>
          </p:nvPr>
        </p:nvSpPr>
        <p:spPr/>
        <p:txBody>
          <a:bodyPr/>
          <a:lstStyle/>
          <a:p>
            <a:fld id="{1A60E94A-5D6B-DB4E-B475-8E12E74EBEB6}" type="datetimeFigureOut">
              <a:rPr lang="en-US" smtClean="0"/>
              <a:t>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1299374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_tradnl"/>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60E94A-5D6B-DB4E-B475-8E12E74EBEB6}" type="datetimeFigureOut">
              <a:rPr lang="en-US" smtClean="0"/>
              <a:t>1/7/2021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B991F6-B947-DA4E-9FB1-6461B692D450}" type="slidenum">
              <a:rPr lang="en-US" smtClean="0"/>
              <a:t>‹Nº›</a:t>
            </a:fld>
            <a:endParaRPr lang="en-US"/>
          </a:p>
        </p:txBody>
      </p:sp>
    </p:spTree>
    <p:extLst>
      <p:ext uri="{BB962C8B-B14F-4D97-AF65-F5344CB8AC3E}">
        <p14:creationId xmlns:p14="http://schemas.microsoft.com/office/powerpoint/2010/main" val="28198224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jpg"/><Relationship Id="rId7" Type="http://schemas.openxmlformats.org/officeDocument/2006/relationships/image" Target="../media/image7.png"/><Relationship Id="rId2" Type="http://schemas.openxmlformats.org/officeDocument/2006/relationships/hyperlink" Target="http://www.amb.gov.co/" TargetMode="Externa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hyperlink" Target="mailto:info@amb.gov.co" TargetMode="External"/><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82861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 xmlns:a16="http://schemas.microsoft.com/office/drawing/2014/main" id="{74750E02-5268-4F43-BA1E-4008A1BE81B2}"/>
              </a:ext>
            </a:extLst>
          </p:cNvPr>
          <p:cNvSpPr txBox="1">
            <a:spLocks/>
          </p:cNvSpPr>
          <p:nvPr/>
        </p:nvSpPr>
        <p:spPr>
          <a:xfrm>
            <a:off x="301107" y="948229"/>
            <a:ext cx="6657254" cy="487270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0"/>
              </a:spcBef>
              <a:spcAft>
                <a:spcPts val="450"/>
              </a:spcAft>
              <a:buNone/>
              <a:defRPr/>
            </a:pPr>
            <a:endParaRPr lang="es-CO" dirty="0">
              <a:latin typeface="Arial" panose="020B0604020202020204" pitchFamily="34" charset="0"/>
              <a:cs typeface="Arial" panose="020B0604020202020204" pitchFamily="34" charset="0"/>
            </a:endParaRPr>
          </a:p>
        </p:txBody>
      </p:sp>
      <p:graphicFrame>
        <p:nvGraphicFramePr>
          <p:cNvPr id="6" name="Diagrama 5"/>
          <p:cNvGraphicFramePr/>
          <p:nvPr>
            <p:extLst/>
          </p:nvPr>
        </p:nvGraphicFramePr>
        <p:xfrm>
          <a:off x="464634" y="1293541"/>
          <a:ext cx="6214946" cy="45273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CuadroTexto 7"/>
          <p:cNvSpPr txBox="1"/>
          <p:nvPr/>
        </p:nvSpPr>
        <p:spPr>
          <a:xfrm>
            <a:off x="464634" y="548119"/>
            <a:ext cx="7519639" cy="400110"/>
          </a:xfrm>
          <a:prstGeom prst="rect">
            <a:avLst/>
          </a:prstGeom>
          <a:noFill/>
        </p:spPr>
        <p:txBody>
          <a:bodyPr wrap="square" rtlCol="0">
            <a:spAutoFit/>
          </a:bodyPr>
          <a:lstStyle/>
          <a:p>
            <a:r>
              <a:rPr lang="es-CO" sz="2000" b="1" dirty="0" smtClean="0">
                <a:latin typeface="+mj-lt"/>
              </a:rPr>
              <a:t>TIEMPOS DE RESPUESTA </a:t>
            </a:r>
          </a:p>
        </p:txBody>
      </p:sp>
      <p:sp>
        <p:nvSpPr>
          <p:cNvPr id="9" name="Rectángulo 8"/>
          <p:cNvSpPr/>
          <p:nvPr/>
        </p:nvSpPr>
        <p:spPr>
          <a:xfrm>
            <a:off x="6958361" y="1037063"/>
            <a:ext cx="1550020" cy="429322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CO" b="1" dirty="0" smtClean="0">
                <a:solidFill>
                  <a:schemeClr val="tx1"/>
                </a:solidFill>
                <a:latin typeface="+mj-lt"/>
              </a:rPr>
              <a:t>Decreto 491 de 2020 </a:t>
            </a:r>
            <a:r>
              <a:rPr lang="es-CO" dirty="0" smtClean="0">
                <a:solidFill>
                  <a:schemeClr val="tx1"/>
                </a:solidFill>
                <a:latin typeface="+mj-lt"/>
              </a:rPr>
              <a:t>Las peticiones radicadas a partir del 12 de marzo de 2020 y hasta el 30 de noviembre de 2020 o hasta cuando perdure la emergencia sanitaria. </a:t>
            </a:r>
            <a:endParaRPr lang="es-CO" dirty="0">
              <a:latin typeface="+mj-lt"/>
            </a:endParaRPr>
          </a:p>
        </p:txBody>
      </p:sp>
    </p:spTree>
    <p:extLst>
      <p:ext uri="{BB962C8B-B14F-4D97-AF65-F5344CB8AC3E}">
        <p14:creationId xmlns:p14="http://schemas.microsoft.com/office/powerpoint/2010/main" val="16986751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D1A237C-6E97-467D-BA88-D3B1D050F4F5}"/>
              </a:ext>
            </a:extLst>
          </p:cNvPr>
          <p:cNvSpPr txBox="1">
            <a:spLocks/>
          </p:cNvSpPr>
          <p:nvPr/>
        </p:nvSpPr>
        <p:spPr>
          <a:xfrm>
            <a:off x="367990" y="143354"/>
            <a:ext cx="7467542" cy="42967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r>
              <a:rPr lang="es-CO" sz="2400" b="1" dirty="0">
                <a:latin typeface="+mn-lt"/>
                <a:ea typeface="Segoe UI" panose="020B0502040204020203" pitchFamily="34" charset="0"/>
                <a:cs typeface="Arial" panose="020B0604020202020204" pitchFamily="34" charset="0"/>
              </a:rPr>
              <a:t>Observaciones para tener en cuenta </a:t>
            </a:r>
          </a:p>
        </p:txBody>
      </p:sp>
      <p:sp>
        <p:nvSpPr>
          <p:cNvPr id="5" name="CuadroTexto 4"/>
          <p:cNvSpPr txBox="1"/>
          <p:nvPr/>
        </p:nvSpPr>
        <p:spPr>
          <a:xfrm>
            <a:off x="372298" y="494808"/>
            <a:ext cx="8307659" cy="6555641"/>
          </a:xfrm>
          <a:prstGeom prst="rect">
            <a:avLst/>
          </a:prstGeom>
          <a:noFill/>
        </p:spPr>
        <p:txBody>
          <a:bodyPr wrap="square" rtlCol="0">
            <a:spAutoFit/>
          </a:bodyPr>
          <a:lstStyle/>
          <a:p>
            <a:pPr algn="just"/>
            <a:r>
              <a:rPr lang="es-CO" sz="1500" dirty="0"/>
              <a:t>El Área Metropolitana de Bucaramanga mediante Resolución No. 000385 del doce (12) de marzo de 2020, el Gobierno Nacional declaró la emergencia sanitaria en todo el territorio nacional hasta el día treinta (30) de mayo de 2020, la misma ha sido modificada mediante las Resoluciones No. 0000844, No. 0001642 y No. 0002230 de 2020, esta última prorrogando la emergencia sanitaria hasta el día veintiocho (28) de febrero de 2021.</a:t>
            </a:r>
          </a:p>
          <a:p>
            <a:pPr algn="just"/>
            <a:endParaRPr lang="es-CO" sz="1500" dirty="0"/>
          </a:p>
          <a:p>
            <a:pPr algn="just"/>
            <a:r>
              <a:rPr lang="es-CO" sz="1500" dirty="0"/>
              <a:t>Teniendo en cuenta lo mencionado anteriormente el Área Metropolitana de Bucaramanga expidió Resolución No. 000270 del diecisiete (17) de marzo de 2020, “Por la cual se suspende de manera temporal y de carácter preventivo la atención presencial al público y se modifica temporalmente el horario de trabajo en el Área Metropolitana de Bucaramanga”, medida modificada mediante Resolución No. 000414 del  treinta y uno (31) de agosto de 2020, “por la cual se retoma de forma gradual y progresiva el trabajo presencial en el Área Metropolitana de </a:t>
            </a:r>
            <a:r>
              <a:rPr lang="es-CO" sz="1500" dirty="0" smtClean="0"/>
              <a:t>Bucaramanga</a:t>
            </a:r>
            <a:endParaRPr lang="es-CO" sz="1500" dirty="0"/>
          </a:p>
          <a:p>
            <a:pPr algn="just"/>
            <a:endParaRPr lang="es-CO" sz="1500" dirty="0"/>
          </a:p>
          <a:p>
            <a:pPr algn="just"/>
            <a:r>
              <a:rPr lang="es-CO" sz="1500" dirty="0"/>
              <a:t>Teniendo en cuenta lo anterior se amplían términos para resolver peticiones (Decreto Legislativo 491 de 2020) , fijando los siguientes términos </a:t>
            </a:r>
          </a:p>
          <a:p>
            <a:pPr marL="171450" indent="-171450" algn="just">
              <a:buFont typeface="Arial" panose="020B0604020202020204" pitchFamily="34" charset="0"/>
              <a:buChar char="•"/>
            </a:pPr>
            <a:r>
              <a:rPr lang="es-CO" sz="1500" dirty="0"/>
              <a:t>Salvo norma especial toda petición deberá resolverse dentro de los treinta (30) días siguientes a su recepción.</a:t>
            </a:r>
          </a:p>
          <a:p>
            <a:pPr marL="171450" indent="-171450" algn="just">
              <a:buFont typeface="Arial" panose="020B0604020202020204" pitchFamily="34" charset="0"/>
              <a:buChar char="•"/>
            </a:pPr>
            <a:r>
              <a:rPr lang="es-CO" sz="1500" dirty="0"/>
              <a:t>Estará sometida a término especial la resolución de las siguientes peticiones:</a:t>
            </a:r>
          </a:p>
          <a:p>
            <a:pPr marL="171450" indent="-171450" algn="just">
              <a:buFont typeface="Arial" panose="020B0604020202020204" pitchFamily="34" charset="0"/>
              <a:buChar char="•"/>
            </a:pPr>
            <a:r>
              <a:rPr lang="es-CO" sz="1500" dirty="0"/>
              <a:t>Las peticiones de documentos y de información deberán resolverse dentro de los veinte (20) días siguientes a su recepción.</a:t>
            </a:r>
          </a:p>
          <a:p>
            <a:pPr marL="171450" indent="-171450" algn="just">
              <a:buFont typeface="Arial" panose="020B0604020202020204" pitchFamily="34" charset="0"/>
              <a:buChar char="•"/>
            </a:pPr>
            <a:r>
              <a:rPr lang="es-CO" sz="1500" dirty="0"/>
              <a:t>Las peticiones mediante las cuales se eleva una consulta a las autoridades en relación con las materias a su cargo deberán resolverse dentro de los treinta y cinco (35) días siguientes a su recepción. </a:t>
            </a:r>
          </a:p>
          <a:p>
            <a:pPr algn="just"/>
            <a:endParaRPr lang="es-CO" sz="1500" dirty="0"/>
          </a:p>
          <a:p>
            <a:pPr algn="just"/>
            <a:r>
              <a:rPr lang="es-CO" sz="1500" dirty="0"/>
              <a:t>Una vez el Gobierno Nacional determine que se da por superada la emergencia sanitaria, se deben atender nuevamente los plazos establecidos en la Ley 1755 de 2015.</a:t>
            </a:r>
          </a:p>
          <a:p>
            <a:pPr algn="just"/>
            <a:endParaRPr lang="es-CO" sz="1500" dirty="0"/>
          </a:p>
          <a:p>
            <a:pPr algn="just"/>
            <a:endParaRPr lang="es-CO" sz="1500" dirty="0"/>
          </a:p>
          <a:p>
            <a:pPr algn="just"/>
            <a:endParaRPr lang="es-CO" sz="1500" dirty="0"/>
          </a:p>
        </p:txBody>
      </p:sp>
    </p:spTree>
    <p:extLst>
      <p:ext uri="{BB962C8B-B14F-4D97-AF65-F5344CB8AC3E}">
        <p14:creationId xmlns:p14="http://schemas.microsoft.com/office/powerpoint/2010/main" val="26513541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D1A237C-6E97-467D-BA88-D3B1D050F4F5}"/>
              </a:ext>
            </a:extLst>
          </p:cNvPr>
          <p:cNvSpPr txBox="1">
            <a:spLocks/>
          </p:cNvSpPr>
          <p:nvPr/>
        </p:nvSpPr>
        <p:spPr>
          <a:xfrm>
            <a:off x="647115" y="550983"/>
            <a:ext cx="7540280" cy="42967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CO" sz="2400" b="1" dirty="0">
                <a:latin typeface="+mn-lt"/>
                <a:ea typeface="Segoe UI" panose="020B0502040204020203" pitchFamily="34" charset="0"/>
                <a:cs typeface="Arial" panose="020B0604020202020204" pitchFamily="34" charset="0"/>
              </a:rPr>
              <a:t>Respuesta a Peticiones, quejas, reclamos, denuncias-consolidado</a:t>
            </a:r>
          </a:p>
        </p:txBody>
      </p:sp>
      <p:graphicFrame>
        <p:nvGraphicFramePr>
          <p:cNvPr id="4" name="Tabla 3"/>
          <p:cNvGraphicFramePr>
            <a:graphicFrameLocks noGrp="1"/>
          </p:cNvGraphicFramePr>
          <p:nvPr>
            <p:extLst>
              <p:ext uri="{D42A27DB-BD31-4B8C-83A1-F6EECF244321}">
                <p14:modId xmlns:p14="http://schemas.microsoft.com/office/powerpoint/2010/main" val="1021505707"/>
              </p:ext>
            </p:extLst>
          </p:nvPr>
        </p:nvGraphicFramePr>
        <p:xfrm>
          <a:off x="647117" y="1328008"/>
          <a:ext cx="7540278" cy="3862827"/>
        </p:xfrm>
        <a:graphic>
          <a:graphicData uri="http://schemas.openxmlformats.org/drawingml/2006/table">
            <a:tbl>
              <a:tblPr firstRow="1" bandRow="1">
                <a:tableStyleId>{073A0DAA-6AF3-43AB-8588-CEC1D06C72B9}</a:tableStyleId>
              </a:tblPr>
              <a:tblGrid>
                <a:gridCol w="1256713">
                  <a:extLst>
                    <a:ext uri="{9D8B030D-6E8A-4147-A177-3AD203B41FA5}">
                      <a16:colId xmlns:a16="http://schemas.microsoft.com/office/drawing/2014/main" xmlns="" val="199517107"/>
                    </a:ext>
                  </a:extLst>
                </a:gridCol>
                <a:gridCol w="1256713">
                  <a:extLst>
                    <a:ext uri="{9D8B030D-6E8A-4147-A177-3AD203B41FA5}">
                      <a16:colId xmlns:a16="http://schemas.microsoft.com/office/drawing/2014/main" xmlns="" val="123854331"/>
                    </a:ext>
                  </a:extLst>
                </a:gridCol>
                <a:gridCol w="1256713">
                  <a:extLst>
                    <a:ext uri="{9D8B030D-6E8A-4147-A177-3AD203B41FA5}">
                      <a16:colId xmlns:a16="http://schemas.microsoft.com/office/drawing/2014/main" xmlns="" val="1827668484"/>
                    </a:ext>
                  </a:extLst>
                </a:gridCol>
                <a:gridCol w="1256713">
                  <a:extLst>
                    <a:ext uri="{9D8B030D-6E8A-4147-A177-3AD203B41FA5}">
                      <a16:colId xmlns:a16="http://schemas.microsoft.com/office/drawing/2014/main" xmlns="" val="2758510370"/>
                    </a:ext>
                  </a:extLst>
                </a:gridCol>
                <a:gridCol w="1256713">
                  <a:extLst>
                    <a:ext uri="{9D8B030D-6E8A-4147-A177-3AD203B41FA5}">
                      <a16:colId xmlns:a16="http://schemas.microsoft.com/office/drawing/2014/main" xmlns="" val="125484762"/>
                    </a:ext>
                  </a:extLst>
                </a:gridCol>
                <a:gridCol w="1256713">
                  <a:extLst>
                    <a:ext uri="{9D8B030D-6E8A-4147-A177-3AD203B41FA5}">
                      <a16:colId xmlns:a16="http://schemas.microsoft.com/office/drawing/2014/main" xmlns="" val="20005"/>
                    </a:ext>
                  </a:extLst>
                </a:gridCol>
              </a:tblGrid>
              <a:tr h="761354">
                <a:tc>
                  <a:txBody>
                    <a:bodyPr/>
                    <a:lstStyle/>
                    <a:p>
                      <a:pPr algn="ctr"/>
                      <a:r>
                        <a:rPr lang="es-CO" sz="1100" dirty="0">
                          <a:latin typeface="Calibri" panose="020F0502020204030204" pitchFamily="34" charset="0"/>
                          <a:cs typeface="Arial" panose="020B0604020202020204" pitchFamily="34" charset="0"/>
                        </a:rPr>
                        <a:t>Tipo</a:t>
                      </a:r>
                    </a:p>
                  </a:txBody>
                  <a:tcPr anchor="ctr"/>
                </a:tc>
                <a:tc>
                  <a:txBody>
                    <a:bodyPr/>
                    <a:lstStyle/>
                    <a:p>
                      <a:pPr algn="ctr"/>
                      <a:r>
                        <a:rPr lang="es-CO" sz="1100" dirty="0">
                          <a:latin typeface="Calibri" panose="020F0502020204030204" pitchFamily="34" charset="0"/>
                          <a:cs typeface="Arial" panose="020B0604020202020204" pitchFamily="34" charset="0"/>
                        </a:rPr>
                        <a:t># oficios</a:t>
                      </a:r>
                      <a:r>
                        <a:rPr lang="es-CO" sz="1100" baseline="0" dirty="0">
                          <a:latin typeface="Calibri" panose="020F0502020204030204" pitchFamily="34" charset="0"/>
                          <a:cs typeface="Arial" panose="020B0604020202020204" pitchFamily="34" charset="0"/>
                        </a:rPr>
                        <a:t> recibidos</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a:latin typeface="Calibri" panose="020F0502020204030204" pitchFamily="34" charset="0"/>
                          <a:cs typeface="Arial" panose="020B0604020202020204" pitchFamily="34" charset="0"/>
                        </a:rPr>
                        <a:t># oficios</a:t>
                      </a:r>
                      <a:r>
                        <a:rPr lang="es-CO" sz="1100" baseline="0" dirty="0">
                          <a:latin typeface="Calibri" panose="020F0502020204030204" pitchFamily="34" charset="0"/>
                          <a:cs typeface="Arial" panose="020B0604020202020204" pitchFamily="34" charset="0"/>
                        </a:rPr>
                        <a:t> respondidos a tiempo</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a:latin typeface="Calibri" panose="020F0502020204030204" pitchFamily="34" charset="0"/>
                          <a:cs typeface="Arial" panose="020B0604020202020204" pitchFamily="34" charset="0"/>
                        </a:rPr>
                        <a:t># de oficios respondidos</a:t>
                      </a:r>
                      <a:r>
                        <a:rPr lang="es-CO" sz="1100" baseline="0" dirty="0">
                          <a:latin typeface="Calibri" panose="020F0502020204030204" pitchFamily="34" charset="0"/>
                          <a:cs typeface="Arial" panose="020B0604020202020204" pitchFamily="34" charset="0"/>
                        </a:rPr>
                        <a:t> fuera de tiempo</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a:latin typeface="Calibri" panose="020F0502020204030204" pitchFamily="34" charset="0"/>
                          <a:cs typeface="Arial" panose="020B0604020202020204" pitchFamily="34" charset="0"/>
                        </a:rPr>
                        <a:t># de oficios  en tramite pendientes</a:t>
                      </a:r>
                      <a:r>
                        <a:rPr lang="es-CO" sz="1100" baseline="0" dirty="0">
                          <a:latin typeface="Calibri" panose="020F0502020204030204" pitchFamily="34" charset="0"/>
                          <a:cs typeface="Arial" panose="020B0604020202020204" pitchFamily="34" charset="0"/>
                        </a:rPr>
                        <a:t>  por responder que  están dentro del tiempo</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a:latin typeface="Calibri" panose="020F0502020204030204" pitchFamily="34" charset="0"/>
                          <a:cs typeface="Arial" panose="020B0604020202020204" pitchFamily="34" charset="0"/>
                        </a:rPr>
                        <a:t># de oficios</a:t>
                      </a:r>
                      <a:r>
                        <a:rPr lang="es-CO" sz="1100" baseline="0" dirty="0">
                          <a:latin typeface="Calibri" panose="020F0502020204030204" pitchFamily="34" charset="0"/>
                          <a:cs typeface="Arial" panose="020B0604020202020204" pitchFamily="34" charset="0"/>
                        </a:rPr>
                        <a:t> vencidos sin dar respuesta</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a16="http://schemas.microsoft.com/office/drawing/2014/main" xmlns="" val="1301413323"/>
                  </a:ext>
                </a:extLst>
              </a:tr>
              <a:tr h="709815">
                <a:tc>
                  <a:txBody>
                    <a:bodyPr/>
                    <a:lstStyle/>
                    <a:p>
                      <a:pPr algn="ctr"/>
                      <a:r>
                        <a:rPr lang="es-CO" sz="1100" dirty="0">
                          <a:latin typeface="Calibri" panose="020F0502020204030204" pitchFamily="34" charset="0"/>
                          <a:cs typeface="Arial" panose="020B0604020202020204" pitchFamily="34" charset="0"/>
                        </a:rPr>
                        <a:t>Derechos de petición de orden general</a:t>
                      </a:r>
                    </a:p>
                  </a:txBody>
                  <a:tcPr anchor="ctr"/>
                </a:tc>
                <a:tc>
                  <a:txBody>
                    <a:bodyPr/>
                    <a:lstStyle/>
                    <a:p>
                      <a:pPr algn="ctr"/>
                      <a:r>
                        <a:rPr lang="es-CO" sz="1100" b="1" dirty="0" smtClean="0">
                          <a:latin typeface="Calibri" panose="020F0502020204030204" pitchFamily="34" charset="0"/>
                        </a:rPr>
                        <a:t>435</a:t>
                      </a:r>
                      <a:endParaRPr lang="es-CO" sz="1100" b="1"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324</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10</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69</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32</a:t>
                      </a:r>
                      <a:endParaRPr lang="es-CO" sz="1100" dirty="0">
                        <a:latin typeface="Calibri" panose="020F0502020204030204" pitchFamily="34" charset="0"/>
                      </a:endParaRPr>
                    </a:p>
                  </a:txBody>
                  <a:tcPr anchor="ctr"/>
                </a:tc>
                <a:extLst>
                  <a:ext uri="{0D108BD9-81ED-4DB2-BD59-A6C34878D82A}">
                    <a16:rowId xmlns:a16="http://schemas.microsoft.com/office/drawing/2014/main" xmlns="" val="429079236"/>
                  </a:ext>
                </a:extLst>
              </a:tr>
              <a:tr h="709815">
                <a:tc>
                  <a:txBody>
                    <a:bodyPr/>
                    <a:lstStyle/>
                    <a:p>
                      <a:pPr algn="ctr"/>
                      <a:r>
                        <a:rPr lang="es-CO" sz="1100" dirty="0">
                          <a:latin typeface="Calibri" panose="020F0502020204030204" pitchFamily="34" charset="0"/>
                          <a:cs typeface="Arial" panose="020B0604020202020204" pitchFamily="34" charset="0"/>
                        </a:rPr>
                        <a:t>Solicitud</a:t>
                      </a:r>
                      <a:r>
                        <a:rPr lang="es-CO" sz="1100" baseline="0" dirty="0">
                          <a:latin typeface="Calibri" panose="020F0502020204030204" pitchFamily="34" charset="0"/>
                          <a:cs typeface="Arial" panose="020B0604020202020204" pitchFamily="34" charset="0"/>
                        </a:rPr>
                        <a:t> desde otra entidad pública</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b="1" dirty="0" smtClean="0">
                          <a:latin typeface="Calibri" panose="020F0502020204030204" pitchFamily="34" charset="0"/>
                        </a:rPr>
                        <a:t>43</a:t>
                      </a:r>
                      <a:endParaRPr lang="es-CO" sz="1100" b="1"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20</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4</a:t>
                      </a:r>
                      <a:endParaRPr lang="es-CO" sz="1100" dirty="0">
                        <a:latin typeface="Calibri" panose="020F0502020204030204" pitchFamily="34" charset="0"/>
                      </a:endParaRPr>
                    </a:p>
                  </a:txBody>
                  <a:tcPr anchor="ctr"/>
                </a:tc>
                <a:tc>
                  <a:txBody>
                    <a:bodyPr/>
                    <a:lstStyle/>
                    <a:p>
                      <a:pPr algn="ct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19</a:t>
                      </a:r>
                      <a:endParaRPr lang="es-CO" sz="1100" dirty="0">
                        <a:latin typeface="Calibri" panose="020F0502020204030204" pitchFamily="34" charset="0"/>
                      </a:endParaRPr>
                    </a:p>
                  </a:txBody>
                  <a:tcPr anchor="ctr"/>
                </a:tc>
                <a:extLst>
                  <a:ext uri="{0D108BD9-81ED-4DB2-BD59-A6C34878D82A}">
                    <a16:rowId xmlns:a16="http://schemas.microsoft.com/office/drawing/2014/main" xmlns="" val="4134283155"/>
                  </a:ext>
                </a:extLst>
              </a:tr>
              <a:tr h="1033018">
                <a:tc>
                  <a:txBody>
                    <a:bodyPr/>
                    <a:lstStyle/>
                    <a:p>
                      <a:pPr algn="ctr"/>
                      <a:r>
                        <a:rPr lang="es-CO" sz="1100" dirty="0">
                          <a:latin typeface="Calibri" panose="020F0502020204030204" pitchFamily="34" charset="0"/>
                          <a:cs typeface="Arial" panose="020B0604020202020204" pitchFamily="34" charset="0"/>
                        </a:rPr>
                        <a:t>Solicitud</a:t>
                      </a:r>
                      <a:r>
                        <a:rPr lang="es-CO" sz="1100" baseline="0" dirty="0">
                          <a:latin typeface="Calibri" panose="020F0502020204030204" pitchFamily="34" charset="0"/>
                          <a:cs typeface="Arial" panose="020B0604020202020204" pitchFamily="34" charset="0"/>
                        </a:rPr>
                        <a:t> de copias o examen de documentos que reposan en la entidad</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b="1" dirty="0" smtClean="0">
                          <a:latin typeface="Calibri" panose="020F0502020204030204" pitchFamily="34" charset="0"/>
                        </a:rPr>
                        <a:t>15</a:t>
                      </a:r>
                      <a:endParaRPr lang="es-CO" sz="1100" b="1"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3</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1</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5</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6</a:t>
                      </a:r>
                      <a:endParaRPr lang="es-CO" sz="1100" dirty="0">
                        <a:latin typeface="Calibri" panose="020F0502020204030204" pitchFamily="34" charset="0"/>
                      </a:endParaRPr>
                    </a:p>
                  </a:txBody>
                  <a:tcPr anchor="ctr"/>
                </a:tc>
                <a:extLst>
                  <a:ext uri="{0D108BD9-81ED-4DB2-BD59-A6C34878D82A}">
                    <a16:rowId xmlns:a16="http://schemas.microsoft.com/office/drawing/2014/main" xmlns="" val="4144883558"/>
                  </a:ext>
                </a:extLst>
              </a:tr>
              <a:tr h="312899">
                <a:tc>
                  <a:txBody>
                    <a:bodyPr/>
                    <a:lstStyle/>
                    <a:p>
                      <a:pPr algn="ctr"/>
                      <a:r>
                        <a:rPr lang="es-CO" sz="1100" b="1" dirty="0">
                          <a:latin typeface="Calibri" panose="020F0502020204030204" pitchFamily="34" charset="0"/>
                          <a:cs typeface="Arial" panose="020B0604020202020204" pitchFamily="34" charset="0"/>
                        </a:rPr>
                        <a:t>TOTAL</a:t>
                      </a:r>
                    </a:p>
                  </a:txBody>
                  <a:tcPr anchor="ctr"/>
                </a:tc>
                <a:tc>
                  <a:txBody>
                    <a:bodyPr/>
                    <a:lstStyle/>
                    <a:p>
                      <a:pPr algn="ctr"/>
                      <a:r>
                        <a:rPr lang="es-CO" sz="1100" b="1" dirty="0" smtClean="0">
                          <a:latin typeface="Calibri" panose="020F0502020204030204" pitchFamily="34" charset="0"/>
                        </a:rPr>
                        <a:t>493</a:t>
                      </a:r>
                      <a:endParaRPr lang="es-CO" sz="1100" b="1" dirty="0">
                        <a:latin typeface="Calibri" panose="020F0502020204030204" pitchFamily="34" charset="0"/>
                      </a:endParaRPr>
                    </a:p>
                  </a:txBody>
                  <a:tcPr anchor="ctr"/>
                </a:tc>
                <a:tc>
                  <a:txBody>
                    <a:bodyPr/>
                    <a:lstStyle/>
                    <a:p>
                      <a:pPr algn="ctr"/>
                      <a:r>
                        <a:rPr lang="es-CO" sz="1100" b="1" dirty="0" smtClean="0">
                          <a:latin typeface="Calibri" panose="020F0502020204030204" pitchFamily="34" charset="0"/>
                        </a:rPr>
                        <a:t>347</a:t>
                      </a:r>
                      <a:endParaRPr lang="es-CO" sz="1100" b="1" dirty="0">
                        <a:latin typeface="Calibri" panose="020F0502020204030204" pitchFamily="34" charset="0"/>
                      </a:endParaRPr>
                    </a:p>
                  </a:txBody>
                  <a:tcPr anchor="ctr"/>
                </a:tc>
                <a:tc>
                  <a:txBody>
                    <a:bodyPr/>
                    <a:lstStyle/>
                    <a:p>
                      <a:pPr algn="ctr"/>
                      <a:r>
                        <a:rPr lang="es-CO" sz="1100" b="1" dirty="0" smtClean="0">
                          <a:latin typeface="Calibri" panose="020F0502020204030204" pitchFamily="34" charset="0"/>
                        </a:rPr>
                        <a:t>15</a:t>
                      </a:r>
                      <a:endParaRPr lang="es-CO" sz="1100" b="1" dirty="0">
                        <a:latin typeface="Calibri" panose="020F0502020204030204" pitchFamily="34" charset="0"/>
                      </a:endParaRPr>
                    </a:p>
                  </a:txBody>
                  <a:tcPr anchor="ctr"/>
                </a:tc>
                <a:tc>
                  <a:txBody>
                    <a:bodyPr/>
                    <a:lstStyle/>
                    <a:p>
                      <a:pPr algn="ctr"/>
                      <a:r>
                        <a:rPr lang="es-CO" sz="1100" b="1" dirty="0" smtClean="0">
                          <a:latin typeface="Calibri" panose="020F0502020204030204" pitchFamily="34" charset="0"/>
                        </a:rPr>
                        <a:t>74</a:t>
                      </a:r>
                      <a:endParaRPr lang="es-CO" sz="1100" b="1" dirty="0">
                        <a:latin typeface="Calibri" panose="020F0502020204030204" pitchFamily="34" charset="0"/>
                      </a:endParaRPr>
                    </a:p>
                  </a:txBody>
                  <a:tcPr anchor="ctr"/>
                </a:tc>
                <a:tc>
                  <a:txBody>
                    <a:bodyPr/>
                    <a:lstStyle/>
                    <a:p>
                      <a:pPr algn="ctr"/>
                      <a:r>
                        <a:rPr lang="es-CO" sz="1100" b="1" dirty="0" smtClean="0">
                          <a:latin typeface="Calibri" panose="020F0502020204030204" pitchFamily="34" charset="0"/>
                        </a:rPr>
                        <a:t>57</a:t>
                      </a:r>
                      <a:endParaRPr lang="es-CO" sz="1100" b="1" dirty="0">
                        <a:latin typeface="Calibri" panose="020F0502020204030204" pitchFamily="34" charset="0"/>
                      </a:endParaRPr>
                    </a:p>
                  </a:txBody>
                  <a:tcPr anchor="ctr"/>
                </a:tc>
                <a:extLst>
                  <a:ext uri="{0D108BD9-81ED-4DB2-BD59-A6C34878D82A}">
                    <a16:rowId xmlns:a16="http://schemas.microsoft.com/office/drawing/2014/main" xmlns="" val="4057670267"/>
                  </a:ext>
                </a:extLst>
              </a:tr>
            </a:tbl>
          </a:graphicData>
        </a:graphic>
      </p:graphicFrame>
    </p:spTree>
    <p:extLst>
      <p:ext uri="{BB962C8B-B14F-4D97-AF65-F5344CB8AC3E}">
        <p14:creationId xmlns:p14="http://schemas.microsoft.com/office/powerpoint/2010/main" val="20588918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9CAA818-F543-4E92-8F3A-0E1B10F781CF}"/>
              </a:ext>
            </a:extLst>
          </p:cNvPr>
          <p:cNvSpPr txBox="1">
            <a:spLocks/>
          </p:cNvSpPr>
          <p:nvPr/>
        </p:nvSpPr>
        <p:spPr>
          <a:xfrm>
            <a:off x="437748" y="557561"/>
            <a:ext cx="8081959" cy="52643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CO" sz="2400" b="1" dirty="0">
                <a:latin typeface="+mn-lt"/>
                <a:ea typeface="Segoe UI" panose="020B0502040204020203" pitchFamily="34" charset="0"/>
                <a:cs typeface="Arial" panose="020B0604020202020204" pitchFamily="34" charset="0"/>
              </a:rPr>
              <a:t>Dirección</a:t>
            </a:r>
          </a:p>
        </p:txBody>
      </p:sp>
      <p:graphicFrame>
        <p:nvGraphicFramePr>
          <p:cNvPr id="4" name="Tabla 3">
            <a:extLst>
              <a:ext uri="{FF2B5EF4-FFF2-40B4-BE49-F238E27FC236}">
                <a16:creationId xmlns:a16="http://schemas.microsoft.com/office/drawing/2014/main" xmlns="" id="{A8CFA802-8E9B-4D38-A824-573DE4CB656B}"/>
              </a:ext>
            </a:extLst>
          </p:cNvPr>
          <p:cNvGraphicFramePr>
            <a:graphicFrameLocks noGrp="1"/>
          </p:cNvGraphicFramePr>
          <p:nvPr>
            <p:extLst>
              <p:ext uri="{D42A27DB-BD31-4B8C-83A1-F6EECF244321}">
                <p14:modId xmlns:p14="http://schemas.microsoft.com/office/powerpoint/2010/main" val="4197687594"/>
              </p:ext>
            </p:extLst>
          </p:nvPr>
        </p:nvGraphicFramePr>
        <p:xfrm>
          <a:off x="4943096" y="1732299"/>
          <a:ext cx="4054952" cy="2148324"/>
        </p:xfrm>
        <a:graphic>
          <a:graphicData uri="http://schemas.openxmlformats.org/drawingml/2006/table">
            <a:tbl>
              <a:tblPr firstRow="1" bandRow="1">
                <a:tableStyleId>{7DF18680-E054-41AD-8BC1-D1AEF772440D}</a:tableStyleId>
              </a:tblPr>
              <a:tblGrid>
                <a:gridCol w="2027476">
                  <a:extLst>
                    <a:ext uri="{9D8B030D-6E8A-4147-A177-3AD203B41FA5}">
                      <a16:colId xmlns:a16="http://schemas.microsoft.com/office/drawing/2014/main" xmlns="" val="1026411768"/>
                    </a:ext>
                  </a:extLst>
                </a:gridCol>
                <a:gridCol w="2027476">
                  <a:extLst>
                    <a:ext uri="{9D8B030D-6E8A-4147-A177-3AD203B41FA5}">
                      <a16:colId xmlns:a16="http://schemas.microsoft.com/office/drawing/2014/main" xmlns="" val="3831399317"/>
                    </a:ext>
                  </a:extLst>
                </a:gridCol>
              </a:tblGrid>
              <a:tr h="303722">
                <a:tc>
                  <a:txBody>
                    <a:bodyPr/>
                    <a:lstStyle/>
                    <a:p>
                      <a:pPr algn="ctr"/>
                      <a:r>
                        <a:rPr lang="es-CO" sz="1100" dirty="0">
                          <a:latin typeface="+mn-lt"/>
                        </a:rPr>
                        <a:t>Tipo de Requerimiento</a:t>
                      </a:r>
                      <a:endParaRPr lang="es-CO" sz="1100" dirty="0">
                        <a:latin typeface="+mn-lt"/>
                        <a:cs typeface="Arial" panose="020B0604020202020204" pitchFamily="34" charset="0"/>
                      </a:endParaRPr>
                    </a:p>
                  </a:txBody>
                  <a:tcPr/>
                </a:tc>
                <a:tc>
                  <a:txBody>
                    <a:bodyPr/>
                    <a:lstStyle/>
                    <a:p>
                      <a:pPr algn="ctr"/>
                      <a:r>
                        <a:rPr lang="es-CO" sz="1100" dirty="0">
                          <a:latin typeface="+mn-lt"/>
                        </a:rPr>
                        <a:t># de oficios recibidos </a:t>
                      </a:r>
                      <a:endParaRPr lang="es-CO" sz="1100" dirty="0">
                        <a:latin typeface="+mn-lt"/>
                        <a:cs typeface="Arial" panose="020B0604020202020204" pitchFamily="34" charset="0"/>
                      </a:endParaRPr>
                    </a:p>
                  </a:txBody>
                  <a:tcPr/>
                </a:tc>
                <a:extLst>
                  <a:ext uri="{0D108BD9-81ED-4DB2-BD59-A6C34878D82A}">
                    <a16:rowId xmlns:a16="http://schemas.microsoft.com/office/drawing/2014/main" xmlns="" val="309589578"/>
                  </a:ext>
                </a:extLst>
              </a:tr>
              <a:tr h="500248">
                <a:tc>
                  <a:txBody>
                    <a:bodyPr/>
                    <a:lstStyle/>
                    <a:p>
                      <a:pPr algn="ctr"/>
                      <a:r>
                        <a:rPr lang="es-CO" sz="1100" dirty="0">
                          <a:latin typeface="+mn-lt"/>
                          <a:cs typeface="Arial" panose="020B0604020202020204" pitchFamily="34" charset="0"/>
                        </a:rPr>
                        <a:t>Dp (</a:t>
                      </a:r>
                      <a:r>
                        <a:rPr lang="es-CO" sz="1100" baseline="0" dirty="0">
                          <a:latin typeface="+mn-lt"/>
                          <a:cs typeface="Arial" panose="020B0604020202020204" pitchFamily="34" charset="0"/>
                        </a:rPr>
                        <a:t>Derechos de petición de orden General)</a:t>
                      </a:r>
                      <a:endParaRPr lang="es-CO" sz="1100" dirty="0">
                        <a:latin typeface="+mn-lt"/>
                        <a:cs typeface="Arial" panose="020B0604020202020204" pitchFamily="34" charset="0"/>
                      </a:endParaRPr>
                    </a:p>
                  </a:txBody>
                  <a:tcPr anchor="ctr"/>
                </a:tc>
                <a:tc>
                  <a:txBody>
                    <a:bodyPr/>
                    <a:lstStyle/>
                    <a:p>
                      <a:pPr algn="ctr"/>
                      <a:r>
                        <a:rPr lang="es-CO" sz="1100" dirty="0">
                          <a:latin typeface="+mn-lt"/>
                          <a:cs typeface="Arial" panose="020B0604020202020204" pitchFamily="34" charset="0"/>
                        </a:rPr>
                        <a:t>3</a:t>
                      </a:r>
                    </a:p>
                  </a:txBody>
                  <a:tcPr anchor="ctr"/>
                </a:tc>
                <a:extLst>
                  <a:ext uri="{0D108BD9-81ED-4DB2-BD59-A6C34878D82A}">
                    <a16:rowId xmlns:a16="http://schemas.microsoft.com/office/drawing/2014/main" xmlns="" val="2468464517"/>
                  </a:ext>
                </a:extLst>
              </a:tr>
              <a:tr h="448118">
                <a:tc>
                  <a:txBody>
                    <a:bodyPr/>
                    <a:lstStyle/>
                    <a:p>
                      <a:pPr algn="ctr"/>
                      <a:r>
                        <a:rPr lang="es-CO" sz="1100" dirty="0">
                          <a:latin typeface="+mn-lt"/>
                          <a:cs typeface="Arial" panose="020B0604020202020204" pitchFamily="34" charset="0"/>
                        </a:rPr>
                        <a:t>Informativo</a:t>
                      </a:r>
                    </a:p>
                  </a:txBody>
                  <a:tcPr anchor="ctr"/>
                </a:tc>
                <a:tc>
                  <a:txBody>
                    <a:bodyPr/>
                    <a:lstStyle/>
                    <a:p>
                      <a:pPr algn="ctr"/>
                      <a:r>
                        <a:rPr lang="es-CO" sz="1100" dirty="0" smtClean="0">
                          <a:latin typeface="+mn-lt"/>
                          <a:cs typeface="Arial" panose="020B0604020202020204" pitchFamily="34" charset="0"/>
                        </a:rPr>
                        <a:t>13</a:t>
                      </a:r>
                      <a:endParaRPr lang="es-CO" sz="1100" dirty="0">
                        <a:latin typeface="+mn-lt"/>
                        <a:cs typeface="Arial" panose="020B0604020202020204" pitchFamily="34" charset="0"/>
                      </a:endParaRPr>
                    </a:p>
                  </a:txBody>
                  <a:tcPr anchor="ctr"/>
                </a:tc>
                <a:extLst>
                  <a:ext uri="{0D108BD9-81ED-4DB2-BD59-A6C34878D82A}">
                    <a16:rowId xmlns:a16="http://schemas.microsoft.com/office/drawing/2014/main" xmlns="" val="600193838"/>
                  </a:ext>
                </a:extLst>
              </a:tr>
              <a:tr h="448118">
                <a:tc>
                  <a:txBody>
                    <a:bodyPr/>
                    <a:lstStyle/>
                    <a:p>
                      <a:pPr algn="ctr"/>
                      <a:r>
                        <a:rPr lang="es-CO" sz="1100" dirty="0">
                          <a:latin typeface="Calibri" panose="020F0502020204030204" pitchFamily="34" charset="0"/>
                          <a:cs typeface="Arial" panose="020B0604020202020204" pitchFamily="34" charset="0"/>
                        </a:rPr>
                        <a:t>Trámite</a:t>
                      </a:r>
                    </a:p>
                  </a:txBody>
                  <a:tcPr anchor="ctr"/>
                </a:tc>
                <a:tc>
                  <a:txBody>
                    <a:bodyPr/>
                    <a:lstStyle/>
                    <a:p>
                      <a:pPr algn="ctr"/>
                      <a:r>
                        <a:rPr lang="es-CO" sz="1100" dirty="0">
                          <a:latin typeface="Calibri" panose="020F0502020204030204" pitchFamily="34" charset="0"/>
                          <a:cs typeface="Arial" panose="020B0604020202020204" pitchFamily="34" charset="0"/>
                        </a:rPr>
                        <a:t>3</a:t>
                      </a:r>
                    </a:p>
                  </a:txBody>
                  <a:tcPr anchor="ctr"/>
                </a:tc>
                <a:extLst>
                  <a:ext uri="{0D108BD9-81ED-4DB2-BD59-A6C34878D82A}">
                    <a16:rowId xmlns:a16="http://schemas.microsoft.com/office/drawing/2014/main" xmlns="" val="2348705429"/>
                  </a:ext>
                </a:extLst>
              </a:tr>
              <a:tr h="448118">
                <a:tc>
                  <a:txBody>
                    <a:bodyPr/>
                    <a:lstStyle/>
                    <a:p>
                      <a:pPr algn="ctr"/>
                      <a:r>
                        <a:rPr lang="es-CO" sz="1100" b="1" dirty="0">
                          <a:latin typeface="Calibri" panose="020F0502020204030204" pitchFamily="34" charset="0"/>
                          <a:cs typeface="Arial" panose="020B0604020202020204" pitchFamily="34" charset="0"/>
                        </a:rPr>
                        <a:t>Total</a:t>
                      </a:r>
                      <a:r>
                        <a:rPr lang="es-CO" sz="1100" b="1" baseline="0" dirty="0">
                          <a:latin typeface="Calibri" panose="020F0502020204030204" pitchFamily="34" charset="0"/>
                          <a:cs typeface="Arial" panose="020B0604020202020204" pitchFamily="34" charset="0"/>
                        </a:rPr>
                        <a:t> de oficios recibidos </a:t>
                      </a:r>
                      <a:endParaRPr lang="es-CO" sz="1100" b="1" dirty="0">
                        <a:latin typeface="Calibri" panose="020F0502020204030204" pitchFamily="34" charset="0"/>
                        <a:cs typeface="Arial" panose="020B0604020202020204" pitchFamily="34" charset="0"/>
                      </a:endParaRPr>
                    </a:p>
                  </a:txBody>
                  <a:tcPr anchor="ctr"/>
                </a:tc>
                <a:tc>
                  <a:txBody>
                    <a:bodyPr/>
                    <a:lstStyle/>
                    <a:p>
                      <a:pPr algn="ctr"/>
                      <a:r>
                        <a:rPr lang="es-CO" sz="1100" b="1" dirty="0" smtClean="0">
                          <a:latin typeface="Calibri" panose="020F0502020204030204" pitchFamily="34" charset="0"/>
                          <a:cs typeface="Arial" panose="020B0604020202020204" pitchFamily="34" charset="0"/>
                        </a:rPr>
                        <a:t>19</a:t>
                      </a:r>
                      <a:endParaRPr lang="es-CO" sz="1100" b="1" dirty="0">
                        <a:latin typeface="Calibri" panose="020F0502020204030204" pitchFamily="34" charset="0"/>
                        <a:cs typeface="Arial" panose="020B0604020202020204" pitchFamily="34" charset="0"/>
                      </a:endParaRPr>
                    </a:p>
                  </a:txBody>
                  <a:tcPr anchor="ctr"/>
                </a:tc>
                <a:extLst>
                  <a:ext uri="{0D108BD9-81ED-4DB2-BD59-A6C34878D82A}">
                    <a16:rowId xmlns:a16="http://schemas.microsoft.com/office/drawing/2014/main" xmlns="" val="1302170651"/>
                  </a:ext>
                </a:extLst>
              </a:tr>
            </a:tbl>
          </a:graphicData>
        </a:graphic>
      </p:graphicFrame>
      <p:graphicFrame>
        <p:nvGraphicFramePr>
          <p:cNvPr id="11" name="Gráfico 10">
            <a:extLst>
              <a:ext uri="{FF2B5EF4-FFF2-40B4-BE49-F238E27FC236}">
                <a16:creationId xmlns:a16="http://schemas.microsoft.com/office/drawing/2014/main" xmlns="" id="{0D544917-7796-4986-8A8C-E114EE9297A3}"/>
              </a:ext>
            </a:extLst>
          </p:cNvPr>
          <p:cNvGraphicFramePr/>
          <p:nvPr>
            <p:extLst>
              <p:ext uri="{D42A27DB-BD31-4B8C-83A1-F6EECF244321}">
                <p14:modId xmlns:p14="http://schemas.microsoft.com/office/powerpoint/2010/main" val="994748360"/>
              </p:ext>
            </p:extLst>
          </p:nvPr>
        </p:nvGraphicFramePr>
        <p:xfrm>
          <a:off x="265401" y="1083996"/>
          <a:ext cx="4550939" cy="412362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699849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9E7E856-D7E6-43E7-82F2-60AE392932C5}"/>
              </a:ext>
            </a:extLst>
          </p:cNvPr>
          <p:cNvSpPr txBox="1">
            <a:spLocks/>
          </p:cNvSpPr>
          <p:nvPr/>
        </p:nvSpPr>
        <p:spPr>
          <a:xfrm>
            <a:off x="548640" y="678147"/>
            <a:ext cx="8046720" cy="84182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endParaRPr lang="es-CO" sz="2000" b="1" dirty="0">
              <a:latin typeface="Arial" panose="020B0604020202020204" pitchFamily="34" charset="0"/>
              <a:ea typeface="Segoe UI" panose="020B0502040204020203" pitchFamily="34" charset="0"/>
              <a:cs typeface="Arial" panose="020B0604020202020204" pitchFamily="34" charset="0"/>
            </a:endParaRPr>
          </a:p>
          <a:p>
            <a:pPr algn="ctr"/>
            <a:r>
              <a:rPr lang="es-CO" sz="2400" b="1" dirty="0">
                <a:latin typeface="Calibri" panose="020F0502020204030204" pitchFamily="34" charset="0"/>
                <a:ea typeface="Segoe UI" panose="020B0502040204020203" pitchFamily="34" charset="0"/>
                <a:cs typeface="Arial" panose="020B0604020202020204" pitchFamily="34" charset="0"/>
              </a:rPr>
              <a:t>Tiempo de respuesta Derechos de Petición Dirección </a:t>
            </a:r>
          </a:p>
        </p:txBody>
      </p:sp>
      <p:graphicFrame>
        <p:nvGraphicFramePr>
          <p:cNvPr id="4" name="Tabla 3"/>
          <p:cNvGraphicFramePr>
            <a:graphicFrameLocks noGrp="1"/>
          </p:cNvGraphicFramePr>
          <p:nvPr>
            <p:extLst>
              <p:ext uri="{D42A27DB-BD31-4B8C-83A1-F6EECF244321}">
                <p14:modId xmlns:p14="http://schemas.microsoft.com/office/powerpoint/2010/main" val="653447617"/>
              </p:ext>
            </p:extLst>
          </p:nvPr>
        </p:nvGraphicFramePr>
        <p:xfrm>
          <a:off x="959556" y="2063045"/>
          <a:ext cx="7044264" cy="1188720"/>
        </p:xfrm>
        <a:graphic>
          <a:graphicData uri="http://schemas.openxmlformats.org/drawingml/2006/table">
            <a:tbl>
              <a:tblPr firstRow="1" bandRow="1">
                <a:tableStyleId>{7DF18680-E054-41AD-8BC1-D1AEF772440D}</a:tableStyleId>
              </a:tblPr>
              <a:tblGrid>
                <a:gridCol w="1174044">
                  <a:extLst>
                    <a:ext uri="{9D8B030D-6E8A-4147-A177-3AD203B41FA5}">
                      <a16:colId xmlns:a16="http://schemas.microsoft.com/office/drawing/2014/main" xmlns="" val="2007034305"/>
                    </a:ext>
                  </a:extLst>
                </a:gridCol>
                <a:gridCol w="1174044">
                  <a:extLst>
                    <a:ext uri="{9D8B030D-6E8A-4147-A177-3AD203B41FA5}">
                      <a16:colId xmlns:a16="http://schemas.microsoft.com/office/drawing/2014/main" xmlns="" val="3822466999"/>
                    </a:ext>
                  </a:extLst>
                </a:gridCol>
                <a:gridCol w="1174044">
                  <a:extLst>
                    <a:ext uri="{9D8B030D-6E8A-4147-A177-3AD203B41FA5}">
                      <a16:colId xmlns:a16="http://schemas.microsoft.com/office/drawing/2014/main" xmlns="" val="3013583260"/>
                    </a:ext>
                  </a:extLst>
                </a:gridCol>
                <a:gridCol w="1174044">
                  <a:extLst>
                    <a:ext uri="{9D8B030D-6E8A-4147-A177-3AD203B41FA5}">
                      <a16:colId xmlns:a16="http://schemas.microsoft.com/office/drawing/2014/main" xmlns="" val="2628469958"/>
                    </a:ext>
                  </a:extLst>
                </a:gridCol>
                <a:gridCol w="1174044">
                  <a:extLst>
                    <a:ext uri="{9D8B030D-6E8A-4147-A177-3AD203B41FA5}">
                      <a16:colId xmlns:a16="http://schemas.microsoft.com/office/drawing/2014/main" xmlns="" val="1549929004"/>
                    </a:ext>
                  </a:extLst>
                </a:gridCol>
                <a:gridCol w="1174044">
                  <a:extLst>
                    <a:ext uri="{9D8B030D-6E8A-4147-A177-3AD203B41FA5}">
                      <a16:colId xmlns:a16="http://schemas.microsoft.com/office/drawing/2014/main" xmlns="" val="20005"/>
                    </a:ext>
                  </a:extLst>
                </a:gridCol>
              </a:tblGrid>
              <a:tr h="370840">
                <a:tc>
                  <a:txBody>
                    <a:bodyPr/>
                    <a:lstStyle/>
                    <a:p>
                      <a:pPr algn="ctr"/>
                      <a:r>
                        <a:rPr lang="es-CO" sz="1100" dirty="0">
                          <a:latin typeface="Calibri" panose="020F0502020204030204" pitchFamily="34" charset="0"/>
                        </a:rPr>
                        <a:t>Tipo de requerimiento</a:t>
                      </a:r>
                    </a:p>
                  </a:txBody>
                  <a:tcPr anchor="ctr"/>
                </a:tc>
                <a:tc>
                  <a:txBody>
                    <a:bodyPr/>
                    <a:lstStyle/>
                    <a:p>
                      <a:pPr algn="ctr"/>
                      <a:r>
                        <a:rPr lang="es-CO" sz="1100" dirty="0">
                          <a:latin typeface="Calibri" panose="020F0502020204030204" pitchFamily="34" charset="0"/>
                        </a:rPr>
                        <a:t># oficios recibidos</a:t>
                      </a:r>
                    </a:p>
                  </a:txBody>
                  <a:tcPr anchor="ctr"/>
                </a:tc>
                <a:tc>
                  <a:txBody>
                    <a:bodyPr/>
                    <a:lstStyle/>
                    <a:p>
                      <a:pPr algn="ctr"/>
                      <a:r>
                        <a:rPr lang="es-CO" sz="1100" dirty="0">
                          <a:latin typeface="Calibri" panose="020F0502020204030204" pitchFamily="34" charset="0"/>
                        </a:rPr>
                        <a:t># oficios respondidos a tiempo</a:t>
                      </a:r>
                    </a:p>
                  </a:txBody>
                  <a:tcPr anchor="ctr"/>
                </a:tc>
                <a:tc>
                  <a:txBody>
                    <a:bodyPr/>
                    <a:lstStyle/>
                    <a:p>
                      <a:pPr algn="ctr"/>
                      <a:r>
                        <a:rPr lang="es-CO" sz="1100" dirty="0">
                          <a:latin typeface="Calibri" panose="020F0502020204030204" pitchFamily="34" charset="0"/>
                        </a:rPr>
                        <a:t># de oficios</a:t>
                      </a:r>
                      <a:r>
                        <a:rPr lang="es-CO" sz="1100" baseline="0" dirty="0">
                          <a:latin typeface="Calibri" panose="020F0502020204030204" pitchFamily="34" charset="0"/>
                        </a:rPr>
                        <a:t> respondidos fuera de tiempo</a:t>
                      </a:r>
                      <a:endParaRPr lang="es-CO" sz="1100" dirty="0">
                        <a:latin typeface="Calibri" panose="020F0502020204030204" pitchFamily="34" charset="0"/>
                      </a:endParaRPr>
                    </a:p>
                  </a:txBody>
                  <a:tcPr anchor="ctr"/>
                </a:tc>
                <a:tc>
                  <a:txBody>
                    <a:bodyPr/>
                    <a:lstStyle/>
                    <a:p>
                      <a:pPr algn="ctr"/>
                      <a:r>
                        <a:rPr lang="es-CO" sz="1100" dirty="0">
                          <a:latin typeface="Calibri" panose="020F0502020204030204" pitchFamily="34" charset="0"/>
                        </a:rPr>
                        <a:t># de oficios en trámite dentro del tiempo </a:t>
                      </a:r>
                    </a:p>
                  </a:txBody>
                  <a:tcPr anchor="ctr"/>
                </a:tc>
                <a:tc>
                  <a:txBody>
                    <a:bodyPr/>
                    <a:lstStyle/>
                    <a:p>
                      <a:pPr algn="ctr"/>
                      <a:r>
                        <a:rPr lang="es-CO" sz="1100" dirty="0">
                          <a:latin typeface="Calibri" panose="020F0502020204030204" pitchFamily="34" charset="0"/>
                        </a:rPr>
                        <a:t># de oficios vencidos sin dar respuesta</a:t>
                      </a:r>
                    </a:p>
                  </a:txBody>
                  <a:tcPr anchor="ctr"/>
                </a:tc>
                <a:extLst>
                  <a:ext uri="{0D108BD9-81ED-4DB2-BD59-A6C34878D82A}">
                    <a16:rowId xmlns:a16="http://schemas.microsoft.com/office/drawing/2014/main" xmlns="" val="973774238"/>
                  </a:ext>
                </a:extLst>
              </a:tr>
              <a:tr h="370840">
                <a:tc>
                  <a:txBody>
                    <a:bodyPr/>
                    <a:lstStyle/>
                    <a:p>
                      <a:pPr algn="ctr"/>
                      <a:r>
                        <a:rPr lang="es-CO" sz="1100" dirty="0">
                          <a:latin typeface="Calibri" panose="020F0502020204030204" pitchFamily="34" charset="0"/>
                          <a:cs typeface="Arial" panose="020B0604020202020204" pitchFamily="34" charset="0"/>
                        </a:rPr>
                        <a:t>Derechos de petición</a:t>
                      </a:r>
                      <a:r>
                        <a:rPr lang="es-CO" sz="1100" baseline="0" dirty="0">
                          <a:latin typeface="Calibri" panose="020F0502020204030204" pitchFamily="34" charset="0"/>
                          <a:cs typeface="Arial" panose="020B0604020202020204" pitchFamily="34" charset="0"/>
                        </a:rPr>
                        <a:t>       (</a:t>
                      </a:r>
                      <a:r>
                        <a:rPr lang="es-CO" sz="1100" dirty="0">
                          <a:latin typeface="Calibri" panose="020F0502020204030204" pitchFamily="34" charset="0"/>
                          <a:cs typeface="Arial" panose="020B0604020202020204" pitchFamily="34" charset="0"/>
                        </a:rPr>
                        <a:t>orden general)</a:t>
                      </a:r>
                    </a:p>
                  </a:txBody>
                  <a:tcPr anchor="ctr"/>
                </a:tc>
                <a:tc>
                  <a:txBody>
                    <a:bodyPr/>
                    <a:lstStyle/>
                    <a:p>
                      <a:pPr algn="ctr"/>
                      <a:r>
                        <a:rPr lang="es-CO" sz="1100" dirty="0">
                          <a:latin typeface="Calibri" panose="020F0502020204030204" pitchFamily="34" charset="0"/>
                        </a:rPr>
                        <a:t>3</a:t>
                      </a:r>
                    </a:p>
                  </a:txBody>
                  <a:tcPr anchor="ctr"/>
                </a:tc>
                <a:tc>
                  <a:txBody>
                    <a:bodyPr/>
                    <a:lstStyle/>
                    <a:p>
                      <a:pPr algn="ctr"/>
                      <a:r>
                        <a:rPr lang="es-CO" sz="1100" dirty="0">
                          <a:latin typeface="Calibri" panose="020F0502020204030204" pitchFamily="34" charset="0"/>
                        </a:rPr>
                        <a:t>1</a:t>
                      </a:r>
                    </a:p>
                  </a:txBody>
                  <a:tcPr anchor="ctr"/>
                </a:tc>
                <a:tc>
                  <a:txBody>
                    <a:bodyPr/>
                    <a:lstStyle/>
                    <a:p>
                      <a:pPr algn="ct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2</a:t>
                      </a:r>
                      <a:endParaRPr lang="es-CO" sz="1100" dirty="0">
                        <a:latin typeface="Calibri" panose="020F0502020204030204" pitchFamily="34" charset="0"/>
                      </a:endParaRPr>
                    </a:p>
                  </a:txBody>
                  <a:tcPr anchor="ctr"/>
                </a:tc>
                <a:tc>
                  <a:txBody>
                    <a:bodyPr/>
                    <a:lstStyle/>
                    <a:p>
                      <a:pPr algn="ctr"/>
                      <a:endParaRPr lang="es-CO" sz="1100" dirty="0">
                        <a:latin typeface="Calibri" panose="020F0502020204030204" pitchFamily="34" charset="0"/>
                      </a:endParaRPr>
                    </a:p>
                  </a:txBody>
                  <a:tcPr anchor="ctr"/>
                </a:tc>
                <a:extLst>
                  <a:ext uri="{0D108BD9-81ED-4DB2-BD59-A6C34878D82A}">
                    <a16:rowId xmlns:a16="http://schemas.microsoft.com/office/drawing/2014/main" xmlns="" val="1471907171"/>
                  </a:ext>
                </a:extLst>
              </a:tr>
            </a:tbl>
          </a:graphicData>
        </a:graphic>
      </p:graphicFrame>
    </p:spTree>
    <p:extLst>
      <p:ext uri="{BB962C8B-B14F-4D97-AF65-F5344CB8AC3E}">
        <p14:creationId xmlns:p14="http://schemas.microsoft.com/office/powerpoint/2010/main" val="7353221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9CAA818-F543-4E92-8F3A-0E1B10F781CF}"/>
              </a:ext>
            </a:extLst>
          </p:cNvPr>
          <p:cNvSpPr txBox="1">
            <a:spLocks/>
          </p:cNvSpPr>
          <p:nvPr/>
        </p:nvSpPr>
        <p:spPr>
          <a:xfrm>
            <a:off x="437748" y="712305"/>
            <a:ext cx="8081959" cy="37169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CO" sz="2400" b="1" dirty="0">
                <a:latin typeface="+mn-lt"/>
                <a:ea typeface="Segoe UI" panose="020B0502040204020203" pitchFamily="34" charset="0"/>
                <a:cs typeface="Arial" panose="020B0604020202020204" pitchFamily="34" charset="0"/>
              </a:rPr>
              <a:t>Control Interno </a:t>
            </a:r>
          </a:p>
        </p:txBody>
      </p:sp>
      <p:graphicFrame>
        <p:nvGraphicFramePr>
          <p:cNvPr id="11" name="Gráfico 10">
            <a:extLst>
              <a:ext uri="{FF2B5EF4-FFF2-40B4-BE49-F238E27FC236}">
                <a16:creationId xmlns:a16="http://schemas.microsoft.com/office/drawing/2014/main" xmlns="" id="{0D544917-7796-4986-8A8C-E114EE9297A3}"/>
              </a:ext>
            </a:extLst>
          </p:cNvPr>
          <p:cNvGraphicFramePr/>
          <p:nvPr>
            <p:extLst>
              <p:ext uri="{D42A27DB-BD31-4B8C-83A1-F6EECF244321}">
                <p14:modId xmlns:p14="http://schemas.microsoft.com/office/powerpoint/2010/main" val="397111778"/>
              </p:ext>
            </p:extLst>
          </p:nvPr>
        </p:nvGraphicFramePr>
        <p:xfrm>
          <a:off x="355852" y="1371600"/>
          <a:ext cx="4550939" cy="434897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Tabla 2"/>
          <p:cNvGraphicFramePr>
            <a:graphicFrameLocks noGrp="1"/>
          </p:cNvGraphicFramePr>
          <p:nvPr>
            <p:extLst>
              <p:ext uri="{D42A27DB-BD31-4B8C-83A1-F6EECF244321}">
                <p14:modId xmlns:p14="http://schemas.microsoft.com/office/powerpoint/2010/main" val="2631672082"/>
              </p:ext>
            </p:extLst>
          </p:nvPr>
        </p:nvGraphicFramePr>
        <p:xfrm>
          <a:off x="4906791" y="2235622"/>
          <a:ext cx="4080528" cy="1854200"/>
        </p:xfrm>
        <a:graphic>
          <a:graphicData uri="http://schemas.openxmlformats.org/drawingml/2006/table">
            <a:tbl>
              <a:tblPr firstRow="1" bandRow="1">
                <a:tableStyleId>{5C22544A-7EE6-4342-B048-85BDC9FD1C3A}</a:tableStyleId>
              </a:tblPr>
              <a:tblGrid>
                <a:gridCol w="2040264">
                  <a:extLst>
                    <a:ext uri="{9D8B030D-6E8A-4147-A177-3AD203B41FA5}">
                      <a16:colId xmlns:a16="http://schemas.microsoft.com/office/drawing/2014/main" xmlns="" val="20000"/>
                    </a:ext>
                  </a:extLst>
                </a:gridCol>
                <a:gridCol w="2040264">
                  <a:extLst>
                    <a:ext uri="{9D8B030D-6E8A-4147-A177-3AD203B41FA5}">
                      <a16:colId xmlns:a16="http://schemas.microsoft.com/office/drawing/2014/main" xmlns="" val="20001"/>
                    </a:ext>
                  </a:extLst>
                </a:gridCol>
              </a:tblGrid>
              <a:tr h="370840">
                <a:tc>
                  <a:txBody>
                    <a:bodyPr/>
                    <a:lstStyle/>
                    <a:p>
                      <a:pPr algn="ctr"/>
                      <a:r>
                        <a:rPr lang="es-CO" sz="1100" dirty="0">
                          <a:latin typeface="+mn-lt"/>
                        </a:rPr>
                        <a:t>Tipo de Requerimiento</a:t>
                      </a:r>
                      <a:endParaRPr lang="es-CO" sz="1100" dirty="0">
                        <a:latin typeface="+mn-lt"/>
                        <a:cs typeface="Arial" panose="020B0604020202020204" pitchFamily="34" charset="0"/>
                      </a:endParaRPr>
                    </a:p>
                  </a:txBody>
                  <a:tcPr anchor="ctr">
                    <a:solidFill>
                      <a:schemeClr val="bg2">
                        <a:lumMod val="75000"/>
                      </a:schemeClr>
                    </a:solidFill>
                  </a:tcPr>
                </a:tc>
                <a:tc>
                  <a:txBody>
                    <a:bodyPr/>
                    <a:lstStyle/>
                    <a:p>
                      <a:pPr algn="ctr"/>
                      <a:r>
                        <a:rPr lang="es-CO" sz="1100" dirty="0">
                          <a:latin typeface="+mn-lt"/>
                        </a:rPr>
                        <a:t># de oficios recibidos </a:t>
                      </a:r>
                      <a:endParaRPr lang="es-CO" sz="1100" dirty="0">
                        <a:latin typeface="+mn-lt"/>
                        <a:cs typeface="Arial" panose="020B0604020202020204" pitchFamily="34" charset="0"/>
                      </a:endParaRPr>
                    </a:p>
                  </a:txBody>
                  <a:tcPr anchor="ctr">
                    <a:solidFill>
                      <a:schemeClr val="bg2">
                        <a:lumMod val="75000"/>
                      </a:schemeClr>
                    </a:solidFill>
                  </a:tcPr>
                </a:tc>
                <a:extLst>
                  <a:ext uri="{0D108BD9-81ED-4DB2-BD59-A6C34878D82A}">
                    <a16:rowId xmlns:a16="http://schemas.microsoft.com/office/drawing/2014/main" xmlns="" val="10000"/>
                  </a:ext>
                </a:extLst>
              </a:tr>
              <a:tr h="370840">
                <a:tc>
                  <a:txBody>
                    <a:bodyPr/>
                    <a:lstStyle/>
                    <a:p>
                      <a:pPr algn="ctr"/>
                      <a:r>
                        <a:rPr lang="es-CO" sz="1100" dirty="0" smtClean="0">
                          <a:latin typeface="+mn-lt"/>
                          <a:cs typeface="Arial" panose="020B0604020202020204" pitchFamily="34" charset="0"/>
                        </a:rPr>
                        <a:t>Informativo</a:t>
                      </a:r>
                      <a:endParaRPr lang="es-CO" sz="1100" dirty="0">
                        <a:latin typeface="+mn-lt"/>
                        <a:cs typeface="Arial" panose="020B0604020202020204" pitchFamily="34" charset="0"/>
                      </a:endParaRPr>
                    </a:p>
                  </a:txBody>
                  <a:tcPr anchor="ctr">
                    <a:solidFill>
                      <a:schemeClr val="bg2">
                        <a:lumMod val="75000"/>
                      </a:schemeClr>
                    </a:solidFill>
                  </a:tcPr>
                </a:tc>
                <a:tc>
                  <a:txBody>
                    <a:bodyPr/>
                    <a:lstStyle/>
                    <a:p>
                      <a:pPr algn="ctr"/>
                      <a:r>
                        <a:rPr lang="es-CO" sz="1100" dirty="0">
                          <a:latin typeface="+mn-lt"/>
                          <a:cs typeface="Arial" panose="020B0604020202020204" pitchFamily="34" charset="0"/>
                        </a:rPr>
                        <a:t>1</a:t>
                      </a:r>
                    </a:p>
                  </a:txBody>
                  <a:tcPr anchor="ctr">
                    <a:solidFill>
                      <a:schemeClr val="bg2">
                        <a:lumMod val="75000"/>
                      </a:schemeClr>
                    </a:solidFill>
                  </a:tcPr>
                </a:tc>
                <a:extLst>
                  <a:ext uri="{0D108BD9-81ED-4DB2-BD59-A6C34878D82A}">
                    <a16:rowId xmlns:a16="http://schemas.microsoft.com/office/drawing/2014/main" xmlns="" val="10001"/>
                  </a:ext>
                </a:extLst>
              </a:tr>
              <a:tr h="370840">
                <a:tc>
                  <a:txBody>
                    <a:bodyPr/>
                    <a:lstStyle/>
                    <a:p>
                      <a:pPr algn="ctr"/>
                      <a:r>
                        <a:rPr lang="es-CO" sz="1100" dirty="0" smtClean="0">
                          <a:latin typeface="+mn-lt"/>
                          <a:cs typeface="Arial" panose="020B0604020202020204" pitchFamily="34" charset="0"/>
                        </a:rPr>
                        <a:t>Trámite</a:t>
                      </a:r>
                      <a:endParaRPr lang="es-CO" sz="1100" dirty="0">
                        <a:latin typeface="+mn-lt"/>
                        <a:cs typeface="Arial" panose="020B0604020202020204" pitchFamily="34" charset="0"/>
                      </a:endParaRPr>
                    </a:p>
                  </a:txBody>
                  <a:tcPr anchor="ctr">
                    <a:solidFill>
                      <a:schemeClr val="bg2">
                        <a:lumMod val="75000"/>
                      </a:schemeClr>
                    </a:solidFill>
                  </a:tcPr>
                </a:tc>
                <a:tc>
                  <a:txBody>
                    <a:bodyPr/>
                    <a:lstStyle/>
                    <a:p>
                      <a:pPr algn="ctr"/>
                      <a:r>
                        <a:rPr lang="es-CO" sz="1100" dirty="0">
                          <a:latin typeface="+mn-lt"/>
                          <a:cs typeface="Arial" panose="020B0604020202020204" pitchFamily="34" charset="0"/>
                        </a:rPr>
                        <a:t>1</a:t>
                      </a:r>
                    </a:p>
                  </a:txBody>
                  <a:tcPr anchor="ctr">
                    <a:solidFill>
                      <a:schemeClr val="bg2">
                        <a:lumMod val="75000"/>
                      </a:schemeClr>
                    </a:solidFill>
                  </a:tcPr>
                </a:tc>
                <a:extLst>
                  <a:ext uri="{0D108BD9-81ED-4DB2-BD59-A6C34878D82A}">
                    <a16:rowId xmlns:a16="http://schemas.microsoft.com/office/drawing/2014/main" xmlns="" val="10002"/>
                  </a:ext>
                </a:extLst>
              </a:tr>
              <a:tr h="370840">
                <a:tc>
                  <a:txBody>
                    <a:bodyPr/>
                    <a:lstStyle/>
                    <a:p>
                      <a:pPr algn="ctr"/>
                      <a:r>
                        <a:rPr lang="es-CO" sz="1100" dirty="0" smtClean="0">
                          <a:latin typeface="+mn-lt"/>
                          <a:cs typeface="Arial" panose="020B0604020202020204" pitchFamily="34" charset="0"/>
                        </a:rPr>
                        <a:t>Urgente </a:t>
                      </a:r>
                      <a:endParaRPr lang="es-CO" sz="1100" dirty="0">
                        <a:latin typeface="+mn-lt"/>
                        <a:cs typeface="Arial" panose="020B0604020202020204" pitchFamily="34" charset="0"/>
                      </a:endParaRPr>
                    </a:p>
                  </a:txBody>
                  <a:tcPr anchor="ctr">
                    <a:solidFill>
                      <a:schemeClr val="bg2">
                        <a:lumMod val="75000"/>
                      </a:schemeClr>
                    </a:solidFill>
                  </a:tcPr>
                </a:tc>
                <a:tc>
                  <a:txBody>
                    <a:bodyPr/>
                    <a:lstStyle/>
                    <a:p>
                      <a:pPr algn="ctr"/>
                      <a:r>
                        <a:rPr lang="es-CO" sz="1100" dirty="0">
                          <a:latin typeface="+mn-lt"/>
                          <a:cs typeface="Arial" panose="020B0604020202020204" pitchFamily="34" charset="0"/>
                        </a:rPr>
                        <a:t>2</a:t>
                      </a:r>
                    </a:p>
                  </a:txBody>
                  <a:tcPr anchor="ctr">
                    <a:solidFill>
                      <a:schemeClr val="bg2">
                        <a:lumMod val="75000"/>
                      </a:schemeClr>
                    </a:solidFill>
                  </a:tcPr>
                </a:tc>
                <a:extLst>
                  <a:ext uri="{0D108BD9-81ED-4DB2-BD59-A6C34878D82A}">
                    <a16:rowId xmlns:a16="http://schemas.microsoft.com/office/drawing/2014/main" xmlns="" val="10003"/>
                  </a:ext>
                </a:extLst>
              </a:tr>
              <a:tr h="370840">
                <a:tc>
                  <a:txBody>
                    <a:bodyPr/>
                    <a:lstStyle/>
                    <a:p>
                      <a:pPr algn="ctr"/>
                      <a:r>
                        <a:rPr lang="es-CO" sz="1100" b="1" dirty="0">
                          <a:latin typeface="Calibri" panose="020F0502020204030204" pitchFamily="34" charset="0"/>
                          <a:cs typeface="Arial" panose="020B0604020202020204" pitchFamily="34" charset="0"/>
                        </a:rPr>
                        <a:t>Total</a:t>
                      </a:r>
                      <a:r>
                        <a:rPr lang="es-CO" sz="1100" b="1" baseline="0" dirty="0">
                          <a:latin typeface="Calibri" panose="020F0502020204030204" pitchFamily="34" charset="0"/>
                          <a:cs typeface="Arial" panose="020B0604020202020204" pitchFamily="34" charset="0"/>
                        </a:rPr>
                        <a:t> de oficios recibidos </a:t>
                      </a:r>
                      <a:endParaRPr lang="es-CO" sz="1100" b="1" dirty="0">
                        <a:latin typeface="Calibri" panose="020F0502020204030204" pitchFamily="34" charset="0"/>
                        <a:cs typeface="Arial" panose="020B0604020202020204" pitchFamily="34" charset="0"/>
                      </a:endParaRPr>
                    </a:p>
                  </a:txBody>
                  <a:tcPr anchor="ctr">
                    <a:solidFill>
                      <a:schemeClr val="bg2">
                        <a:lumMod val="75000"/>
                      </a:schemeClr>
                    </a:solidFill>
                  </a:tcPr>
                </a:tc>
                <a:tc>
                  <a:txBody>
                    <a:bodyPr/>
                    <a:lstStyle/>
                    <a:p>
                      <a:pPr algn="ctr"/>
                      <a:r>
                        <a:rPr lang="es-CO" sz="1100" b="1" dirty="0" smtClean="0">
                          <a:latin typeface="Calibri" panose="020F0502020204030204" pitchFamily="34" charset="0"/>
                          <a:cs typeface="Arial" panose="020B0604020202020204" pitchFamily="34" charset="0"/>
                        </a:rPr>
                        <a:t>4</a:t>
                      </a:r>
                      <a:endParaRPr lang="es-CO" sz="1100" b="1" dirty="0">
                        <a:latin typeface="Calibri" panose="020F0502020204030204" pitchFamily="34" charset="0"/>
                        <a:cs typeface="Arial" panose="020B0604020202020204" pitchFamily="34" charset="0"/>
                      </a:endParaRPr>
                    </a:p>
                  </a:txBody>
                  <a:tcPr anchor="ctr">
                    <a:solidFill>
                      <a:schemeClr val="bg2">
                        <a:lumMod val="75000"/>
                      </a:schemeClr>
                    </a:solidFill>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40072711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9CAA818-F543-4E92-8F3A-0E1B10F781CF}"/>
              </a:ext>
            </a:extLst>
          </p:cNvPr>
          <p:cNvSpPr txBox="1">
            <a:spLocks/>
          </p:cNvSpPr>
          <p:nvPr/>
        </p:nvSpPr>
        <p:spPr>
          <a:xfrm>
            <a:off x="427357" y="494096"/>
            <a:ext cx="8081959" cy="37169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CO" sz="2400" b="1" dirty="0">
                <a:latin typeface="+mn-lt"/>
                <a:ea typeface="Segoe UI" panose="020B0502040204020203" pitchFamily="34" charset="0"/>
                <a:cs typeface="Arial" panose="020B0604020202020204" pitchFamily="34" charset="0"/>
              </a:rPr>
              <a:t>Secretaria General</a:t>
            </a:r>
          </a:p>
        </p:txBody>
      </p:sp>
      <p:graphicFrame>
        <p:nvGraphicFramePr>
          <p:cNvPr id="11" name="Gráfico 10">
            <a:extLst>
              <a:ext uri="{FF2B5EF4-FFF2-40B4-BE49-F238E27FC236}">
                <a16:creationId xmlns:a16="http://schemas.microsoft.com/office/drawing/2014/main" xmlns="" id="{0D544917-7796-4986-8A8C-E114EE9297A3}"/>
              </a:ext>
            </a:extLst>
          </p:cNvPr>
          <p:cNvGraphicFramePr/>
          <p:nvPr>
            <p:extLst>
              <p:ext uri="{D42A27DB-BD31-4B8C-83A1-F6EECF244321}">
                <p14:modId xmlns:p14="http://schemas.microsoft.com/office/powerpoint/2010/main" val="3860051289"/>
              </p:ext>
            </p:extLst>
          </p:nvPr>
        </p:nvGraphicFramePr>
        <p:xfrm>
          <a:off x="286628" y="1178030"/>
          <a:ext cx="4550939" cy="436343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Tabla 2"/>
          <p:cNvGraphicFramePr>
            <a:graphicFrameLocks noGrp="1"/>
          </p:cNvGraphicFramePr>
          <p:nvPr>
            <p:extLst>
              <p:ext uri="{D42A27DB-BD31-4B8C-83A1-F6EECF244321}">
                <p14:modId xmlns:p14="http://schemas.microsoft.com/office/powerpoint/2010/main" val="634849839"/>
              </p:ext>
            </p:extLst>
          </p:nvPr>
        </p:nvGraphicFramePr>
        <p:xfrm>
          <a:off x="4958990" y="1178030"/>
          <a:ext cx="3910446" cy="4211320"/>
        </p:xfrm>
        <a:graphic>
          <a:graphicData uri="http://schemas.openxmlformats.org/drawingml/2006/table">
            <a:tbl>
              <a:tblPr firstRow="1" bandRow="1">
                <a:tableStyleId>{00A15C55-8517-42AA-B614-E9B94910E393}</a:tableStyleId>
              </a:tblPr>
              <a:tblGrid>
                <a:gridCol w="1955223">
                  <a:extLst>
                    <a:ext uri="{9D8B030D-6E8A-4147-A177-3AD203B41FA5}">
                      <a16:colId xmlns:a16="http://schemas.microsoft.com/office/drawing/2014/main" xmlns="" val="20000"/>
                    </a:ext>
                  </a:extLst>
                </a:gridCol>
                <a:gridCol w="1955223">
                  <a:extLst>
                    <a:ext uri="{9D8B030D-6E8A-4147-A177-3AD203B41FA5}">
                      <a16:colId xmlns:a16="http://schemas.microsoft.com/office/drawing/2014/main" xmlns="" val="20001"/>
                    </a:ext>
                  </a:extLst>
                </a:gridCol>
              </a:tblGrid>
              <a:tr h="370840">
                <a:tc>
                  <a:txBody>
                    <a:bodyPr/>
                    <a:lstStyle/>
                    <a:p>
                      <a:pPr algn="ctr"/>
                      <a:r>
                        <a:rPr lang="es-CO" sz="1100" dirty="0">
                          <a:latin typeface="+mn-lt"/>
                        </a:rPr>
                        <a:t>Tipo de Requerimiento</a:t>
                      </a:r>
                      <a:endParaRPr lang="es-CO" sz="1100" dirty="0">
                        <a:latin typeface="+mn-lt"/>
                        <a:cs typeface="Arial" panose="020B0604020202020204" pitchFamily="34" charset="0"/>
                      </a:endParaRPr>
                    </a:p>
                  </a:txBody>
                  <a:tcPr/>
                </a:tc>
                <a:tc>
                  <a:txBody>
                    <a:bodyPr/>
                    <a:lstStyle/>
                    <a:p>
                      <a:pPr algn="ctr"/>
                      <a:r>
                        <a:rPr lang="es-CO" sz="1100" dirty="0">
                          <a:latin typeface="+mn-lt"/>
                        </a:rPr>
                        <a:t># de oficios recibidos </a:t>
                      </a:r>
                      <a:endParaRPr lang="es-CO" sz="1100" dirty="0">
                        <a:latin typeface="+mn-lt"/>
                        <a:cs typeface="Arial" panose="020B0604020202020204" pitchFamily="34" charset="0"/>
                      </a:endParaRPr>
                    </a:p>
                  </a:txBody>
                  <a:tcPr/>
                </a:tc>
                <a:extLst>
                  <a:ext uri="{0D108BD9-81ED-4DB2-BD59-A6C34878D82A}">
                    <a16:rowId xmlns:a16="http://schemas.microsoft.com/office/drawing/2014/main" xmlns="" val="10000"/>
                  </a:ext>
                </a:extLst>
              </a:tr>
              <a:tr h="370840">
                <a:tc>
                  <a:txBody>
                    <a:bodyPr/>
                    <a:lstStyle/>
                    <a:p>
                      <a:pPr marL="0" algn="ctr" defTabSz="457200" rtl="0" eaLnBrk="1" latinLnBrk="0" hangingPunct="1"/>
                      <a:r>
                        <a:rPr lang="es-CO" sz="1100" kern="1200" dirty="0">
                          <a:solidFill>
                            <a:schemeClr val="dk1"/>
                          </a:solidFill>
                          <a:latin typeface="+mn-lt"/>
                          <a:ea typeface="+mn-ea"/>
                          <a:cs typeface="Arial" panose="020B0604020202020204" pitchFamily="34" charset="0"/>
                        </a:rPr>
                        <a:t>Acción de tutela </a:t>
                      </a:r>
                    </a:p>
                  </a:txBody>
                  <a:tcPr anchor="ctr"/>
                </a:tc>
                <a:tc>
                  <a:txBody>
                    <a:bodyPr/>
                    <a:lstStyle/>
                    <a:p>
                      <a:pPr marL="0" algn="ctr" defTabSz="457200" rtl="0" eaLnBrk="1" latinLnBrk="0" hangingPunct="1"/>
                      <a:r>
                        <a:rPr lang="es-CO" sz="1100" kern="1200" dirty="0" smtClean="0">
                          <a:solidFill>
                            <a:schemeClr val="dk1"/>
                          </a:solidFill>
                          <a:latin typeface="Calibri" panose="020F0502020204030204" pitchFamily="34" charset="0"/>
                          <a:ea typeface="+mn-ea"/>
                          <a:cs typeface="Arial" panose="020B0604020202020204" pitchFamily="34" charset="0"/>
                        </a:rPr>
                        <a:t>58</a:t>
                      </a:r>
                      <a:endParaRPr lang="es-CO" sz="1100" kern="1200" dirty="0">
                        <a:solidFill>
                          <a:schemeClr val="dk1"/>
                        </a:solidFill>
                        <a:latin typeface="Calibri" panose="020F0502020204030204" pitchFamily="34" charset="0"/>
                        <a:ea typeface="+mn-ea"/>
                        <a:cs typeface="Arial" panose="020B0604020202020204" pitchFamily="34" charset="0"/>
                      </a:endParaRPr>
                    </a:p>
                  </a:txBody>
                  <a:tcPr anchor="ctr"/>
                </a:tc>
                <a:extLst>
                  <a:ext uri="{0D108BD9-81ED-4DB2-BD59-A6C34878D82A}">
                    <a16:rowId xmlns:a16="http://schemas.microsoft.com/office/drawing/2014/main" xmlns="" val="10001"/>
                  </a:ext>
                </a:extLst>
              </a:tr>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kern="1200" dirty="0" err="1">
                          <a:solidFill>
                            <a:schemeClr val="dk1"/>
                          </a:solidFill>
                          <a:latin typeface="+mn-lt"/>
                          <a:ea typeface="+mn-ea"/>
                          <a:cs typeface="Arial" panose="020B0604020202020204" pitchFamily="34" charset="0"/>
                        </a:rPr>
                        <a:t>Dp</a:t>
                      </a:r>
                      <a:r>
                        <a:rPr lang="es-CO" sz="1100" kern="1200" dirty="0">
                          <a:solidFill>
                            <a:schemeClr val="dk1"/>
                          </a:solidFill>
                          <a:latin typeface="+mn-lt"/>
                          <a:ea typeface="+mn-ea"/>
                          <a:cs typeface="Arial" panose="020B0604020202020204" pitchFamily="34" charset="0"/>
                        </a:rPr>
                        <a:t> (Derechos de petición de orden General)</a:t>
                      </a:r>
                    </a:p>
                  </a:txBody>
                  <a:tcPr anchor="ctr"/>
                </a:tc>
                <a:tc>
                  <a:txBody>
                    <a:bodyPr/>
                    <a:lstStyle/>
                    <a:p>
                      <a:pPr marL="0" algn="ctr" defTabSz="457200" rtl="0" eaLnBrk="1" latinLnBrk="0" hangingPunct="1"/>
                      <a:r>
                        <a:rPr lang="es-CO" sz="1100" kern="1200" dirty="0" smtClean="0">
                          <a:solidFill>
                            <a:schemeClr val="dk1"/>
                          </a:solidFill>
                          <a:latin typeface="Calibri" panose="020F0502020204030204" pitchFamily="34" charset="0"/>
                          <a:ea typeface="+mn-ea"/>
                          <a:cs typeface="Arial" panose="020B0604020202020204" pitchFamily="34" charset="0"/>
                        </a:rPr>
                        <a:t>33</a:t>
                      </a:r>
                      <a:endParaRPr lang="es-CO" sz="1100" kern="1200" dirty="0">
                        <a:solidFill>
                          <a:schemeClr val="dk1"/>
                        </a:solidFill>
                        <a:latin typeface="Calibri" panose="020F0502020204030204" pitchFamily="34" charset="0"/>
                        <a:ea typeface="+mn-ea"/>
                        <a:cs typeface="Arial" panose="020B0604020202020204" pitchFamily="34" charset="0"/>
                      </a:endParaRPr>
                    </a:p>
                  </a:txBody>
                  <a:tcPr anchor="ctr"/>
                </a:tc>
                <a:extLst>
                  <a:ext uri="{0D108BD9-81ED-4DB2-BD59-A6C34878D82A}">
                    <a16:rowId xmlns:a16="http://schemas.microsoft.com/office/drawing/2014/main" xmlns="" val="10003"/>
                  </a:ext>
                </a:extLst>
              </a:tr>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dirty="0" smtClean="0">
                          <a:latin typeface="+mn-lt"/>
                          <a:cs typeface="Arial" panose="020B0604020202020204" pitchFamily="34" charset="0"/>
                        </a:rPr>
                        <a:t>Dp1 </a:t>
                      </a:r>
                      <a:r>
                        <a:rPr lang="es-CO" sz="1100" dirty="0">
                          <a:latin typeface="+mn-lt"/>
                          <a:cs typeface="Arial" panose="020B0604020202020204" pitchFamily="34" charset="0"/>
                        </a:rPr>
                        <a:t>(Solicitud desde otra entidad pública)</a:t>
                      </a:r>
                      <a:endParaRPr lang="es-CO" sz="1100" kern="1200" dirty="0">
                        <a:solidFill>
                          <a:schemeClr val="dk1"/>
                        </a:solidFill>
                        <a:latin typeface="+mn-lt"/>
                        <a:ea typeface="+mn-ea"/>
                        <a:cs typeface="Arial" panose="020B0604020202020204" pitchFamily="34" charset="0"/>
                      </a:endParaRPr>
                    </a:p>
                  </a:txBody>
                  <a:tcPr anchor="ctr"/>
                </a:tc>
                <a:tc>
                  <a:txBody>
                    <a:bodyPr/>
                    <a:lstStyle/>
                    <a:p>
                      <a:pPr marL="0" algn="ctr" defTabSz="457200" rtl="0" eaLnBrk="1" latinLnBrk="0" hangingPunct="1"/>
                      <a:r>
                        <a:rPr lang="es-CO" sz="1100" kern="1200" dirty="0" smtClean="0">
                          <a:solidFill>
                            <a:schemeClr val="dk1"/>
                          </a:solidFill>
                          <a:latin typeface="Calibri" panose="020F0502020204030204" pitchFamily="34" charset="0"/>
                          <a:ea typeface="+mn-ea"/>
                          <a:cs typeface="Arial" panose="020B0604020202020204" pitchFamily="34" charset="0"/>
                        </a:rPr>
                        <a:t>1</a:t>
                      </a:r>
                      <a:endParaRPr lang="es-CO" sz="1100" kern="1200" dirty="0">
                        <a:solidFill>
                          <a:schemeClr val="dk1"/>
                        </a:solidFill>
                        <a:latin typeface="Calibri" panose="020F0502020204030204" pitchFamily="34" charset="0"/>
                        <a:ea typeface="+mn-ea"/>
                        <a:cs typeface="Arial" panose="020B0604020202020204" pitchFamily="34" charset="0"/>
                      </a:endParaRPr>
                    </a:p>
                  </a:txBody>
                  <a:tcPr anchor="ctr"/>
                </a:tc>
                <a:extLst>
                  <a:ext uri="{0D108BD9-81ED-4DB2-BD59-A6C34878D82A}">
                    <a16:rowId xmlns:a16="http://schemas.microsoft.com/office/drawing/2014/main" xmlns="" val="10004"/>
                  </a:ext>
                </a:extLst>
              </a:tr>
              <a:tr h="370840">
                <a:tc>
                  <a:txBody>
                    <a:bodyPr/>
                    <a:lstStyle/>
                    <a:p>
                      <a:pPr algn="ctr"/>
                      <a:r>
                        <a:rPr lang="es-CO" sz="1100" dirty="0">
                          <a:latin typeface="+mn-lt"/>
                          <a:cs typeface="Arial" panose="020B0604020202020204" pitchFamily="34" charset="0"/>
                        </a:rPr>
                        <a:t>Informativo</a:t>
                      </a:r>
                    </a:p>
                  </a:txBody>
                  <a:tcPr anchor="ctr"/>
                </a:tc>
                <a:tc>
                  <a:txBody>
                    <a:bodyPr/>
                    <a:lstStyle/>
                    <a:p>
                      <a:pPr marL="0" algn="ctr" defTabSz="457200" rtl="0" eaLnBrk="1" latinLnBrk="0" hangingPunct="1"/>
                      <a:r>
                        <a:rPr lang="es-CO" sz="1100" kern="1200" dirty="0" smtClean="0">
                          <a:solidFill>
                            <a:schemeClr val="dk1"/>
                          </a:solidFill>
                          <a:latin typeface="Calibri" panose="020F0502020204030204" pitchFamily="34" charset="0"/>
                          <a:ea typeface="+mn-ea"/>
                          <a:cs typeface="Arial" panose="020B0604020202020204" pitchFamily="34" charset="0"/>
                        </a:rPr>
                        <a:t>47</a:t>
                      </a:r>
                      <a:endParaRPr lang="es-CO" sz="1100" kern="1200" dirty="0">
                        <a:solidFill>
                          <a:schemeClr val="dk1"/>
                        </a:solidFill>
                        <a:latin typeface="Calibri" panose="020F0502020204030204" pitchFamily="34" charset="0"/>
                        <a:ea typeface="+mn-ea"/>
                        <a:cs typeface="Arial" panose="020B0604020202020204" pitchFamily="34" charset="0"/>
                      </a:endParaRPr>
                    </a:p>
                  </a:txBody>
                  <a:tcPr anchor="ctr"/>
                </a:tc>
                <a:extLst>
                  <a:ext uri="{0D108BD9-81ED-4DB2-BD59-A6C34878D82A}">
                    <a16:rowId xmlns:a16="http://schemas.microsoft.com/office/drawing/2014/main" xmlns="" val="10005"/>
                  </a:ext>
                </a:extLst>
              </a:tr>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dirty="0">
                          <a:latin typeface="+mn-lt"/>
                        </a:rPr>
                        <a:t>Otros</a:t>
                      </a:r>
                      <a:r>
                        <a:rPr lang="es-CO" sz="1100" baseline="0" dirty="0">
                          <a:latin typeface="+mn-lt"/>
                        </a:rPr>
                        <a:t> (certificaciones de funciones, certificaciones con alcances y obligaciones contractuales)</a:t>
                      </a:r>
                      <a:endParaRPr lang="es-CO" sz="1100" dirty="0">
                        <a:latin typeface="+mn-lt"/>
                        <a:cs typeface="Arial" panose="020B0604020202020204" pitchFamily="34" charset="0"/>
                      </a:endParaRPr>
                    </a:p>
                  </a:txBody>
                  <a:tcPr anchor="ctr"/>
                </a:tc>
                <a:tc>
                  <a:txBody>
                    <a:bodyPr/>
                    <a:lstStyle/>
                    <a:p>
                      <a:pPr marL="0" algn="ctr" defTabSz="457200" rtl="0" eaLnBrk="1" latinLnBrk="0" hangingPunct="1"/>
                      <a:r>
                        <a:rPr lang="es-CO" sz="1100" kern="1200" dirty="0" smtClean="0">
                          <a:solidFill>
                            <a:schemeClr val="dk1"/>
                          </a:solidFill>
                          <a:latin typeface="Calibri" panose="020F0502020204030204" pitchFamily="34" charset="0"/>
                          <a:ea typeface="+mn-ea"/>
                          <a:cs typeface="Arial" panose="020B0604020202020204" pitchFamily="34" charset="0"/>
                        </a:rPr>
                        <a:t>28</a:t>
                      </a:r>
                      <a:endParaRPr lang="es-CO" sz="1100" kern="1200" dirty="0">
                        <a:solidFill>
                          <a:schemeClr val="dk1"/>
                        </a:solidFill>
                        <a:latin typeface="Calibri" panose="020F0502020204030204" pitchFamily="34" charset="0"/>
                        <a:ea typeface="+mn-ea"/>
                        <a:cs typeface="Arial" panose="020B0604020202020204" pitchFamily="34" charset="0"/>
                      </a:endParaRPr>
                    </a:p>
                  </a:txBody>
                  <a:tcPr anchor="ctr"/>
                </a:tc>
                <a:extLst>
                  <a:ext uri="{0D108BD9-81ED-4DB2-BD59-A6C34878D82A}">
                    <a16:rowId xmlns:a16="http://schemas.microsoft.com/office/drawing/2014/main" xmlns="" val="10006"/>
                  </a:ext>
                </a:extLst>
              </a:tr>
              <a:tr h="370840">
                <a:tc>
                  <a:txBody>
                    <a:bodyPr/>
                    <a:lstStyle/>
                    <a:p>
                      <a:pPr algn="ctr"/>
                      <a:r>
                        <a:rPr lang="es-CO" sz="1100" dirty="0">
                          <a:latin typeface="Calibri" panose="020F0502020204030204" pitchFamily="34" charset="0"/>
                          <a:cs typeface="Arial" panose="020B0604020202020204" pitchFamily="34" charset="0"/>
                        </a:rPr>
                        <a:t>Proceso contractual </a:t>
                      </a:r>
                    </a:p>
                  </a:txBody>
                  <a:tcPr anchor="ctr"/>
                </a:tc>
                <a:tc>
                  <a:txBody>
                    <a:bodyPr/>
                    <a:lstStyle/>
                    <a:p>
                      <a:pPr marL="0" algn="ctr" defTabSz="457200" rtl="0" eaLnBrk="1" latinLnBrk="0" hangingPunct="1"/>
                      <a:r>
                        <a:rPr lang="es-CO" sz="1100" kern="1200" dirty="0" smtClean="0">
                          <a:solidFill>
                            <a:schemeClr val="dk1"/>
                          </a:solidFill>
                          <a:latin typeface="Calibri" panose="020F0502020204030204" pitchFamily="34" charset="0"/>
                          <a:ea typeface="+mn-ea"/>
                          <a:cs typeface="Arial" panose="020B0604020202020204" pitchFamily="34" charset="0"/>
                        </a:rPr>
                        <a:t>5</a:t>
                      </a:r>
                      <a:endParaRPr lang="es-CO" sz="1100" kern="1200" dirty="0">
                        <a:solidFill>
                          <a:schemeClr val="dk1"/>
                        </a:solidFill>
                        <a:latin typeface="Calibri" panose="020F0502020204030204" pitchFamily="34" charset="0"/>
                        <a:ea typeface="+mn-ea"/>
                        <a:cs typeface="Arial" panose="020B0604020202020204" pitchFamily="34" charset="0"/>
                      </a:endParaRPr>
                    </a:p>
                  </a:txBody>
                  <a:tcPr anchor="ctr"/>
                </a:tc>
                <a:extLst>
                  <a:ext uri="{0D108BD9-81ED-4DB2-BD59-A6C34878D82A}">
                    <a16:rowId xmlns:a16="http://schemas.microsoft.com/office/drawing/2014/main" xmlns="" val="10007"/>
                  </a:ext>
                </a:extLst>
              </a:tr>
              <a:tr h="370840">
                <a:tc>
                  <a:txBody>
                    <a:bodyPr/>
                    <a:lstStyle/>
                    <a:p>
                      <a:pPr algn="ctr"/>
                      <a:r>
                        <a:rPr lang="es-CO" sz="1100" dirty="0">
                          <a:latin typeface="Calibri" panose="020F0502020204030204" pitchFamily="34" charset="0"/>
                          <a:cs typeface="Arial" panose="020B0604020202020204" pitchFamily="34" charset="0"/>
                        </a:rPr>
                        <a:t>Trámite</a:t>
                      </a:r>
                    </a:p>
                  </a:txBody>
                  <a:tcPr anchor="ctr"/>
                </a:tc>
                <a:tc>
                  <a:txBody>
                    <a:bodyPr/>
                    <a:lstStyle/>
                    <a:p>
                      <a:pPr marL="0" algn="ctr" defTabSz="457200" rtl="0" eaLnBrk="1" latinLnBrk="0" hangingPunct="1"/>
                      <a:r>
                        <a:rPr lang="es-CO" sz="1100" kern="1200" dirty="0" smtClean="0">
                          <a:solidFill>
                            <a:schemeClr val="dk1"/>
                          </a:solidFill>
                          <a:latin typeface="Calibri" panose="020F0502020204030204" pitchFamily="34" charset="0"/>
                          <a:ea typeface="+mn-ea"/>
                          <a:cs typeface="Arial" panose="020B0604020202020204" pitchFamily="34" charset="0"/>
                        </a:rPr>
                        <a:t>73</a:t>
                      </a:r>
                      <a:endParaRPr lang="es-CO" sz="1100" kern="1200" dirty="0">
                        <a:solidFill>
                          <a:schemeClr val="dk1"/>
                        </a:solidFill>
                        <a:latin typeface="Calibri" panose="020F0502020204030204" pitchFamily="34" charset="0"/>
                        <a:ea typeface="+mn-ea"/>
                        <a:cs typeface="Arial" panose="020B0604020202020204" pitchFamily="34" charset="0"/>
                      </a:endParaRPr>
                    </a:p>
                  </a:txBody>
                  <a:tcPr anchor="ctr"/>
                </a:tc>
                <a:extLst>
                  <a:ext uri="{0D108BD9-81ED-4DB2-BD59-A6C34878D82A}">
                    <a16:rowId xmlns:a16="http://schemas.microsoft.com/office/drawing/2014/main" xmlns="" val="10008"/>
                  </a:ext>
                </a:extLst>
              </a:tr>
              <a:tr h="370840">
                <a:tc>
                  <a:txBody>
                    <a:bodyPr/>
                    <a:lstStyle/>
                    <a:p>
                      <a:pPr algn="ctr"/>
                      <a:r>
                        <a:rPr lang="es-CO" sz="1100" dirty="0">
                          <a:latin typeface="Calibri" panose="020F0502020204030204" pitchFamily="34" charset="0"/>
                          <a:cs typeface="Arial" panose="020B0604020202020204" pitchFamily="34" charset="0"/>
                        </a:rPr>
                        <a:t>Urgentes</a:t>
                      </a:r>
                    </a:p>
                  </a:txBody>
                  <a:tcPr anchor="ctr"/>
                </a:tc>
                <a:tc>
                  <a:txBody>
                    <a:bodyPr/>
                    <a:lstStyle/>
                    <a:p>
                      <a:pPr marL="0" algn="ctr" defTabSz="457200" rtl="0" eaLnBrk="1" latinLnBrk="0" hangingPunct="1"/>
                      <a:r>
                        <a:rPr lang="es-CO" sz="1100" kern="1200" dirty="0" smtClean="0">
                          <a:solidFill>
                            <a:schemeClr val="dk1"/>
                          </a:solidFill>
                          <a:latin typeface="Calibri" panose="020F0502020204030204" pitchFamily="34" charset="0"/>
                          <a:ea typeface="+mn-ea"/>
                          <a:cs typeface="Arial" panose="020B0604020202020204" pitchFamily="34" charset="0"/>
                        </a:rPr>
                        <a:t>14</a:t>
                      </a:r>
                      <a:endParaRPr lang="es-CO" sz="1100" kern="1200" dirty="0">
                        <a:solidFill>
                          <a:schemeClr val="dk1"/>
                        </a:solidFill>
                        <a:latin typeface="Calibri" panose="020F0502020204030204" pitchFamily="34" charset="0"/>
                        <a:ea typeface="+mn-ea"/>
                        <a:cs typeface="Arial" panose="020B0604020202020204" pitchFamily="34" charset="0"/>
                      </a:endParaRPr>
                    </a:p>
                  </a:txBody>
                  <a:tcPr anchor="ctr"/>
                </a:tc>
                <a:extLst>
                  <a:ext uri="{0D108BD9-81ED-4DB2-BD59-A6C34878D82A}">
                    <a16:rowId xmlns:a16="http://schemas.microsoft.com/office/drawing/2014/main" xmlns="" val="10009"/>
                  </a:ext>
                </a:extLst>
              </a:tr>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b="1" kern="1200" dirty="0">
                          <a:solidFill>
                            <a:schemeClr val="dk1"/>
                          </a:solidFill>
                          <a:latin typeface="Calibri" panose="020F0502020204030204" pitchFamily="34" charset="0"/>
                          <a:ea typeface="+mn-ea"/>
                          <a:cs typeface="Arial" panose="020B0604020202020204" pitchFamily="34" charset="0"/>
                        </a:rPr>
                        <a:t>Total de oficios recibidos </a:t>
                      </a:r>
                      <a:endParaRPr lang="es-CO" b="1" dirty="0"/>
                    </a:p>
                  </a:txBody>
                  <a:tcPr anchor="ctr"/>
                </a:tc>
                <a:tc>
                  <a:txBody>
                    <a:bodyPr/>
                    <a:lstStyle/>
                    <a:p>
                      <a:pPr marL="0" algn="ctr" defTabSz="457200" rtl="0" eaLnBrk="1" latinLnBrk="0" hangingPunct="1"/>
                      <a:r>
                        <a:rPr lang="es-CO" sz="1100" b="1" kern="1200" dirty="0" smtClean="0">
                          <a:solidFill>
                            <a:schemeClr val="dk1"/>
                          </a:solidFill>
                          <a:latin typeface="Calibri" panose="020F0502020204030204" pitchFamily="34" charset="0"/>
                          <a:ea typeface="+mn-ea"/>
                          <a:cs typeface="Arial" panose="020B0604020202020204" pitchFamily="34" charset="0"/>
                        </a:rPr>
                        <a:t>259</a:t>
                      </a:r>
                      <a:endParaRPr lang="es-CO" sz="1100" b="1" kern="1200" dirty="0">
                        <a:solidFill>
                          <a:schemeClr val="dk1"/>
                        </a:solidFill>
                        <a:latin typeface="Calibri" panose="020F0502020204030204" pitchFamily="34" charset="0"/>
                        <a:ea typeface="+mn-ea"/>
                        <a:cs typeface="Arial" panose="020B0604020202020204" pitchFamily="34" charset="0"/>
                      </a:endParaRPr>
                    </a:p>
                  </a:txBody>
                  <a:tcPr anchor="ctr"/>
                </a:tc>
                <a:extLst>
                  <a:ext uri="{0D108BD9-81ED-4DB2-BD59-A6C34878D82A}">
                    <a16:rowId xmlns:a16="http://schemas.microsoft.com/office/drawing/2014/main" xmlns="" val="10010"/>
                  </a:ext>
                </a:extLst>
              </a:tr>
            </a:tbl>
          </a:graphicData>
        </a:graphic>
      </p:graphicFrame>
    </p:spTree>
    <p:extLst>
      <p:ext uri="{BB962C8B-B14F-4D97-AF65-F5344CB8AC3E}">
        <p14:creationId xmlns:p14="http://schemas.microsoft.com/office/powerpoint/2010/main" val="28318050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9E7E856-D7E6-43E7-82F2-60AE392932C5}"/>
              </a:ext>
            </a:extLst>
          </p:cNvPr>
          <p:cNvSpPr txBox="1">
            <a:spLocks/>
          </p:cNvSpPr>
          <p:nvPr/>
        </p:nvSpPr>
        <p:spPr>
          <a:xfrm>
            <a:off x="514994" y="410518"/>
            <a:ext cx="8046720" cy="84182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endParaRPr lang="es-CO" sz="2000" b="1" dirty="0">
              <a:latin typeface="Arial" panose="020B0604020202020204" pitchFamily="34" charset="0"/>
              <a:ea typeface="Segoe UI" panose="020B0502040204020203" pitchFamily="34" charset="0"/>
              <a:cs typeface="Arial" panose="020B0604020202020204" pitchFamily="34" charset="0"/>
            </a:endParaRPr>
          </a:p>
          <a:p>
            <a:pPr algn="ctr"/>
            <a:r>
              <a:rPr lang="es-CO" sz="2000" b="1" dirty="0">
                <a:latin typeface="Century Gothic" panose="020B0502020202020204" pitchFamily="34" charset="0"/>
                <a:ea typeface="Segoe UI" panose="020B0502040204020203" pitchFamily="34" charset="0"/>
                <a:cs typeface="Arial" panose="020B0604020202020204" pitchFamily="34" charset="0"/>
              </a:rPr>
              <a:t>Tiempo de respuesta Derechos de Petición Secretaria General </a:t>
            </a:r>
          </a:p>
        </p:txBody>
      </p:sp>
      <p:graphicFrame>
        <p:nvGraphicFramePr>
          <p:cNvPr id="3" name="Tabla 2">
            <a:extLst>
              <a:ext uri="{FF2B5EF4-FFF2-40B4-BE49-F238E27FC236}">
                <a16:creationId xmlns:a16="http://schemas.microsoft.com/office/drawing/2014/main" xmlns="" id="{B8665808-C079-4C2C-9717-328F2BF8EBEC}"/>
              </a:ext>
            </a:extLst>
          </p:cNvPr>
          <p:cNvGraphicFramePr>
            <a:graphicFrameLocks noGrp="1"/>
          </p:cNvGraphicFramePr>
          <p:nvPr>
            <p:extLst>
              <p:ext uri="{D42A27DB-BD31-4B8C-83A1-F6EECF244321}">
                <p14:modId xmlns:p14="http://schemas.microsoft.com/office/powerpoint/2010/main" val="3575886777"/>
              </p:ext>
            </p:extLst>
          </p:nvPr>
        </p:nvGraphicFramePr>
        <p:xfrm>
          <a:off x="546217" y="1345687"/>
          <a:ext cx="8046720" cy="2897794"/>
        </p:xfrm>
        <a:graphic>
          <a:graphicData uri="http://schemas.openxmlformats.org/drawingml/2006/table">
            <a:tbl>
              <a:tblPr firstRow="1" bandRow="1">
                <a:tableStyleId>{00A15C55-8517-42AA-B614-E9B94910E393}</a:tableStyleId>
              </a:tblPr>
              <a:tblGrid>
                <a:gridCol w="1341120">
                  <a:extLst>
                    <a:ext uri="{9D8B030D-6E8A-4147-A177-3AD203B41FA5}">
                      <a16:colId xmlns:a16="http://schemas.microsoft.com/office/drawing/2014/main" xmlns="" val="4119328572"/>
                    </a:ext>
                  </a:extLst>
                </a:gridCol>
                <a:gridCol w="1341120">
                  <a:extLst>
                    <a:ext uri="{9D8B030D-6E8A-4147-A177-3AD203B41FA5}">
                      <a16:colId xmlns:a16="http://schemas.microsoft.com/office/drawing/2014/main" xmlns="" val="37396432"/>
                    </a:ext>
                  </a:extLst>
                </a:gridCol>
                <a:gridCol w="1341120">
                  <a:extLst>
                    <a:ext uri="{9D8B030D-6E8A-4147-A177-3AD203B41FA5}">
                      <a16:colId xmlns:a16="http://schemas.microsoft.com/office/drawing/2014/main" xmlns="" val="2820623222"/>
                    </a:ext>
                  </a:extLst>
                </a:gridCol>
                <a:gridCol w="1341120">
                  <a:extLst>
                    <a:ext uri="{9D8B030D-6E8A-4147-A177-3AD203B41FA5}">
                      <a16:colId xmlns:a16="http://schemas.microsoft.com/office/drawing/2014/main" xmlns="" val="3420283709"/>
                    </a:ext>
                  </a:extLst>
                </a:gridCol>
                <a:gridCol w="1341120">
                  <a:extLst>
                    <a:ext uri="{9D8B030D-6E8A-4147-A177-3AD203B41FA5}">
                      <a16:colId xmlns:a16="http://schemas.microsoft.com/office/drawing/2014/main" xmlns="" val="20004"/>
                    </a:ext>
                  </a:extLst>
                </a:gridCol>
                <a:gridCol w="1341120">
                  <a:extLst>
                    <a:ext uri="{9D8B030D-6E8A-4147-A177-3AD203B41FA5}">
                      <a16:colId xmlns:a16="http://schemas.microsoft.com/office/drawing/2014/main" xmlns="" val="3542657165"/>
                    </a:ext>
                  </a:extLst>
                </a:gridCol>
              </a:tblGrid>
              <a:tr h="1137180">
                <a:tc>
                  <a:txBody>
                    <a:bodyPr/>
                    <a:lstStyle/>
                    <a:p>
                      <a:pPr algn="ctr"/>
                      <a:r>
                        <a:rPr lang="es-CO" sz="1100" dirty="0">
                          <a:latin typeface="Calibri" panose="020F0502020204030204" pitchFamily="34" charset="0"/>
                          <a:cs typeface="Arial" panose="020B0604020202020204" pitchFamily="34" charset="0"/>
                        </a:rPr>
                        <a:t>Tipo</a:t>
                      </a:r>
                    </a:p>
                  </a:txBody>
                  <a:tcPr anchor="ctr"/>
                </a:tc>
                <a:tc>
                  <a:txBody>
                    <a:bodyPr/>
                    <a:lstStyle/>
                    <a:p>
                      <a:pPr algn="ctr"/>
                      <a:r>
                        <a:rPr lang="es-CO" sz="1100" dirty="0">
                          <a:latin typeface="Calibri" panose="020F0502020204030204" pitchFamily="34" charset="0"/>
                          <a:cs typeface="Arial" panose="020B0604020202020204" pitchFamily="34" charset="0"/>
                        </a:rPr>
                        <a:t># oficios</a:t>
                      </a:r>
                      <a:r>
                        <a:rPr lang="es-CO" sz="1100" baseline="0" dirty="0">
                          <a:latin typeface="Calibri" panose="020F0502020204030204" pitchFamily="34" charset="0"/>
                          <a:cs typeface="Arial" panose="020B0604020202020204" pitchFamily="34" charset="0"/>
                        </a:rPr>
                        <a:t> recibidos</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a:latin typeface="Calibri" panose="020F0502020204030204" pitchFamily="34" charset="0"/>
                          <a:cs typeface="Arial" panose="020B0604020202020204" pitchFamily="34" charset="0"/>
                        </a:rPr>
                        <a:t># oficios</a:t>
                      </a:r>
                      <a:r>
                        <a:rPr lang="es-CO" sz="1100" baseline="0" dirty="0">
                          <a:latin typeface="Calibri" panose="020F0502020204030204" pitchFamily="34" charset="0"/>
                          <a:cs typeface="Arial" panose="020B0604020202020204" pitchFamily="34" charset="0"/>
                        </a:rPr>
                        <a:t> respondidos a tiempo</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a:latin typeface="Calibri" panose="020F0502020204030204" pitchFamily="34" charset="0"/>
                          <a:cs typeface="Arial" panose="020B0604020202020204" pitchFamily="34" charset="0"/>
                        </a:rPr>
                        <a:t># de oficios respondidos</a:t>
                      </a:r>
                      <a:r>
                        <a:rPr lang="es-CO" sz="1100" baseline="0" dirty="0">
                          <a:latin typeface="Calibri" panose="020F0502020204030204" pitchFamily="34" charset="0"/>
                          <a:cs typeface="Arial" panose="020B0604020202020204" pitchFamily="34" charset="0"/>
                        </a:rPr>
                        <a:t> fuera de tiempo</a:t>
                      </a:r>
                      <a:endParaRPr lang="es-CO" sz="1100" dirty="0">
                        <a:latin typeface="Calibri" panose="020F0502020204030204" pitchFamily="34" charset="0"/>
                        <a:cs typeface="Arial" panose="020B0604020202020204" pitchFamily="34" charset="0"/>
                      </a:endParaRPr>
                    </a:p>
                  </a:txBody>
                  <a:tcPr anchor="ctr"/>
                </a:tc>
                <a:tc>
                  <a:txBody>
                    <a:bodyPr/>
                    <a:lstStyle/>
                    <a:p>
                      <a:pPr algn="ctr"/>
                      <a:endParaRPr lang="es-CO" sz="1100" dirty="0">
                        <a:latin typeface="Calibri" panose="020F0502020204030204" pitchFamily="34" charset="0"/>
                        <a:cs typeface="Arial" panose="020B0604020202020204" pitchFamily="34" charset="0"/>
                      </a:endParaRPr>
                    </a:p>
                    <a:p>
                      <a:pPr algn="ctr"/>
                      <a:r>
                        <a:rPr lang="es-CO" sz="1100" dirty="0">
                          <a:latin typeface="Calibri" panose="020F0502020204030204" pitchFamily="34" charset="0"/>
                          <a:cs typeface="Arial" panose="020B0604020202020204" pitchFamily="34" charset="0"/>
                        </a:rPr>
                        <a:t># de oficios pendientes  por responder que aun están dentro del tiempo</a:t>
                      </a:r>
                    </a:p>
                    <a:p>
                      <a:pPr algn="ct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a:latin typeface="Calibri" panose="020F0502020204030204" pitchFamily="34" charset="0"/>
                          <a:cs typeface="Arial" panose="020B0604020202020204" pitchFamily="34" charset="0"/>
                        </a:rPr>
                        <a:t># de oficios vencidos sin dar respuesta</a:t>
                      </a:r>
                      <a:r>
                        <a:rPr lang="es-CO" sz="1100" baseline="0" dirty="0">
                          <a:latin typeface="Calibri" panose="020F0502020204030204" pitchFamily="34" charset="0"/>
                          <a:cs typeface="Arial" panose="020B0604020202020204" pitchFamily="34" charset="0"/>
                        </a:rPr>
                        <a:t>  </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a16="http://schemas.microsoft.com/office/drawing/2014/main" xmlns="" val="397098526"/>
                  </a:ext>
                </a:extLst>
              </a:tr>
              <a:tr h="816437">
                <a:tc>
                  <a:txBody>
                    <a:bodyPr/>
                    <a:lstStyle/>
                    <a:p>
                      <a:pPr algn="ctr"/>
                      <a:r>
                        <a:rPr lang="es-CO" sz="1100" dirty="0">
                          <a:latin typeface="Calibri" panose="020F0502020204030204" pitchFamily="34" charset="0"/>
                          <a:cs typeface="Arial" panose="020B0604020202020204" pitchFamily="34" charset="0"/>
                        </a:rPr>
                        <a:t>Derechos de petición</a:t>
                      </a:r>
                      <a:r>
                        <a:rPr lang="es-CO" sz="1100" baseline="0" dirty="0">
                          <a:latin typeface="Calibri" panose="020F0502020204030204" pitchFamily="34" charset="0"/>
                          <a:cs typeface="Arial" panose="020B0604020202020204" pitchFamily="34" charset="0"/>
                        </a:rPr>
                        <a:t>       (</a:t>
                      </a:r>
                      <a:r>
                        <a:rPr lang="es-CO" sz="1100" dirty="0">
                          <a:latin typeface="Calibri" panose="020F0502020204030204" pitchFamily="34" charset="0"/>
                          <a:cs typeface="Arial" panose="020B0604020202020204" pitchFamily="34" charset="0"/>
                        </a:rPr>
                        <a:t>orden general)</a:t>
                      </a:r>
                    </a:p>
                  </a:txBody>
                  <a:tcPr anchor="ctr"/>
                </a:tc>
                <a:tc>
                  <a:txBody>
                    <a:bodyPr/>
                    <a:lstStyle/>
                    <a:p>
                      <a:pPr algn="ctr"/>
                      <a:r>
                        <a:rPr lang="es-CO" sz="1100" dirty="0" smtClean="0">
                          <a:latin typeface="Calibri" panose="020F0502020204030204" pitchFamily="34" charset="0"/>
                          <a:cs typeface="Arial" panose="020B0604020202020204" pitchFamily="34" charset="0"/>
                        </a:rPr>
                        <a:t>33</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20</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1</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12</a:t>
                      </a:r>
                      <a:endParaRPr lang="es-CO" sz="1100" dirty="0">
                        <a:latin typeface="Calibri" panose="020F0502020204030204" pitchFamily="34" charset="0"/>
                        <a:cs typeface="Arial" panose="020B0604020202020204" pitchFamily="34" charset="0"/>
                      </a:endParaRPr>
                    </a:p>
                  </a:txBody>
                  <a:tcPr anchor="ctr"/>
                </a:tc>
                <a:tc>
                  <a:txBody>
                    <a:bodyPr/>
                    <a:lstStyle/>
                    <a:p>
                      <a:pPr algn="ct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a16="http://schemas.microsoft.com/office/drawing/2014/main" xmlns="" val="3590528801"/>
                  </a:ext>
                </a:extLst>
              </a:tr>
              <a:tr h="816437">
                <a:tc>
                  <a:txBody>
                    <a:bodyPr/>
                    <a:lstStyle/>
                    <a:p>
                      <a:pPr algn="ctr"/>
                      <a:r>
                        <a:rPr lang="es-CO" sz="1100" dirty="0">
                          <a:latin typeface="Calibri" panose="020F0502020204030204" pitchFamily="34" charset="0"/>
                          <a:cs typeface="Arial" panose="020B0604020202020204" pitchFamily="34" charset="0"/>
                        </a:rPr>
                        <a:t>Derechos de petición (solicitud desde otra entidad pública)</a:t>
                      </a:r>
                    </a:p>
                  </a:txBody>
                  <a:tcPr anchor="ctr"/>
                </a:tc>
                <a:tc>
                  <a:txBody>
                    <a:bodyPr/>
                    <a:lstStyle/>
                    <a:p>
                      <a:pPr algn="ctr"/>
                      <a:r>
                        <a:rPr lang="es-CO" sz="1100" dirty="0" smtClean="0">
                          <a:latin typeface="Calibri" panose="020F0502020204030204" pitchFamily="34" charset="0"/>
                          <a:cs typeface="Arial" panose="020B0604020202020204" pitchFamily="34" charset="0"/>
                        </a:rPr>
                        <a:t>1</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1</a:t>
                      </a:r>
                      <a:endParaRPr lang="es-CO" sz="1100" dirty="0">
                        <a:latin typeface="Calibri" panose="020F0502020204030204" pitchFamily="34" charset="0"/>
                        <a:cs typeface="Arial" panose="020B0604020202020204" pitchFamily="34" charset="0"/>
                      </a:endParaRPr>
                    </a:p>
                  </a:txBody>
                  <a:tcPr anchor="ctr"/>
                </a:tc>
                <a:tc>
                  <a:txBody>
                    <a:bodyPr/>
                    <a:lstStyle/>
                    <a:p>
                      <a:pPr algn="ctr"/>
                      <a:endParaRPr lang="es-CO" sz="1100" dirty="0">
                        <a:latin typeface="Calibri" panose="020F0502020204030204" pitchFamily="34" charset="0"/>
                        <a:cs typeface="Arial" panose="020B0604020202020204" pitchFamily="34" charset="0"/>
                      </a:endParaRPr>
                    </a:p>
                  </a:txBody>
                  <a:tcPr anchor="ctr"/>
                </a:tc>
                <a:tc>
                  <a:txBody>
                    <a:bodyPr/>
                    <a:lstStyle/>
                    <a:p>
                      <a:pPr algn="ctr"/>
                      <a:endParaRPr lang="es-CO" sz="1100" dirty="0">
                        <a:latin typeface="Calibri" panose="020F0502020204030204" pitchFamily="34" charset="0"/>
                        <a:cs typeface="Arial" panose="020B0604020202020204" pitchFamily="34" charset="0"/>
                      </a:endParaRPr>
                    </a:p>
                  </a:txBody>
                  <a:tcPr anchor="ctr"/>
                </a:tc>
                <a:tc>
                  <a:txBody>
                    <a:bodyPr/>
                    <a:lstStyle/>
                    <a:p>
                      <a:pPr algn="ct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21195929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B96D70CF-7F4F-49B6-8763-FBB73FCE1C47}"/>
              </a:ext>
            </a:extLst>
          </p:cNvPr>
          <p:cNvSpPr txBox="1">
            <a:spLocks/>
          </p:cNvSpPr>
          <p:nvPr/>
        </p:nvSpPr>
        <p:spPr>
          <a:xfrm>
            <a:off x="506437" y="450166"/>
            <a:ext cx="8061730" cy="51755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CO" sz="2400" b="1" dirty="0">
                <a:latin typeface="Calibri" panose="020F0502020204030204" pitchFamily="34" charset="0"/>
                <a:ea typeface="Segoe UI" panose="020B0502040204020203" pitchFamily="34" charset="0"/>
                <a:cs typeface="Arial" panose="020B0604020202020204" pitchFamily="34" charset="0"/>
              </a:rPr>
              <a:t>Subdirección Administrativa y Financiera</a:t>
            </a:r>
          </a:p>
        </p:txBody>
      </p:sp>
      <p:graphicFrame>
        <p:nvGraphicFramePr>
          <p:cNvPr id="3" name="Gráfico 2">
            <a:extLst>
              <a:ext uri="{FF2B5EF4-FFF2-40B4-BE49-F238E27FC236}">
                <a16:creationId xmlns:a16="http://schemas.microsoft.com/office/drawing/2014/main" xmlns="" id="{89522906-6AEE-4F4D-96D3-3C008F92392C}"/>
              </a:ext>
            </a:extLst>
          </p:cNvPr>
          <p:cNvGraphicFramePr/>
          <p:nvPr>
            <p:extLst>
              <p:ext uri="{D42A27DB-BD31-4B8C-83A1-F6EECF244321}">
                <p14:modId xmlns:p14="http://schemas.microsoft.com/office/powerpoint/2010/main" val="3134252571"/>
              </p:ext>
            </p:extLst>
          </p:nvPr>
        </p:nvGraphicFramePr>
        <p:xfrm>
          <a:off x="506437" y="1118385"/>
          <a:ext cx="3742005" cy="410754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Tabla 3">
            <a:extLst>
              <a:ext uri="{FF2B5EF4-FFF2-40B4-BE49-F238E27FC236}">
                <a16:creationId xmlns:a16="http://schemas.microsoft.com/office/drawing/2014/main" xmlns="" id="{3C5DD48A-53AF-4DA9-AC83-8320C577BE0C}"/>
              </a:ext>
            </a:extLst>
          </p:cNvPr>
          <p:cNvGraphicFramePr>
            <a:graphicFrameLocks noGrp="1"/>
          </p:cNvGraphicFramePr>
          <p:nvPr>
            <p:extLst>
              <p:ext uri="{D42A27DB-BD31-4B8C-83A1-F6EECF244321}">
                <p14:modId xmlns:p14="http://schemas.microsoft.com/office/powerpoint/2010/main" val="1585964276"/>
              </p:ext>
            </p:extLst>
          </p:nvPr>
        </p:nvGraphicFramePr>
        <p:xfrm>
          <a:off x="4888866" y="1482961"/>
          <a:ext cx="4092570" cy="3271802"/>
        </p:xfrm>
        <a:graphic>
          <a:graphicData uri="http://schemas.openxmlformats.org/drawingml/2006/table">
            <a:tbl>
              <a:tblPr firstRow="1" bandRow="1">
                <a:tableStyleId>{21E4AEA4-8DFA-4A89-87EB-49C32662AFE0}</a:tableStyleId>
              </a:tblPr>
              <a:tblGrid>
                <a:gridCol w="2046285">
                  <a:extLst>
                    <a:ext uri="{9D8B030D-6E8A-4147-A177-3AD203B41FA5}">
                      <a16:colId xmlns:a16="http://schemas.microsoft.com/office/drawing/2014/main" xmlns="" val="399949798"/>
                    </a:ext>
                  </a:extLst>
                </a:gridCol>
                <a:gridCol w="2046285">
                  <a:extLst>
                    <a:ext uri="{9D8B030D-6E8A-4147-A177-3AD203B41FA5}">
                      <a16:colId xmlns:a16="http://schemas.microsoft.com/office/drawing/2014/main" xmlns="" val="2446958977"/>
                    </a:ext>
                  </a:extLst>
                </a:gridCol>
              </a:tblGrid>
              <a:tr h="445348">
                <a:tc>
                  <a:txBody>
                    <a:bodyPr/>
                    <a:lstStyle/>
                    <a:p>
                      <a:pPr algn="ctr"/>
                      <a:r>
                        <a:rPr lang="es-CO" sz="1100" dirty="0">
                          <a:latin typeface="Calibri" panose="020F0502020204030204" pitchFamily="34" charset="0"/>
                          <a:cs typeface="Arial" panose="020B0604020202020204" pitchFamily="34" charset="0"/>
                        </a:rPr>
                        <a:t>Tipo de requerimiento</a:t>
                      </a:r>
                    </a:p>
                  </a:txBody>
                  <a:tcPr anchor="ctr"/>
                </a:tc>
                <a:tc>
                  <a:txBody>
                    <a:bodyPr/>
                    <a:lstStyle/>
                    <a:p>
                      <a:pPr algn="ctr"/>
                      <a:r>
                        <a:rPr lang="es-CO" sz="1100" dirty="0">
                          <a:latin typeface="Calibri" panose="020F0502020204030204" pitchFamily="34" charset="0"/>
                          <a:cs typeface="Arial" panose="020B0604020202020204" pitchFamily="34" charset="0"/>
                        </a:rPr>
                        <a:t># de oficios recibidos</a:t>
                      </a:r>
                    </a:p>
                  </a:txBody>
                  <a:tcPr anchor="ctr"/>
                </a:tc>
                <a:extLst>
                  <a:ext uri="{0D108BD9-81ED-4DB2-BD59-A6C34878D82A}">
                    <a16:rowId xmlns:a16="http://schemas.microsoft.com/office/drawing/2014/main" xmlns="" val="2111167849"/>
                  </a:ext>
                </a:extLst>
              </a:tr>
              <a:tr h="445348">
                <a:tc>
                  <a:txBody>
                    <a:bodyPr/>
                    <a:lstStyle/>
                    <a:p>
                      <a:pPr algn="ctr"/>
                      <a:r>
                        <a:rPr lang="es-CO" sz="1100" dirty="0">
                          <a:latin typeface="Calibri" panose="020F0502020204030204" pitchFamily="34" charset="0"/>
                          <a:cs typeface="Arial" panose="020B0604020202020204" pitchFamily="34" charset="0"/>
                        </a:rPr>
                        <a:t>Derechos de petición (de orden general)</a:t>
                      </a:r>
                    </a:p>
                  </a:txBody>
                  <a:tcPr anchor="ctr"/>
                </a:tc>
                <a:tc>
                  <a:txBody>
                    <a:bodyPr/>
                    <a:lstStyle/>
                    <a:p>
                      <a:pPr algn="ctr"/>
                      <a:r>
                        <a:rPr lang="es-CO" sz="1100" dirty="0" smtClean="0">
                          <a:latin typeface="Calibri" panose="020F0502020204030204" pitchFamily="34" charset="0"/>
                          <a:cs typeface="Arial" panose="020B0604020202020204" pitchFamily="34" charset="0"/>
                        </a:rPr>
                        <a:t>94</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a16="http://schemas.microsoft.com/office/drawing/2014/main" xmlns="" val="2148651402"/>
                  </a:ext>
                </a:extLst>
              </a:tr>
              <a:tr h="623487">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dirty="0">
                          <a:latin typeface="Calibri" panose="020F0502020204030204" pitchFamily="34" charset="0"/>
                          <a:cs typeface="Arial" panose="020B0604020202020204" pitchFamily="34" charset="0"/>
                        </a:rPr>
                        <a:t>Derechos de petición (solicitud desde otra entidad pública)</a:t>
                      </a:r>
                    </a:p>
                  </a:txBody>
                  <a:tcPr anchor="ctr"/>
                </a:tc>
                <a:tc>
                  <a:txBody>
                    <a:bodyPr/>
                    <a:lstStyle/>
                    <a:p>
                      <a:pPr algn="ctr"/>
                      <a:r>
                        <a:rPr lang="es-CO" sz="1100" dirty="0">
                          <a:latin typeface="Calibri" panose="020F0502020204030204" pitchFamily="34" charset="0"/>
                          <a:cs typeface="Arial" panose="020B0604020202020204" pitchFamily="34" charset="0"/>
                        </a:rPr>
                        <a:t>3</a:t>
                      </a:r>
                    </a:p>
                  </a:txBody>
                  <a:tcPr anchor="ctr"/>
                </a:tc>
                <a:extLst>
                  <a:ext uri="{0D108BD9-81ED-4DB2-BD59-A6C34878D82A}">
                    <a16:rowId xmlns:a16="http://schemas.microsoft.com/office/drawing/2014/main" xmlns="" val="2802563030"/>
                  </a:ext>
                </a:extLst>
              </a:tr>
              <a:tr h="421575">
                <a:tc>
                  <a:txBody>
                    <a:bodyPr/>
                    <a:lstStyle/>
                    <a:p>
                      <a:pPr algn="ctr"/>
                      <a:r>
                        <a:rPr lang="es-CO" sz="1100" dirty="0">
                          <a:latin typeface="Calibri" panose="020F0502020204030204" pitchFamily="34" charset="0"/>
                        </a:rPr>
                        <a:t>Informativo</a:t>
                      </a:r>
                    </a:p>
                  </a:txBody>
                  <a:tcPr anchor="ctr"/>
                </a:tc>
                <a:tc>
                  <a:txBody>
                    <a:bodyPr/>
                    <a:lstStyle/>
                    <a:p>
                      <a:pPr algn="ctr"/>
                      <a:r>
                        <a:rPr lang="es-CO" sz="1100" dirty="0" smtClean="0">
                          <a:latin typeface="Calibri" panose="020F0502020204030204" pitchFamily="34" charset="0"/>
                          <a:cs typeface="Arial" panose="020B0604020202020204" pitchFamily="34" charset="0"/>
                        </a:rPr>
                        <a:t>178</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a16="http://schemas.microsoft.com/office/drawing/2014/main" xmlns="" val="1212663290"/>
                  </a:ext>
                </a:extLst>
              </a:tr>
              <a:tr h="445348">
                <a:tc>
                  <a:txBody>
                    <a:bodyPr/>
                    <a:lstStyle/>
                    <a:p>
                      <a:pPr algn="ctr"/>
                      <a:r>
                        <a:rPr lang="es-CO" sz="1100" dirty="0">
                          <a:latin typeface="Calibri" panose="020F0502020204030204" pitchFamily="34" charset="0"/>
                          <a:cs typeface="Arial" panose="020B0604020202020204" pitchFamily="34" charset="0"/>
                        </a:rPr>
                        <a:t>Trámite</a:t>
                      </a:r>
                    </a:p>
                  </a:txBody>
                  <a:tcPr anchor="ctr"/>
                </a:tc>
                <a:tc>
                  <a:txBody>
                    <a:bodyPr/>
                    <a:lstStyle/>
                    <a:p>
                      <a:pPr algn="ctr"/>
                      <a:r>
                        <a:rPr lang="es-CO" sz="1100" dirty="0" smtClean="0">
                          <a:latin typeface="Calibri" panose="020F0502020204030204" pitchFamily="34" charset="0"/>
                          <a:cs typeface="Arial" panose="020B0604020202020204" pitchFamily="34" charset="0"/>
                        </a:rPr>
                        <a:t>102</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a16="http://schemas.microsoft.com/office/drawing/2014/main" xmlns="" val="1268275709"/>
                  </a:ext>
                </a:extLst>
              </a:tr>
              <a:tr h="445348">
                <a:tc>
                  <a:txBody>
                    <a:bodyPr/>
                    <a:lstStyle/>
                    <a:p>
                      <a:pPr algn="ctr"/>
                      <a:r>
                        <a:rPr lang="es-CO" sz="1100" dirty="0">
                          <a:latin typeface="Calibri" panose="020F0502020204030204" pitchFamily="34" charset="0"/>
                          <a:cs typeface="Arial" panose="020B0604020202020204" pitchFamily="34" charset="0"/>
                        </a:rPr>
                        <a:t>Urgente</a:t>
                      </a:r>
                    </a:p>
                  </a:txBody>
                  <a:tcPr anchor="ctr"/>
                </a:tc>
                <a:tc>
                  <a:txBody>
                    <a:bodyPr/>
                    <a:lstStyle/>
                    <a:p>
                      <a:pPr algn="ctr"/>
                      <a:r>
                        <a:rPr lang="es-CO" sz="1100" dirty="0">
                          <a:latin typeface="Calibri" panose="020F0502020204030204" pitchFamily="34" charset="0"/>
                          <a:cs typeface="Arial" panose="020B0604020202020204" pitchFamily="34" charset="0"/>
                        </a:rPr>
                        <a:t>4</a:t>
                      </a:r>
                    </a:p>
                  </a:txBody>
                  <a:tcPr anchor="ctr"/>
                </a:tc>
                <a:extLst>
                  <a:ext uri="{0D108BD9-81ED-4DB2-BD59-A6C34878D82A}">
                    <a16:rowId xmlns:a16="http://schemas.microsoft.com/office/drawing/2014/main" xmlns="" val="502335107"/>
                  </a:ext>
                </a:extLst>
              </a:tr>
              <a:tr h="445348">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b="1" kern="1200" dirty="0">
                          <a:solidFill>
                            <a:schemeClr val="dk1"/>
                          </a:solidFill>
                          <a:latin typeface="Calibri" panose="020F0502020204030204" pitchFamily="34" charset="0"/>
                          <a:ea typeface="+mn-ea"/>
                          <a:cs typeface="Arial" panose="020B0604020202020204" pitchFamily="34" charset="0"/>
                        </a:rPr>
                        <a:t>Total de oficios recibidos </a:t>
                      </a:r>
                      <a:endParaRPr lang="es-CO" b="1" dirty="0"/>
                    </a:p>
                  </a:txBody>
                  <a:tcPr anchor="ctr"/>
                </a:tc>
                <a:tc>
                  <a:txBody>
                    <a:bodyPr/>
                    <a:lstStyle/>
                    <a:p>
                      <a:pPr marL="0" algn="ctr" defTabSz="457200" rtl="0" eaLnBrk="1" latinLnBrk="0" hangingPunct="1"/>
                      <a:r>
                        <a:rPr lang="es-CO" sz="1100" b="1" kern="1200" dirty="0" smtClean="0">
                          <a:solidFill>
                            <a:schemeClr val="dk1"/>
                          </a:solidFill>
                          <a:latin typeface="Calibri" panose="020F0502020204030204" pitchFamily="34" charset="0"/>
                          <a:ea typeface="+mn-ea"/>
                          <a:cs typeface="Arial" panose="020B0604020202020204" pitchFamily="34" charset="0"/>
                        </a:rPr>
                        <a:t>381</a:t>
                      </a:r>
                      <a:r>
                        <a:rPr lang="es-CO" sz="1100" b="1" kern="1200" baseline="0" dirty="0" smtClean="0">
                          <a:solidFill>
                            <a:schemeClr val="dk1"/>
                          </a:solidFill>
                          <a:latin typeface="Calibri" panose="020F0502020204030204" pitchFamily="34" charset="0"/>
                          <a:ea typeface="+mn-ea"/>
                          <a:cs typeface="Arial" panose="020B0604020202020204" pitchFamily="34" charset="0"/>
                        </a:rPr>
                        <a:t> </a:t>
                      </a:r>
                      <a:endParaRPr lang="es-CO" sz="1100" b="1" kern="1200" dirty="0">
                        <a:solidFill>
                          <a:schemeClr val="dk1"/>
                        </a:solidFill>
                        <a:latin typeface="Calibri" panose="020F0502020204030204" pitchFamily="34" charset="0"/>
                        <a:ea typeface="+mn-ea"/>
                        <a:cs typeface="Arial" panose="020B0604020202020204" pitchFamily="34" charset="0"/>
                      </a:endParaRPr>
                    </a:p>
                  </a:txBody>
                  <a:tcPr anchor="ctr"/>
                </a:tc>
                <a:extLst>
                  <a:ext uri="{0D108BD9-81ED-4DB2-BD59-A6C34878D82A}">
                    <a16:rowId xmlns:a16="http://schemas.microsoft.com/office/drawing/2014/main" xmlns="" val="10006"/>
                  </a:ext>
                </a:extLst>
              </a:tr>
            </a:tbl>
          </a:graphicData>
        </a:graphic>
      </p:graphicFrame>
      <p:graphicFrame>
        <p:nvGraphicFramePr>
          <p:cNvPr id="5" name="Gráfico 4">
            <a:extLst>
              <a:ext uri="{FF2B5EF4-FFF2-40B4-BE49-F238E27FC236}">
                <a16:creationId xmlns:a16="http://schemas.microsoft.com/office/drawing/2014/main" xmlns="" id="{0D544917-7796-4986-8A8C-E114EE9297A3}"/>
              </a:ext>
            </a:extLst>
          </p:cNvPr>
          <p:cNvGraphicFramePr/>
          <p:nvPr>
            <p:extLst>
              <p:ext uri="{D42A27DB-BD31-4B8C-83A1-F6EECF244321}">
                <p14:modId xmlns:p14="http://schemas.microsoft.com/office/powerpoint/2010/main" val="3972787080"/>
              </p:ext>
            </p:extLst>
          </p:nvPr>
        </p:nvGraphicFramePr>
        <p:xfrm>
          <a:off x="210474" y="967723"/>
          <a:ext cx="4470758" cy="446354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2058958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68B7192F-F442-46CD-9AF1-EDFA25BB8C18}"/>
              </a:ext>
            </a:extLst>
          </p:cNvPr>
          <p:cNvSpPr txBox="1">
            <a:spLocks/>
          </p:cNvSpPr>
          <p:nvPr/>
        </p:nvSpPr>
        <p:spPr>
          <a:xfrm>
            <a:off x="545624" y="856664"/>
            <a:ext cx="7458891" cy="1096314"/>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endParaRPr lang="es-CO" sz="2000" b="1" dirty="0">
              <a:latin typeface="Arial" panose="020B0604020202020204" pitchFamily="34" charset="0"/>
              <a:ea typeface="Segoe UI" panose="020B0502040204020203" pitchFamily="34" charset="0"/>
              <a:cs typeface="Arial" panose="020B0604020202020204" pitchFamily="34" charset="0"/>
            </a:endParaRPr>
          </a:p>
          <a:p>
            <a:pPr algn="ctr"/>
            <a:r>
              <a:rPr lang="es-CO" sz="2400" b="1" dirty="0">
                <a:latin typeface="Calibri" panose="020F0502020204030204" pitchFamily="34" charset="0"/>
                <a:ea typeface="Segoe UI" panose="020B0502040204020203" pitchFamily="34" charset="0"/>
                <a:cs typeface="Arial" panose="020B0604020202020204" pitchFamily="34" charset="0"/>
              </a:rPr>
              <a:t>Tiempo de respuesta Derechos de Petición Subdirección Administrativa y Financiera</a:t>
            </a:r>
          </a:p>
        </p:txBody>
      </p:sp>
      <p:graphicFrame>
        <p:nvGraphicFramePr>
          <p:cNvPr id="3" name="Tabla 2">
            <a:extLst>
              <a:ext uri="{FF2B5EF4-FFF2-40B4-BE49-F238E27FC236}">
                <a16:creationId xmlns:a16="http://schemas.microsoft.com/office/drawing/2014/main" xmlns="" id="{668097FB-305F-4262-B74F-667CEA7C7654}"/>
              </a:ext>
            </a:extLst>
          </p:cNvPr>
          <p:cNvGraphicFramePr>
            <a:graphicFrameLocks noGrp="1"/>
          </p:cNvGraphicFramePr>
          <p:nvPr>
            <p:extLst>
              <p:ext uri="{D42A27DB-BD31-4B8C-83A1-F6EECF244321}">
                <p14:modId xmlns:p14="http://schemas.microsoft.com/office/powerpoint/2010/main" val="2658634509"/>
              </p:ext>
            </p:extLst>
          </p:nvPr>
        </p:nvGraphicFramePr>
        <p:xfrm>
          <a:off x="669803" y="2435274"/>
          <a:ext cx="7458888" cy="2286000"/>
        </p:xfrm>
        <a:graphic>
          <a:graphicData uri="http://schemas.openxmlformats.org/drawingml/2006/table">
            <a:tbl>
              <a:tblPr firstRow="1" bandRow="1">
                <a:tableStyleId>{21E4AEA4-8DFA-4A89-87EB-49C32662AFE0}</a:tableStyleId>
              </a:tblPr>
              <a:tblGrid>
                <a:gridCol w="1243148">
                  <a:extLst>
                    <a:ext uri="{9D8B030D-6E8A-4147-A177-3AD203B41FA5}">
                      <a16:colId xmlns:a16="http://schemas.microsoft.com/office/drawing/2014/main" xmlns="" val="503841416"/>
                    </a:ext>
                  </a:extLst>
                </a:gridCol>
                <a:gridCol w="1243148">
                  <a:extLst>
                    <a:ext uri="{9D8B030D-6E8A-4147-A177-3AD203B41FA5}">
                      <a16:colId xmlns:a16="http://schemas.microsoft.com/office/drawing/2014/main" xmlns="" val="2672638653"/>
                    </a:ext>
                  </a:extLst>
                </a:gridCol>
                <a:gridCol w="1243148">
                  <a:extLst>
                    <a:ext uri="{9D8B030D-6E8A-4147-A177-3AD203B41FA5}">
                      <a16:colId xmlns:a16="http://schemas.microsoft.com/office/drawing/2014/main" xmlns="" val="2047058357"/>
                    </a:ext>
                  </a:extLst>
                </a:gridCol>
                <a:gridCol w="1243148">
                  <a:extLst>
                    <a:ext uri="{9D8B030D-6E8A-4147-A177-3AD203B41FA5}">
                      <a16:colId xmlns:a16="http://schemas.microsoft.com/office/drawing/2014/main" xmlns="" val="952739187"/>
                    </a:ext>
                  </a:extLst>
                </a:gridCol>
                <a:gridCol w="1243148">
                  <a:extLst>
                    <a:ext uri="{9D8B030D-6E8A-4147-A177-3AD203B41FA5}">
                      <a16:colId xmlns:a16="http://schemas.microsoft.com/office/drawing/2014/main" xmlns="" val="238209766"/>
                    </a:ext>
                  </a:extLst>
                </a:gridCol>
                <a:gridCol w="1243148">
                  <a:extLst>
                    <a:ext uri="{9D8B030D-6E8A-4147-A177-3AD203B41FA5}">
                      <a16:colId xmlns:a16="http://schemas.microsoft.com/office/drawing/2014/main" xmlns="" val="20005"/>
                    </a:ext>
                  </a:extLst>
                </a:gridCol>
              </a:tblGrid>
              <a:tr h="370840">
                <a:tc>
                  <a:txBody>
                    <a:bodyPr/>
                    <a:lstStyle/>
                    <a:p>
                      <a:pPr algn="ctr"/>
                      <a:endParaRPr lang="es-CO" sz="1100" dirty="0">
                        <a:latin typeface="Calibri" panose="020F0502020204030204" pitchFamily="34" charset="0"/>
                        <a:cs typeface="Arial" panose="020B0604020202020204" pitchFamily="34" charset="0"/>
                      </a:endParaRPr>
                    </a:p>
                    <a:p>
                      <a:pPr algn="ctr"/>
                      <a:r>
                        <a:rPr lang="es-CO" sz="1100" dirty="0">
                          <a:latin typeface="Calibri" panose="020F0502020204030204" pitchFamily="34" charset="0"/>
                          <a:cs typeface="Arial" panose="020B0604020202020204" pitchFamily="34" charset="0"/>
                        </a:rPr>
                        <a:t>Tipo</a:t>
                      </a:r>
                    </a:p>
                  </a:txBody>
                  <a:tcPr anchor="ctr"/>
                </a:tc>
                <a:tc>
                  <a:txBody>
                    <a:bodyPr/>
                    <a:lstStyle/>
                    <a:p>
                      <a:pPr algn="ctr"/>
                      <a:endParaRPr lang="es-CO" sz="1100" dirty="0">
                        <a:latin typeface="Calibri" panose="020F0502020204030204" pitchFamily="34" charset="0"/>
                        <a:cs typeface="Arial" panose="020B0604020202020204" pitchFamily="34" charset="0"/>
                      </a:endParaRPr>
                    </a:p>
                    <a:p>
                      <a:pPr algn="ctr"/>
                      <a:r>
                        <a:rPr lang="es-CO" sz="1100" dirty="0">
                          <a:latin typeface="Calibri" panose="020F0502020204030204" pitchFamily="34" charset="0"/>
                          <a:cs typeface="Arial" panose="020B0604020202020204" pitchFamily="34" charset="0"/>
                        </a:rPr>
                        <a:t># oficios</a:t>
                      </a:r>
                      <a:r>
                        <a:rPr lang="es-CO" sz="1100" baseline="0" dirty="0">
                          <a:latin typeface="Calibri" panose="020F0502020204030204" pitchFamily="34" charset="0"/>
                          <a:cs typeface="Arial" panose="020B0604020202020204" pitchFamily="34" charset="0"/>
                        </a:rPr>
                        <a:t> recibidos</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a:latin typeface="Calibri" panose="020F0502020204030204" pitchFamily="34" charset="0"/>
                          <a:cs typeface="Arial" panose="020B0604020202020204" pitchFamily="34" charset="0"/>
                        </a:rPr>
                        <a:t># oficios</a:t>
                      </a:r>
                      <a:r>
                        <a:rPr lang="es-CO" sz="1100" baseline="0" dirty="0">
                          <a:latin typeface="Calibri" panose="020F0502020204030204" pitchFamily="34" charset="0"/>
                          <a:cs typeface="Arial" panose="020B0604020202020204" pitchFamily="34" charset="0"/>
                        </a:rPr>
                        <a:t> respondidos a tiempo</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a:latin typeface="Calibri" panose="020F0502020204030204" pitchFamily="34" charset="0"/>
                          <a:cs typeface="Arial" panose="020B0604020202020204" pitchFamily="34" charset="0"/>
                        </a:rPr>
                        <a:t># de oficios respondidos</a:t>
                      </a:r>
                      <a:r>
                        <a:rPr lang="es-CO" sz="1100" baseline="0" dirty="0">
                          <a:latin typeface="Calibri" panose="020F0502020204030204" pitchFamily="34" charset="0"/>
                          <a:cs typeface="Arial" panose="020B0604020202020204" pitchFamily="34" charset="0"/>
                        </a:rPr>
                        <a:t> fuera de tiempo</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a:latin typeface="Calibri" panose="020F0502020204030204" pitchFamily="34" charset="0"/>
                          <a:cs typeface="Arial" panose="020B0604020202020204" pitchFamily="34" charset="0"/>
                        </a:rPr>
                        <a:t># de oficios pendientes  por responder que aun están dentro del tiempo</a:t>
                      </a:r>
                    </a:p>
                  </a:txBody>
                  <a:tcPr anchor="ctr"/>
                </a:tc>
                <a:tc>
                  <a:txBody>
                    <a:bodyPr/>
                    <a:lstStyle/>
                    <a:p>
                      <a:pPr algn="ctr"/>
                      <a:r>
                        <a:rPr lang="es-CO" sz="1100" dirty="0">
                          <a:latin typeface="Calibri" panose="020F0502020204030204" pitchFamily="34" charset="0"/>
                          <a:cs typeface="Arial" panose="020B0604020202020204" pitchFamily="34" charset="0"/>
                        </a:rPr>
                        <a:t># de oficios vencidos sin dar respuesta  </a:t>
                      </a:r>
                    </a:p>
                  </a:txBody>
                  <a:tcPr anchor="ctr"/>
                </a:tc>
                <a:extLst>
                  <a:ext uri="{0D108BD9-81ED-4DB2-BD59-A6C34878D82A}">
                    <a16:rowId xmlns:a16="http://schemas.microsoft.com/office/drawing/2014/main" xmlns="" val="2583650395"/>
                  </a:ext>
                </a:extLst>
              </a:tr>
              <a:tr h="370840">
                <a:tc>
                  <a:txBody>
                    <a:bodyPr/>
                    <a:lstStyle/>
                    <a:p>
                      <a:pPr algn="ctr"/>
                      <a:r>
                        <a:rPr lang="es-CO" sz="1100" dirty="0">
                          <a:latin typeface="Calibri" panose="020F0502020204030204" pitchFamily="34" charset="0"/>
                          <a:cs typeface="Arial" panose="020B0604020202020204" pitchFamily="34" charset="0"/>
                        </a:rPr>
                        <a:t>Derechos de petición (de orden general)</a:t>
                      </a:r>
                    </a:p>
                  </a:txBody>
                  <a:tcPr/>
                </a:tc>
                <a:tc>
                  <a:txBody>
                    <a:bodyPr/>
                    <a:lstStyle/>
                    <a:p>
                      <a:pPr algn="ctr"/>
                      <a:r>
                        <a:rPr lang="es-CO" sz="1100" dirty="0" smtClean="0">
                          <a:latin typeface="Calibri" panose="020F0502020204030204" pitchFamily="34" charset="0"/>
                          <a:cs typeface="Arial" panose="020B0604020202020204" pitchFamily="34" charset="0"/>
                        </a:rPr>
                        <a:t>94</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89</a:t>
                      </a:r>
                      <a:endParaRPr lang="es-CO" sz="1100" dirty="0">
                        <a:latin typeface="Calibri" panose="020F0502020204030204" pitchFamily="34" charset="0"/>
                        <a:cs typeface="Arial" panose="020B0604020202020204" pitchFamily="34" charset="0"/>
                      </a:endParaRPr>
                    </a:p>
                  </a:txBody>
                  <a:tcPr anchor="ctr"/>
                </a:tc>
                <a:tc>
                  <a:txBody>
                    <a:bodyPr/>
                    <a:lstStyle/>
                    <a:p>
                      <a:pPr algn="ct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5</a:t>
                      </a:r>
                      <a:endParaRPr lang="es-CO" sz="1100" dirty="0">
                        <a:latin typeface="Calibri" panose="020F0502020204030204" pitchFamily="34" charset="0"/>
                        <a:cs typeface="Arial" panose="020B0604020202020204" pitchFamily="34" charset="0"/>
                      </a:endParaRPr>
                    </a:p>
                  </a:txBody>
                  <a:tcPr anchor="ctr"/>
                </a:tc>
                <a:tc>
                  <a:txBody>
                    <a:bodyPr/>
                    <a:lstStyle/>
                    <a:p>
                      <a:pPr algn="ct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a16="http://schemas.microsoft.com/office/drawing/2014/main" xmlns="" val="2505891586"/>
                  </a:ext>
                </a:extLst>
              </a:tr>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dirty="0">
                          <a:latin typeface="Calibri" panose="020F0502020204030204" pitchFamily="34" charset="0"/>
                          <a:cs typeface="Arial" panose="020B0604020202020204" pitchFamily="34" charset="0"/>
                        </a:rPr>
                        <a:t>Derechos de petición (solicitud desde otra entidad pública)</a:t>
                      </a:r>
                    </a:p>
                  </a:txBody>
                  <a:tcPr/>
                </a:tc>
                <a:tc>
                  <a:txBody>
                    <a:bodyPr/>
                    <a:lstStyle/>
                    <a:p>
                      <a:pPr algn="ctr"/>
                      <a:r>
                        <a:rPr lang="es-CO" sz="1100" dirty="0">
                          <a:latin typeface="Calibri" panose="020F0502020204030204" pitchFamily="34" charset="0"/>
                          <a:cs typeface="Arial" panose="020B0604020202020204" pitchFamily="34" charset="0"/>
                        </a:rPr>
                        <a:t>3</a:t>
                      </a:r>
                    </a:p>
                  </a:txBody>
                  <a:tcPr anchor="ctr"/>
                </a:tc>
                <a:tc>
                  <a:txBody>
                    <a:bodyPr/>
                    <a:lstStyle/>
                    <a:p>
                      <a:pPr algn="ctr"/>
                      <a:r>
                        <a:rPr lang="es-CO" sz="1100" dirty="0" smtClean="0">
                          <a:latin typeface="Calibri" panose="020F0502020204030204" pitchFamily="34" charset="0"/>
                          <a:cs typeface="Arial" panose="020B0604020202020204" pitchFamily="34" charset="0"/>
                        </a:rPr>
                        <a:t>3</a:t>
                      </a:r>
                      <a:endParaRPr lang="es-CO" sz="1100" dirty="0">
                        <a:latin typeface="Calibri" panose="020F0502020204030204" pitchFamily="34" charset="0"/>
                        <a:cs typeface="Arial" panose="020B0604020202020204" pitchFamily="34" charset="0"/>
                      </a:endParaRPr>
                    </a:p>
                  </a:txBody>
                  <a:tcPr anchor="ctr"/>
                </a:tc>
                <a:tc>
                  <a:txBody>
                    <a:bodyPr/>
                    <a:lstStyle/>
                    <a:p>
                      <a:pPr algn="ctr"/>
                      <a:endParaRPr lang="es-CO" sz="1100" dirty="0">
                        <a:latin typeface="Calibri" panose="020F0502020204030204" pitchFamily="34" charset="0"/>
                        <a:cs typeface="Arial" panose="020B0604020202020204" pitchFamily="34" charset="0"/>
                      </a:endParaRPr>
                    </a:p>
                  </a:txBody>
                  <a:tcPr anchor="ctr"/>
                </a:tc>
                <a:tc>
                  <a:txBody>
                    <a:bodyPr/>
                    <a:lstStyle/>
                    <a:p>
                      <a:pPr algn="ctr"/>
                      <a:endParaRPr lang="es-CO" sz="1100" dirty="0">
                        <a:latin typeface="Calibri" panose="020F0502020204030204" pitchFamily="34" charset="0"/>
                        <a:cs typeface="Arial" panose="020B0604020202020204" pitchFamily="34" charset="0"/>
                      </a:endParaRPr>
                    </a:p>
                  </a:txBody>
                  <a:tcPr anchor="ctr"/>
                </a:tc>
                <a:tc>
                  <a:txBody>
                    <a:bodyPr/>
                    <a:lstStyle/>
                    <a:p>
                      <a:pPr algn="ct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a16="http://schemas.microsoft.com/office/drawing/2014/main" xmlns="" val="1004259375"/>
                  </a:ext>
                </a:extLst>
              </a:tr>
            </a:tbl>
          </a:graphicData>
        </a:graphic>
      </p:graphicFrame>
    </p:spTree>
    <p:extLst>
      <p:ext uri="{BB962C8B-B14F-4D97-AF65-F5344CB8AC3E}">
        <p14:creationId xmlns:p14="http://schemas.microsoft.com/office/powerpoint/2010/main" val="17092805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80805" y="1246909"/>
            <a:ext cx="3503830" cy="3059561"/>
          </a:xfrm>
        </p:spPr>
        <p:txBody>
          <a:bodyPr>
            <a:noAutofit/>
          </a:bodyPr>
          <a:lstStyle/>
          <a:p>
            <a:pPr algn="r"/>
            <a:r>
              <a:rPr lang="en-US" sz="2400" b="1" dirty="0">
                <a:cs typeface="Arial" panose="020B0604020202020204" pitchFamily="34" charset="0"/>
              </a:rPr>
              <a:t>INFORME DE PETICIONES, QUEJAS, RECLAMOS Y DENUNCIAS </a:t>
            </a:r>
            <a:br>
              <a:rPr lang="en-US" sz="2400" b="1" dirty="0">
                <a:cs typeface="Arial" panose="020B0604020202020204" pitchFamily="34" charset="0"/>
              </a:rPr>
            </a:br>
            <a:r>
              <a:rPr lang="en-US" sz="2400" b="1" dirty="0">
                <a:cs typeface="Arial" panose="020B0604020202020204" pitchFamily="34" charset="0"/>
              </a:rPr>
              <a:t>(PQRDS)</a:t>
            </a:r>
            <a:br>
              <a:rPr lang="en-US" sz="2400" b="1" dirty="0">
                <a:cs typeface="Arial" panose="020B0604020202020204" pitchFamily="34" charset="0"/>
              </a:rPr>
            </a:br>
            <a:r>
              <a:rPr lang="en-US" sz="2400" b="1" dirty="0">
                <a:cs typeface="Arial" panose="020B0604020202020204" pitchFamily="34" charset="0"/>
              </a:rPr>
              <a:t>Cuarto trimestre de 2020</a:t>
            </a:r>
            <a:r>
              <a:rPr lang="es-CO" sz="2400" b="1" dirty="0">
                <a:cs typeface="Arial" panose="020B0604020202020204" pitchFamily="34" charset="0"/>
              </a:rPr>
              <a:t/>
            </a:r>
            <a:br>
              <a:rPr lang="es-CO" sz="2400" b="1" dirty="0">
                <a:cs typeface="Arial" panose="020B0604020202020204" pitchFamily="34" charset="0"/>
              </a:rPr>
            </a:br>
            <a:endParaRPr lang="en-US" sz="2400" dirty="0">
              <a:cs typeface="Arial" panose="020B0604020202020204" pitchFamily="34" charset="0"/>
            </a:endParaRPr>
          </a:p>
        </p:txBody>
      </p:sp>
    </p:spTree>
    <p:extLst>
      <p:ext uri="{BB962C8B-B14F-4D97-AF65-F5344CB8AC3E}">
        <p14:creationId xmlns:p14="http://schemas.microsoft.com/office/powerpoint/2010/main" val="984812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8E13454-DED5-45EA-B448-63202C2184B4}"/>
              </a:ext>
            </a:extLst>
          </p:cNvPr>
          <p:cNvSpPr txBox="1">
            <a:spLocks/>
          </p:cNvSpPr>
          <p:nvPr/>
        </p:nvSpPr>
        <p:spPr>
          <a:xfrm>
            <a:off x="160995" y="285206"/>
            <a:ext cx="8486294" cy="609600"/>
          </a:xfrm>
          <a:prstGeom prst="rect">
            <a:avLst/>
          </a:prstGeom>
        </p:spPr>
        <p:txBody>
          <a:bodyP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endParaRPr lang="es-CO" sz="2000" b="1" dirty="0">
              <a:latin typeface="Arial" panose="020B0604020202020204" pitchFamily="34" charset="0"/>
              <a:ea typeface="Segoe UI" panose="020B0502040204020203" pitchFamily="34" charset="0"/>
              <a:cs typeface="Arial" panose="020B0604020202020204" pitchFamily="34" charset="0"/>
            </a:endParaRPr>
          </a:p>
          <a:p>
            <a:pPr algn="ctr"/>
            <a:r>
              <a:rPr lang="es-CO" sz="2000" b="1" dirty="0">
                <a:latin typeface="Arial" panose="020B0604020202020204" pitchFamily="34" charset="0"/>
                <a:ea typeface="Segoe UI" panose="020B0502040204020203" pitchFamily="34" charset="0"/>
                <a:cs typeface="Arial" panose="020B0604020202020204" pitchFamily="34" charset="0"/>
              </a:rPr>
              <a:t>     </a:t>
            </a:r>
            <a:r>
              <a:rPr lang="es-CO" sz="2600" b="1" dirty="0">
                <a:latin typeface="Calibri" panose="020F0502020204030204" pitchFamily="34" charset="0"/>
                <a:ea typeface="Segoe UI" panose="020B0502040204020203" pitchFamily="34" charset="0"/>
                <a:cs typeface="Arial" panose="020B0604020202020204" pitchFamily="34" charset="0"/>
              </a:rPr>
              <a:t>Subdirección</a:t>
            </a:r>
            <a:r>
              <a:rPr lang="es-CO" sz="2600" b="1" dirty="0">
                <a:latin typeface="Century Gothic" panose="020B0502020202020204" pitchFamily="34" charset="0"/>
                <a:ea typeface="Segoe UI" panose="020B0502040204020203" pitchFamily="34" charset="0"/>
                <a:cs typeface="Arial" panose="020B0604020202020204" pitchFamily="34" charset="0"/>
              </a:rPr>
              <a:t> Ambiental </a:t>
            </a:r>
          </a:p>
        </p:txBody>
      </p:sp>
      <p:graphicFrame>
        <p:nvGraphicFramePr>
          <p:cNvPr id="3" name="Gráfico 2">
            <a:extLst>
              <a:ext uri="{FF2B5EF4-FFF2-40B4-BE49-F238E27FC236}">
                <a16:creationId xmlns:a16="http://schemas.microsoft.com/office/drawing/2014/main" xmlns="" id="{0D544917-7796-4986-8A8C-E114EE9297A3}"/>
              </a:ext>
            </a:extLst>
          </p:cNvPr>
          <p:cNvGraphicFramePr/>
          <p:nvPr>
            <p:extLst>
              <p:ext uri="{D42A27DB-BD31-4B8C-83A1-F6EECF244321}">
                <p14:modId xmlns:p14="http://schemas.microsoft.com/office/powerpoint/2010/main" val="1461410385"/>
              </p:ext>
            </p:extLst>
          </p:nvPr>
        </p:nvGraphicFramePr>
        <p:xfrm>
          <a:off x="160995" y="794445"/>
          <a:ext cx="4116027" cy="446354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Tabla 3">
            <a:extLst>
              <a:ext uri="{FF2B5EF4-FFF2-40B4-BE49-F238E27FC236}">
                <a16:creationId xmlns:a16="http://schemas.microsoft.com/office/drawing/2014/main" xmlns="" id="{EB2E770B-74EB-4849-814A-D2EB43428438}"/>
              </a:ext>
            </a:extLst>
          </p:cNvPr>
          <p:cNvGraphicFramePr>
            <a:graphicFrameLocks noGrp="1"/>
          </p:cNvGraphicFramePr>
          <p:nvPr>
            <p:extLst>
              <p:ext uri="{D42A27DB-BD31-4B8C-83A1-F6EECF244321}">
                <p14:modId xmlns:p14="http://schemas.microsoft.com/office/powerpoint/2010/main" val="1674824806"/>
              </p:ext>
            </p:extLst>
          </p:nvPr>
        </p:nvGraphicFramePr>
        <p:xfrm>
          <a:off x="4400122" y="1877595"/>
          <a:ext cx="4583836" cy="2413086"/>
        </p:xfrm>
        <a:graphic>
          <a:graphicData uri="http://schemas.openxmlformats.org/drawingml/2006/table">
            <a:tbl>
              <a:tblPr firstRow="1" bandRow="1">
                <a:tableStyleId>{5C22544A-7EE6-4342-B048-85BDC9FD1C3A}</a:tableStyleId>
              </a:tblPr>
              <a:tblGrid>
                <a:gridCol w="2257511">
                  <a:extLst>
                    <a:ext uri="{9D8B030D-6E8A-4147-A177-3AD203B41FA5}">
                      <a16:colId xmlns:a16="http://schemas.microsoft.com/office/drawing/2014/main" xmlns="" val="599583375"/>
                    </a:ext>
                  </a:extLst>
                </a:gridCol>
                <a:gridCol w="2326325">
                  <a:extLst>
                    <a:ext uri="{9D8B030D-6E8A-4147-A177-3AD203B41FA5}">
                      <a16:colId xmlns:a16="http://schemas.microsoft.com/office/drawing/2014/main" xmlns="" val="287681666"/>
                    </a:ext>
                  </a:extLst>
                </a:gridCol>
              </a:tblGrid>
              <a:tr h="0">
                <a:tc>
                  <a:txBody>
                    <a:bodyPr/>
                    <a:lstStyle/>
                    <a:p>
                      <a:pPr algn="ctr"/>
                      <a:r>
                        <a:rPr lang="es-CO" sz="1100" dirty="0">
                          <a:latin typeface="Calibri" panose="020F0502020204030204" pitchFamily="34" charset="0"/>
                          <a:cs typeface="Arial" panose="020B0604020202020204" pitchFamily="34" charset="0"/>
                        </a:rPr>
                        <a:t>Tipo de requerimiento</a:t>
                      </a:r>
                    </a:p>
                  </a:txBody>
                  <a:tcPr anchor="ctr"/>
                </a:tc>
                <a:tc>
                  <a:txBody>
                    <a:bodyPr/>
                    <a:lstStyle/>
                    <a:p>
                      <a:pPr algn="ctr"/>
                      <a:r>
                        <a:rPr lang="es-CO" sz="1100" dirty="0">
                          <a:latin typeface="Calibri" panose="020F0502020204030204" pitchFamily="34" charset="0"/>
                          <a:cs typeface="Arial" panose="020B0604020202020204" pitchFamily="34" charset="0"/>
                        </a:rPr>
                        <a:t># de oficios recibidos </a:t>
                      </a:r>
                    </a:p>
                  </a:txBody>
                  <a:tcPr anchor="ctr"/>
                </a:tc>
                <a:extLst>
                  <a:ext uri="{0D108BD9-81ED-4DB2-BD59-A6C34878D82A}">
                    <a16:rowId xmlns:a16="http://schemas.microsoft.com/office/drawing/2014/main" xmlns="" val="1036542871"/>
                  </a:ext>
                </a:extLst>
              </a:tr>
              <a:tr h="406155">
                <a:tc>
                  <a:txBody>
                    <a:bodyPr/>
                    <a:lstStyle/>
                    <a:p>
                      <a:pPr algn="ctr"/>
                      <a:r>
                        <a:rPr lang="es-CO" sz="1100" dirty="0">
                          <a:latin typeface="Calibri" panose="020F0502020204030204" pitchFamily="34" charset="0"/>
                          <a:cs typeface="Arial" panose="020B0604020202020204" pitchFamily="34" charset="0"/>
                        </a:rPr>
                        <a:t>Derechos de petición (de orden general)</a:t>
                      </a:r>
                    </a:p>
                  </a:txBody>
                  <a:tcPr anchor="ctr"/>
                </a:tc>
                <a:tc>
                  <a:txBody>
                    <a:bodyPr/>
                    <a:lstStyle/>
                    <a:p>
                      <a:pPr algn="ctr"/>
                      <a:r>
                        <a:rPr lang="es-CO" sz="1100" dirty="0" smtClean="0">
                          <a:latin typeface="Calibri" panose="020F0502020204030204" pitchFamily="34" charset="0"/>
                          <a:cs typeface="Arial" panose="020B0604020202020204" pitchFamily="34" charset="0"/>
                        </a:rPr>
                        <a:t>121</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a16="http://schemas.microsoft.com/office/drawing/2014/main" xmlns="" val="3981930289"/>
                  </a:ext>
                </a:extLst>
              </a:tr>
              <a:tr h="568618">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dirty="0">
                          <a:latin typeface="Calibri" panose="020F0502020204030204" pitchFamily="34" charset="0"/>
                          <a:cs typeface="Arial" panose="020B0604020202020204" pitchFamily="34" charset="0"/>
                        </a:rPr>
                        <a:t>Derechos de petición (solicitud desde otra entidad pública)</a:t>
                      </a:r>
                    </a:p>
                  </a:txBody>
                  <a:tcPr anchor="ctr"/>
                </a:tc>
                <a:tc>
                  <a:txBody>
                    <a:bodyPr/>
                    <a:lstStyle/>
                    <a:p>
                      <a:pPr algn="ctr"/>
                      <a:r>
                        <a:rPr lang="es-CO" sz="1100" dirty="0">
                          <a:latin typeface="Calibri" panose="020F0502020204030204" pitchFamily="34" charset="0"/>
                          <a:cs typeface="Arial" panose="020B0604020202020204" pitchFamily="34" charset="0"/>
                        </a:rPr>
                        <a:t>2</a:t>
                      </a:r>
                    </a:p>
                  </a:txBody>
                  <a:tcPr anchor="ctr"/>
                </a:tc>
                <a:extLst>
                  <a:ext uri="{0D108BD9-81ED-4DB2-BD59-A6C34878D82A}">
                    <a16:rowId xmlns:a16="http://schemas.microsoft.com/office/drawing/2014/main" xmlns="" val="559254265"/>
                  </a:ext>
                </a:extLst>
              </a:tr>
              <a:tr h="289667">
                <a:tc>
                  <a:txBody>
                    <a:bodyPr/>
                    <a:lstStyle/>
                    <a:p>
                      <a:pPr algn="ctr"/>
                      <a:r>
                        <a:rPr lang="es-CO" sz="1100" dirty="0">
                          <a:latin typeface="Calibri" panose="020F0502020204030204" pitchFamily="34" charset="0"/>
                          <a:cs typeface="Arial" panose="020B0604020202020204" pitchFamily="34" charset="0"/>
                        </a:rPr>
                        <a:t>Informativo</a:t>
                      </a:r>
                    </a:p>
                  </a:txBody>
                  <a:tcPr anchor="ctr"/>
                </a:tc>
                <a:tc>
                  <a:txBody>
                    <a:bodyPr/>
                    <a:lstStyle/>
                    <a:p>
                      <a:pPr algn="ctr"/>
                      <a:r>
                        <a:rPr lang="es-CO" sz="1100" dirty="0" smtClean="0">
                          <a:latin typeface="Calibri" panose="020F0502020204030204" pitchFamily="34" charset="0"/>
                          <a:cs typeface="Arial" panose="020B0604020202020204" pitchFamily="34" charset="0"/>
                        </a:rPr>
                        <a:t>162</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a16="http://schemas.microsoft.com/office/drawing/2014/main" xmlns="" val="4270317329"/>
                  </a:ext>
                </a:extLst>
              </a:tr>
              <a:tr h="289667">
                <a:tc>
                  <a:txBody>
                    <a:bodyPr/>
                    <a:lstStyle/>
                    <a:p>
                      <a:pPr algn="ctr"/>
                      <a:r>
                        <a:rPr lang="es-CO" sz="1100" dirty="0" smtClean="0">
                          <a:latin typeface="Calibri" panose="020F0502020204030204" pitchFamily="34" charset="0"/>
                          <a:cs typeface="Arial" panose="020B0604020202020204" pitchFamily="34" charset="0"/>
                        </a:rPr>
                        <a:t>Trámites</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73</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a16="http://schemas.microsoft.com/office/drawing/2014/main" xmlns="" val="1950595406"/>
                  </a:ext>
                </a:extLst>
              </a:tr>
              <a:tr h="289667">
                <a:tc>
                  <a:txBody>
                    <a:bodyPr/>
                    <a:lstStyle/>
                    <a:p>
                      <a:pPr algn="ctr"/>
                      <a:r>
                        <a:rPr lang="es-CO" sz="1100" dirty="0">
                          <a:latin typeface="Calibri" panose="020F0502020204030204" pitchFamily="34" charset="0"/>
                          <a:cs typeface="Arial" panose="020B0604020202020204" pitchFamily="34" charset="0"/>
                        </a:rPr>
                        <a:t>Urgente</a:t>
                      </a:r>
                    </a:p>
                  </a:txBody>
                  <a:tcPr anchor="ctr"/>
                </a:tc>
                <a:tc>
                  <a:txBody>
                    <a:bodyPr/>
                    <a:lstStyle/>
                    <a:p>
                      <a:pPr algn="ctr"/>
                      <a:r>
                        <a:rPr lang="es-CO" sz="1100" dirty="0">
                          <a:latin typeface="Calibri" panose="020F0502020204030204" pitchFamily="34" charset="0"/>
                          <a:cs typeface="Arial" panose="020B0604020202020204" pitchFamily="34" charset="0"/>
                        </a:rPr>
                        <a:t>9</a:t>
                      </a:r>
                    </a:p>
                  </a:txBody>
                  <a:tcPr anchor="ctr"/>
                </a:tc>
                <a:extLst>
                  <a:ext uri="{0D108BD9-81ED-4DB2-BD59-A6C34878D82A}">
                    <a16:rowId xmlns:a16="http://schemas.microsoft.com/office/drawing/2014/main" xmlns="" val="3123467204"/>
                  </a:ext>
                </a:extLst>
              </a:tr>
              <a:tr h="289667">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b="1" kern="1200" dirty="0">
                          <a:solidFill>
                            <a:schemeClr val="dk1"/>
                          </a:solidFill>
                          <a:latin typeface="Calibri" panose="020F0502020204030204" pitchFamily="34" charset="0"/>
                          <a:ea typeface="+mn-ea"/>
                          <a:cs typeface="Arial" panose="020B0604020202020204" pitchFamily="34" charset="0"/>
                        </a:rPr>
                        <a:t>Total de oficios recibidos </a:t>
                      </a:r>
                      <a:endParaRPr lang="es-CO" b="1" dirty="0"/>
                    </a:p>
                  </a:txBody>
                  <a:tcPr anchor="ctr"/>
                </a:tc>
                <a:tc>
                  <a:txBody>
                    <a:bodyPr/>
                    <a:lstStyle/>
                    <a:p>
                      <a:pPr marL="0" algn="ctr" defTabSz="457200" rtl="0" eaLnBrk="1" latinLnBrk="0" hangingPunct="1"/>
                      <a:r>
                        <a:rPr lang="es-CO" sz="1100" b="1" kern="1200" dirty="0" smtClean="0">
                          <a:solidFill>
                            <a:schemeClr val="dk1"/>
                          </a:solidFill>
                          <a:latin typeface="Calibri" panose="020F0502020204030204" pitchFamily="34" charset="0"/>
                          <a:ea typeface="+mn-ea"/>
                          <a:cs typeface="Arial" panose="020B0604020202020204" pitchFamily="34" charset="0"/>
                        </a:rPr>
                        <a:t>367</a:t>
                      </a:r>
                      <a:endParaRPr lang="es-CO" sz="1100" b="1" kern="1200" dirty="0">
                        <a:solidFill>
                          <a:schemeClr val="dk1"/>
                        </a:solidFill>
                        <a:latin typeface="Calibri" panose="020F0502020204030204" pitchFamily="34" charset="0"/>
                        <a:ea typeface="+mn-ea"/>
                        <a:cs typeface="Arial" panose="020B0604020202020204" pitchFamily="34" charset="0"/>
                      </a:endParaRPr>
                    </a:p>
                  </a:txBody>
                  <a:tcPr anchor="ct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16011723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38D85CE-29DD-424C-A970-EC7CB8976C4E}"/>
              </a:ext>
            </a:extLst>
          </p:cNvPr>
          <p:cNvSpPr txBox="1">
            <a:spLocks/>
          </p:cNvSpPr>
          <p:nvPr/>
        </p:nvSpPr>
        <p:spPr>
          <a:xfrm>
            <a:off x="343356" y="271732"/>
            <a:ext cx="8161866" cy="843390"/>
          </a:xfrm>
          <a:prstGeom prst="rect">
            <a:avLst/>
          </a:prstGeom>
        </p:spPr>
        <p:txBody>
          <a:bodyPr>
            <a:normAutofit fontScale="92500"/>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endParaRPr lang="es-CO" sz="2400" b="1" dirty="0">
              <a:latin typeface="Calibri" panose="020F0502020204030204" pitchFamily="34" charset="0"/>
              <a:ea typeface="Segoe UI" panose="020B0502040204020203" pitchFamily="34" charset="0"/>
              <a:cs typeface="Segoe UI" panose="020B0502040204020203" pitchFamily="34" charset="0"/>
            </a:endParaRPr>
          </a:p>
          <a:p>
            <a:pPr algn="ctr"/>
            <a:r>
              <a:rPr lang="es-CO" sz="2400" b="1" dirty="0">
                <a:latin typeface="Calibri" panose="020F0502020204030204" pitchFamily="34" charset="0"/>
                <a:ea typeface="Segoe UI" panose="020B0502040204020203" pitchFamily="34" charset="0"/>
                <a:cs typeface="Segoe UI" panose="020B0502040204020203" pitchFamily="34" charset="0"/>
              </a:rPr>
              <a:t>Tiempo de respuesta Derechos de Petición Subdirección Ambiental</a:t>
            </a:r>
          </a:p>
        </p:txBody>
      </p:sp>
      <p:graphicFrame>
        <p:nvGraphicFramePr>
          <p:cNvPr id="3" name="Tabla 2">
            <a:extLst>
              <a:ext uri="{FF2B5EF4-FFF2-40B4-BE49-F238E27FC236}">
                <a16:creationId xmlns:a16="http://schemas.microsoft.com/office/drawing/2014/main" xmlns="" id="{1DD27856-2D38-4117-9923-AD033328043B}"/>
              </a:ext>
            </a:extLst>
          </p:cNvPr>
          <p:cNvGraphicFramePr>
            <a:graphicFrameLocks noGrp="1"/>
          </p:cNvGraphicFramePr>
          <p:nvPr>
            <p:extLst>
              <p:ext uri="{D42A27DB-BD31-4B8C-83A1-F6EECF244321}">
                <p14:modId xmlns:p14="http://schemas.microsoft.com/office/powerpoint/2010/main" val="1973955744"/>
              </p:ext>
            </p:extLst>
          </p:nvPr>
        </p:nvGraphicFramePr>
        <p:xfrm>
          <a:off x="557903" y="1475379"/>
          <a:ext cx="7554351" cy="2286000"/>
        </p:xfrm>
        <a:graphic>
          <a:graphicData uri="http://schemas.openxmlformats.org/drawingml/2006/table">
            <a:tbl>
              <a:tblPr firstRow="1" bandRow="1">
                <a:tableStyleId>{5C22544A-7EE6-4342-B048-85BDC9FD1C3A}</a:tableStyleId>
              </a:tblPr>
              <a:tblGrid>
                <a:gridCol w="1361721">
                  <a:extLst>
                    <a:ext uri="{9D8B030D-6E8A-4147-A177-3AD203B41FA5}">
                      <a16:colId xmlns:a16="http://schemas.microsoft.com/office/drawing/2014/main" xmlns="" val="2624741133"/>
                    </a:ext>
                  </a:extLst>
                </a:gridCol>
                <a:gridCol w="1238526">
                  <a:extLst>
                    <a:ext uri="{9D8B030D-6E8A-4147-A177-3AD203B41FA5}">
                      <a16:colId xmlns:a16="http://schemas.microsoft.com/office/drawing/2014/main" xmlns="" val="1791329336"/>
                    </a:ext>
                  </a:extLst>
                </a:gridCol>
                <a:gridCol w="1238526">
                  <a:extLst>
                    <a:ext uri="{9D8B030D-6E8A-4147-A177-3AD203B41FA5}">
                      <a16:colId xmlns:a16="http://schemas.microsoft.com/office/drawing/2014/main" xmlns="" val="3932448771"/>
                    </a:ext>
                  </a:extLst>
                </a:gridCol>
                <a:gridCol w="1238526">
                  <a:extLst>
                    <a:ext uri="{9D8B030D-6E8A-4147-A177-3AD203B41FA5}">
                      <a16:colId xmlns:a16="http://schemas.microsoft.com/office/drawing/2014/main" xmlns="" val="2559977663"/>
                    </a:ext>
                  </a:extLst>
                </a:gridCol>
                <a:gridCol w="1238526">
                  <a:extLst>
                    <a:ext uri="{9D8B030D-6E8A-4147-A177-3AD203B41FA5}">
                      <a16:colId xmlns:a16="http://schemas.microsoft.com/office/drawing/2014/main" xmlns="" val="686014019"/>
                    </a:ext>
                  </a:extLst>
                </a:gridCol>
                <a:gridCol w="1238526">
                  <a:extLst>
                    <a:ext uri="{9D8B030D-6E8A-4147-A177-3AD203B41FA5}">
                      <a16:colId xmlns:a16="http://schemas.microsoft.com/office/drawing/2014/main" xmlns="" val="20005"/>
                    </a:ext>
                  </a:extLst>
                </a:gridCol>
              </a:tblGrid>
              <a:tr h="370840">
                <a:tc>
                  <a:txBody>
                    <a:bodyPr/>
                    <a:lstStyle/>
                    <a:p>
                      <a:pPr algn="ctr"/>
                      <a:r>
                        <a:rPr lang="es-CO" sz="1100" dirty="0">
                          <a:latin typeface="Calibri" panose="020F0502020204030204" pitchFamily="34" charset="0"/>
                          <a:cs typeface="Arial" panose="020B0604020202020204" pitchFamily="34" charset="0"/>
                        </a:rPr>
                        <a:t>Tipo</a:t>
                      </a:r>
                    </a:p>
                  </a:txBody>
                  <a:tcPr anchor="ctr"/>
                </a:tc>
                <a:tc>
                  <a:txBody>
                    <a:bodyPr/>
                    <a:lstStyle/>
                    <a:p>
                      <a:pPr algn="ctr"/>
                      <a:r>
                        <a:rPr lang="es-CO" sz="1100" dirty="0">
                          <a:latin typeface="Calibri" panose="020F0502020204030204" pitchFamily="34" charset="0"/>
                          <a:cs typeface="Arial" panose="020B0604020202020204" pitchFamily="34" charset="0"/>
                        </a:rPr>
                        <a:t># oficios</a:t>
                      </a:r>
                      <a:r>
                        <a:rPr lang="es-CO" sz="1100" baseline="0" dirty="0">
                          <a:latin typeface="Calibri" panose="020F0502020204030204" pitchFamily="34" charset="0"/>
                          <a:cs typeface="Arial" panose="020B0604020202020204" pitchFamily="34" charset="0"/>
                        </a:rPr>
                        <a:t> recibidos</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a:latin typeface="Calibri" panose="020F0502020204030204" pitchFamily="34" charset="0"/>
                          <a:cs typeface="Arial" panose="020B0604020202020204" pitchFamily="34" charset="0"/>
                        </a:rPr>
                        <a:t># oficios</a:t>
                      </a:r>
                      <a:r>
                        <a:rPr lang="es-CO" sz="1100" baseline="0" dirty="0">
                          <a:latin typeface="Calibri" panose="020F0502020204030204" pitchFamily="34" charset="0"/>
                          <a:cs typeface="Arial" panose="020B0604020202020204" pitchFamily="34" charset="0"/>
                        </a:rPr>
                        <a:t> respondidos a tiempo</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a:latin typeface="Calibri" panose="020F0502020204030204" pitchFamily="34" charset="0"/>
                          <a:cs typeface="Arial" panose="020B0604020202020204" pitchFamily="34" charset="0"/>
                        </a:rPr>
                        <a:t># de oficios respondidos</a:t>
                      </a:r>
                      <a:r>
                        <a:rPr lang="es-CO" sz="1100" baseline="0" dirty="0">
                          <a:latin typeface="Calibri" panose="020F0502020204030204" pitchFamily="34" charset="0"/>
                          <a:cs typeface="Arial" panose="020B0604020202020204" pitchFamily="34" charset="0"/>
                        </a:rPr>
                        <a:t> fuera de tiempo</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a:latin typeface="Calibri" panose="020F0502020204030204" pitchFamily="34" charset="0"/>
                          <a:cs typeface="Arial" panose="020B0604020202020204" pitchFamily="34" charset="0"/>
                        </a:rPr>
                        <a:t># de oficios pendientes  por responder que aun están dentro del tiempo</a:t>
                      </a:r>
                    </a:p>
                  </a:txBody>
                  <a:tcPr anchor="ctr"/>
                </a:tc>
                <a:tc>
                  <a:txBody>
                    <a:bodyPr/>
                    <a:lstStyle/>
                    <a:p>
                      <a:pPr algn="ctr"/>
                      <a:r>
                        <a:rPr lang="es-CO" sz="1100" dirty="0">
                          <a:latin typeface="Calibri" panose="020F0502020204030204" pitchFamily="34" charset="0"/>
                          <a:cs typeface="Arial" panose="020B0604020202020204" pitchFamily="34" charset="0"/>
                        </a:rPr>
                        <a:t># de</a:t>
                      </a:r>
                      <a:r>
                        <a:rPr lang="es-CO" sz="1100" baseline="0" dirty="0">
                          <a:latin typeface="Calibri" panose="020F0502020204030204" pitchFamily="34" charset="0"/>
                          <a:cs typeface="Arial" panose="020B0604020202020204" pitchFamily="34" charset="0"/>
                        </a:rPr>
                        <a:t> oficios vencidos sin dar respuesta </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a16="http://schemas.microsoft.com/office/drawing/2014/main" xmlns="" val="360845977"/>
                  </a:ext>
                </a:extLst>
              </a:tr>
              <a:tr h="370840">
                <a:tc>
                  <a:txBody>
                    <a:bodyPr/>
                    <a:lstStyle/>
                    <a:p>
                      <a:pPr algn="ctr"/>
                      <a:r>
                        <a:rPr lang="es-CO" sz="1100" dirty="0">
                          <a:latin typeface="Calibri" panose="020F0502020204030204" pitchFamily="34" charset="0"/>
                          <a:cs typeface="Arial" panose="020B0604020202020204" pitchFamily="34" charset="0"/>
                        </a:rPr>
                        <a:t>Derechos de petición (de orden general).</a:t>
                      </a:r>
                    </a:p>
                  </a:txBody>
                  <a:tcPr anchor="ctr"/>
                </a:tc>
                <a:tc>
                  <a:txBody>
                    <a:bodyPr/>
                    <a:lstStyle/>
                    <a:p>
                      <a:pPr algn="ctr"/>
                      <a:r>
                        <a:rPr lang="es-CO" sz="1100" dirty="0" smtClean="0">
                          <a:latin typeface="Calibri" panose="020F0502020204030204" pitchFamily="34" charset="0"/>
                        </a:rPr>
                        <a:t>121</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114</a:t>
                      </a:r>
                      <a:endParaRPr lang="es-CO" sz="1100" dirty="0">
                        <a:latin typeface="Calibri" panose="020F0502020204030204" pitchFamily="34" charset="0"/>
                      </a:endParaRPr>
                    </a:p>
                  </a:txBody>
                  <a:tcPr anchor="ctr"/>
                </a:tc>
                <a:tc>
                  <a:txBody>
                    <a:bodyPr/>
                    <a:lstStyle/>
                    <a:p>
                      <a:pPr algn="ct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7</a:t>
                      </a:r>
                      <a:endParaRPr lang="es-CO" sz="1100" dirty="0">
                        <a:latin typeface="Calibri" panose="020F0502020204030204" pitchFamily="34" charset="0"/>
                      </a:endParaRPr>
                    </a:p>
                  </a:txBody>
                  <a:tcPr anchor="ctr"/>
                </a:tc>
                <a:tc>
                  <a:txBody>
                    <a:bodyPr/>
                    <a:lstStyle/>
                    <a:p>
                      <a:pPr algn="ctr"/>
                      <a:endParaRPr lang="es-CO" sz="1100" dirty="0">
                        <a:latin typeface="Calibri" panose="020F0502020204030204" pitchFamily="34" charset="0"/>
                      </a:endParaRPr>
                    </a:p>
                  </a:txBody>
                  <a:tcPr anchor="ctr"/>
                </a:tc>
                <a:extLst>
                  <a:ext uri="{0D108BD9-81ED-4DB2-BD59-A6C34878D82A}">
                    <a16:rowId xmlns:a16="http://schemas.microsoft.com/office/drawing/2014/main" xmlns="" val="2759673851"/>
                  </a:ext>
                </a:extLst>
              </a:tr>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dirty="0">
                          <a:latin typeface="Calibri" panose="020F0502020204030204" pitchFamily="34" charset="0"/>
                          <a:cs typeface="Arial" panose="020B0604020202020204" pitchFamily="34" charset="0"/>
                        </a:rPr>
                        <a:t>Derechos de petición (solicitud desde otra entidad pública).</a:t>
                      </a:r>
                    </a:p>
                  </a:txBody>
                  <a:tcPr anchor="ctr"/>
                </a:tc>
                <a:tc>
                  <a:txBody>
                    <a:bodyPr/>
                    <a:lstStyle/>
                    <a:p>
                      <a:pPr algn="ctr"/>
                      <a:r>
                        <a:rPr lang="es-CO" sz="1100" dirty="0">
                          <a:latin typeface="Calibri" panose="020F0502020204030204" pitchFamily="34" charset="0"/>
                        </a:rPr>
                        <a:t>2</a:t>
                      </a:r>
                    </a:p>
                  </a:txBody>
                  <a:tcPr anchor="ctr"/>
                </a:tc>
                <a:tc>
                  <a:txBody>
                    <a:bodyPr/>
                    <a:lstStyle/>
                    <a:p>
                      <a:pPr algn="ctr"/>
                      <a:r>
                        <a:rPr lang="es-CO" sz="1100" dirty="0" smtClean="0">
                          <a:latin typeface="Calibri" panose="020F0502020204030204" pitchFamily="34" charset="0"/>
                        </a:rPr>
                        <a:t>1</a:t>
                      </a:r>
                      <a:endParaRPr lang="es-CO" sz="1100" dirty="0">
                        <a:latin typeface="Calibri" panose="020F0502020204030204" pitchFamily="34" charset="0"/>
                      </a:endParaRPr>
                    </a:p>
                  </a:txBody>
                  <a:tcPr anchor="ctr"/>
                </a:tc>
                <a:tc>
                  <a:txBody>
                    <a:bodyPr/>
                    <a:lstStyle/>
                    <a:p>
                      <a:pPr algn="ctr"/>
                      <a:endParaRPr lang="es-CO" sz="1100" dirty="0">
                        <a:latin typeface="Calibri" panose="020F0502020204030204" pitchFamily="34" charset="0"/>
                      </a:endParaRPr>
                    </a:p>
                  </a:txBody>
                  <a:tcPr anchor="ctr"/>
                </a:tc>
                <a:tc>
                  <a:txBody>
                    <a:bodyPr/>
                    <a:lstStyle/>
                    <a:p>
                      <a:pPr algn="ct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1</a:t>
                      </a:r>
                      <a:endParaRPr lang="es-CO" sz="1100" dirty="0">
                        <a:latin typeface="Calibri" panose="020F0502020204030204" pitchFamily="34" charset="0"/>
                      </a:endParaRPr>
                    </a:p>
                  </a:txBody>
                  <a:tcPr anchor="ctr"/>
                </a:tc>
                <a:extLst>
                  <a:ext uri="{0D108BD9-81ED-4DB2-BD59-A6C34878D82A}">
                    <a16:rowId xmlns:a16="http://schemas.microsoft.com/office/drawing/2014/main" xmlns="" val="2884433571"/>
                  </a:ext>
                </a:extLst>
              </a:tr>
            </a:tbl>
          </a:graphicData>
        </a:graphic>
      </p:graphicFrame>
    </p:spTree>
    <p:extLst>
      <p:ext uri="{BB962C8B-B14F-4D97-AF65-F5344CB8AC3E}">
        <p14:creationId xmlns:p14="http://schemas.microsoft.com/office/powerpoint/2010/main" val="34765681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4F463F6A-391C-4B57-88B6-0CE130220C52}"/>
              </a:ext>
            </a:extLst>
          </p:cNvPr>
          <p:cNvSpPr txBox="1">
            <a:spLocks/>
          </p:cNvSpPr>
          <p:nvPr/>
        </p:nvSpPr>
        <p:spPr>
          <a:xfrm>
            <a:off x="290339" y="444138"/>
            <a:ext cx="8375959" cy="41801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CO" sz="2400" b="1" dirty="0">
                <a:latin typeface="Calibri" panose="020F0502020204030204" pitchFamily="34" charset="0"/>
                <a:ea typeface="Segoe UI" panose="020B0502040204020203" pitchFamily="34" charset="0"/>
                <a:cs typeface="Arial" panose="020B0604020202020204" pitchFamily="34" charset="0"/>
              </a:rPr>
              <a:t>Subdirección de Planeación e Infraestructura </a:t>
            </a:r>
          </a:p>
        </p:txBody>
      </p:sp>
      <p:graphicFrame>
        <p:nvGraphicFramePr>
          <p:cNvPr id="3" name="Gráfico 2">
            <a:extLst>
              <a:ext uri="{FF2B5EF4-FFF2-40B4-BE49-F238E27FC236}">
                <a16:creationId xmlns:a16="http://schemas.microsoft.com/office/drawing/2014/main" xmlns="" id="{FDAB6990-6992-4503-A869-4A03D0113856}"/>
              </a:ext>
            </a:extLst>
          </p:cNvPr>
          <p:cNvGraphicFramePr/>
          <p:nvPr>
            <p:extLst>
              <p:ext uri="{D42A27DB-BD31-4B8C-83A1-F6EECF244321}">
                <p14:modId xmlns:p14="http://schemas.microsoft.com/office/powerpoint/2010/main" val="4204221913"/>
              </p:ext>
            </p:extLst>
          </p:nvPr>
        </p:nvGraphicFramePr>
        <p:xfrm>
          <a:off x="0" y="1016549"/>
          <a:ext cx="4616605" cy="44076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Tabla 3">
            <a:extLst>
              <a:ext uri="{FF2B5EF4-FFF2-40B4-BE49-F238E27FC236}">
                <a16:creationId xmlns:a16="http://schemas.microsoft.com/office/drawing/2014/main" xmlns="" id="{A731359E-3F30-4EE0-B532-3737CD75EBF9}"/>
              </a:ext>
            </a:extLst>
          </p:cNvPr>
          <p:cNvGraphicFramePr>
            <a:graphicFrameLocks noGrp="1"/>
          </p:cNvGraphicFramePr>
          <p:nvPr>
            <p:extLst>
              <p:ext uri="{D42A27DB-BD31-4B8C-83A1-F6EECF244321}">
                <p14:modId xmlns:p14="http://schemas.microsoft.com/office/powerpoint/2010/main" val="1200815037"/>
              </p:ext>
            </p:extLst>
          </p:nvPr>
        </p:nvGraphicFramePr>
        <p:xfrm>
          <a:off x="4936873" y="1192727"/>
          <a:ext cx="3875152" cy="3667211"/>
        </p:xfrm>
        <a:graphic>
          <a:graphicData uri="http://schemas.openxmlformats.org/drawingml/2006/table">
            <a:tbl>
              <a:tblPr firstRow="1" bandRow="1">
                <a:tableStyleId>{93296810-A885-4BE3-A3E7-6D5BEEA58F35}</a:tableStyleId>
              </a:tblPr>
              <a:tblGrid>
                <a:gridCol w="1940341">
                  <a:extLst>
                    <a:ext uri="{9D8B030D-6E8A-4147-A177-3AD203B41FA5}">
                      <a16:colId xmlns:a16="http://schemas.microsoft.com/office/drawing/2014/main" xmlns="" val="2734948621"/>
                    </a:ext>
                  </a:extLst>
                </a:gridCol>
                <a:gridCol w="1934811">
                  <a:extLst>
                    <a:ext uri="{9D8B030D-6E8A-4147-A177-3AD203B41FA5}">
                      <a16:colId xmlns:a16="http://schemas.microsoft.com/office/drawing/2014/main" xmlns="" val="171459834"/>
                    </a:ext>
                  </a:extLst>
                </a:gridCol>
              </a:tblGrid>
              <a:tr h="490079">
                <a:tc>
                  <a:txBody>
                    <a:bodyPr/>
                    <a:lstStyle/>
                    <a:p>
                      <a:pPr algn="ctr"/>
                      <a:r>
                        <a:rPr lang="es-CO" sz="1100" dirty="0">
                          <a:latin typeface="Calibri" panose="020F0502020204030204" pitchFamily="34" charset="0"/>
                          <a:cs typeface="Arial" panose="020B0604020202020204" pitchFamily="34" charset="0"/>
                        </a:rPr>
                        <a:t>Tipo de requerimiento</a:t>
                      </a:r>
                    </a:p>
                  </a:txBody>
                  <a:tcPr anchor="ctr"/>
                </a:tc>
                <a:tc>
                  <a:txBody>
                    <a:bodyPr/>
                    <a:lstStyle/>
                    <a:p>
                      <a:pPr algn="ctr"/>
                      <a:r>
                        <a:rPr lang="es-CO" sz="1100" dirty="0">
                          <a:latin typeface="Calibri" panose="020F0502020204030204" pitchFamily="34" charset="0"/>
                          <a:cs typeface="Arial" panose="020B0604020202020204" pitchFamily="34" charset="0"/>
                        </a:rPr>
                        <a:t># de oficios</a:t>
                      </a:r>
                      <a:r>
                        <a:rPr lang="es-CO" sz="1100" baseline="0" dirty="0">
                          <a:latin typeface="Calibri" panose="020F0502020204030204" pitchFamily="34" charset="0"/>
                          <a:cs typeface="Arial" panose="020B0604020202020204" pitchFamily="34" charset="0"/>
                        </a:rPr>
                        <a:t> recibidos </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a16="http://schemas.microsoft.com/office/drawing/2014/main" xmlns="" val="3970453266"/>
                  </a:ext>
                </a:extLst>
              </a:tr>
              <a:tr h="490079">
                <a:tc>
                  <a:txBody>
                    <a:bodyPr/>
                    <a:lstStyle/>
                    <a:p>
                      <a:pPr algn="ctr"/>
                      <a:r>
                        <a:rPr lang="es-CO" sz="1100" dirty="0">
                          <a:latin typeface="Calibri" panose="020F0502020204030204" pitchFamily="34" charset="0"/>
                          <a:cs typeface="Arial" panose="020B0604020202020204" pitchFamily="34" charset="0"/>
                        </a:rPr>
                        <a:t>Derechos de petición (de orden general)</a:t>
                      </a:r>
                    </a:p>
                  </a:txBody>
                  <a:tcPr anchor="ctr"/>
                </a:tc>
                <a:tc>
                  <a:txBody>
                    <a:bodyPr/>
                    <a:lstStyle/>
                    <a:p>
                      <a:pPr algn="ctr"/>
                      <a:r>
                        <a:rPr lang="es-CO" sz="1100" dirty="0" smtClean="0">
                          <a:latin typeface="Calibri" panose="020F0502020204030204" pitchFamily="34" charset="0"/>
                          <a:cs typeface="Arial" panose="020B0604020202020204" pitchFamily="34" charset="0"/>
                        </a:rPr>
                        <a:t>74</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a16="http://schemas.microsoft.com/office/drawing/2014/main" xmlns="" val="4164287350"/>
                  </a:ext>
                </a:extLst>
              </a:tr>
              <a:tr h="6014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dirty="0">
                          <a:latin typeface="Calibri" panose="020F0502020204030204" pitchFamily="34" charset="0"/>
                          <a:cs typeface="Arial" panose="020B0604020202020204" pitchFamily="34" charset="0"/>
                        </a:rPr>
                        <a:t>Derechos de petición (Solicitud de copias o exámenes de documentos)</a:t>
                      </a:r>
                    </a:p>
                  </a:txBody>
                  <a:tcPr anchor="ctr"/>
                </a:tc>
                <a:tc>
                  <a:txBody>
                    <a:bodyPr/>
                    <a:lstStyle/>
                    <a:p>
                      <a:pPr algn="ctr"/>
                      <a:r>
                        <a:rPr lang="es-CO" sz="1100" dirty="0" smtClean="0">
                          <a:latin typeface="Calibri" panose="020F0502020204030204" pitchFamily="34" charset="0"/>
                          <a:cs typeface="Arial" panose="020B0604020202020204" pitchFamily="34" charset="0"/>
                        </a:rPr>
                        <a:t>15</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a16="http://schemas.microsoft.com/office/drawing/2014/main" xmlns="" val="10002"/>
                  </a:ext>
                </a:extLst>
              </a:tr>
              <a:tr h="6014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dirty="0">
                          <a:latin typeface="Calibri" panose="020F0502020204030204" pitchFamily="34" charset="0"/>
                          <a:cs typeface="Arial" panose="020B0604020202020204" pitchFamily="34" charset="0"/>
                        </a:rPr>
                        <a:t>Derechos de petición (solicitud desde </a:t>
                      </a:r>
                      <a:r>
                        <a:rPr lang="es-CO" sz="1100" baseline="0" dirty="0">
                          <a:latin typeface="Calibri" panose="020F0502020204030204" pitchFamily="34" charset="0"/>
                          <a:cs typeface="Arial" panose="020B0604020202020204" pitchFamily="34" charset="0"/>
                        </a:rPr>
                        <a:t> otra entidad pública</a:t>
                      </a:r>
                      <a:r>
                        <a:rPr lang="es-CO" sz="1100" dirty="0">
                          <a:latin typeface="Calibri" panose="020F0502020204030204" pitchFamily="34" charset="0"/>
                          <a:cs typeface="Arial" panose="020B0604020202020204" pitchFamily="34" charset="0"/>
                        </a:rPr>
                        <a:t>s</a:t>
                      </a:r>
                      <a:r>
                        <a:rPr lang="es-CO" sz="1100" baseline="0" dirty="0">
                          <a:latin typeface="Calibri" panose="020F0502020204030204" pitchFamily="34" charset="0"/>
                          <a:cs typeface="Arial" panose="020B0604020202020204" pitchFamily="34" charset="0"/>
                        </a:rPr>
                        <a:t>)</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29</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a16="http://schemas.microsoft.com/office/drawing/2014/main" xmlns="" val="2565462844"/>
                  </a:ext>
                </a:extLst>
              </a:tr>
              <a:tr h="406228">
                <a:tc>
                  <a:txBody>
                    <a:bodyPr/>
                    <a:lstStyle/>
                    <a:p>
                      <a:pPr algn="ctr"/>
                      <a:r>
                        <a:rPr lang="es-CO" sz="1100" dirty="0" smtClean="0">
                          <a:latin typeface="Calibri" panose="020F0502020204030204" pitchFamily="34" charset="0"/>
                          <a:cs typeface="Arial" panose="020B0604020202020204" pitchFamily="34" charset="0"/>
                        </a:rPr>
                        <a:t>Informativos</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50</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a16="http://schemas.microsoft.com/office/drawing/2014/main" xmlns="" val="677431079"/>
                  </a:ext>
                </a:extLst>
              </a:tr>
              <a:tr h="359315">
                <a:tc>
                  <a:txBody>
                    <a:bodyPr/>
                    <a:lstStyle/>
                    <a:p>
                      <a:pPr algn="ctr"/>
                      <a:r>
                        <a:rPr lang="es-CO" sz="1100" dirty="0" smtClean="0">
                          <a:latin typeface="Calibri" panose="020F0502020204030204" pitchFamily="34" charset="0"/>
                          <a:cs typeface="Arial" panose="020B0604020202020204" pitchFamily="34" charset="0"/>
                        </a:rPr>
                        <a:t>Trámites</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1752</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a16="http://schemas.microsoft.com/office/drawing/2014/main" xmlns="" val="2151016652"/>
                  </a:ext>
                </a:extLst>
              </a:tr>
              <a:tr h="359315">
                <a:tc>
                  <a:txBody>
                    <a:bodyPr/>
                    <a:lstStyle/>
                    <a:p>
                      <a:pPr algn="ctr"/>
                      <a:r>
                        <a:rPr lang="es-CO" sz="1100" dirty="0">
                          <a:latin typeface="Calibri" panose="020F0502020204030204" pitchFamily="34" charset="0"/>
                          <a:cs typeface="Arial" panose="020B0604020202020204" pitchFamily="34" charset="0"/>
                        </a:rPr>
                        <a:t>Urgente</a:t>
                      </a:r>
                    </a:p>
                  </a:txBody>
                  <a:tcPr anchor="ctr"/>
                </a:tc>
                <a:tc>
                  <a:txBody>
                    <a:bodyPr/>
                    <a:lstStyle/>
                    <a:p>
                      <a:pPr algn="ctr"/>
                      <a:r>
                        <a:rPr lang="es-CO" sz="1100" dirty="0" smtClean="0">
                          <a:latin typeface="Calibri" panose="020F0502020204030204" pitchFamily="34" charset="0"/>
                          <a:cs typeface="Arial" panose="020B0604020202020204" pitchFamily="34" charset="0"/>
                        </a:rPr>
                        <a:t>3</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a16="http://schemas.microsoft.com/office/drawing/2014/main" xmlns="" val="10007"/>
                  </a:ext>
                </a:extLst>
              </a:tr>
              <a:tr h="359315">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b="1" kern="1200" dirty="0">
                          <a:solidFill>
                            <a:schemeClr val="dk1"/>
                          </a:solidFill>
                          <a:latin typeface="Calibri" panose="020F0502020204030204" pitchFamily="34" charset="0"/>
                          <a:ea typeface="+mn-ea"/>
                          <a:cs typeface="Arial" panose="020B0604020202020204" pitchFamily="34" charset="0"/>
                        </a:rPr>
                        <a:t>Total de oficios recibidos </a:t>
                      </a:r>
                      <a:endParaRPr lang="es-CO" b="1" dirty="0"/>
                    </a:p>
                  </a:txBody>
                  <a:tcPr anchor="ctr"/>
                </a:tc>
                <a:tc>
                  <a:txBody>
                    <a:bodyPr/>
                    <a:lstStyle/>
                    <a:p>
                      <a:pPr marL="0" algn="ctr" defTabSz="457200" rtl="0" eaLnBrk="1" latinLnBrk="0" hangingPunct="1"/>
                      <a:r>
                        <a:rPr lang="es-CO" sz="1100" b="1" kern="1200" baseline="0" dirty="0" smtClean="0">
                          <a:solidFill>
                            <a:schemeClr val="dk1"/>
                          </a:solidFill>
                          <a:latin typeface="Calibri" panose="020F0502020204030204" pitchFamily="34" charset="0"/>
                          <a:ea typeface="+mn-ea"/>
                          <a:cs typeface="Arial" panose="020B0604020202020204" pitchFamily="34" charset="0"/>
                        </a:rPr>
                        <a:t>1923</a:t>
                      </a:r>
                      <a:endParaRPr lang="es-CO" sz="1100" b="1" kern="1200" dirty="0">
                        <a:solidFill>
                          <a:schemeClr val="dk1"/>
                        </a:solidFill>
                        <a:latin typeface="Calibri" panose="020F0502020204030204" pitchFamily="34" charset="0"/>
                        <a:ea typeface="+mn-ea"/>
                        <a:cs typeface="Arial" panose="020B0604020202020204" pitchFamily="34" charset="0"/>
                      </a:endParaRPr>
                    </a:p>
                  </a:txBody>
                  <a:tcPr anchor="ctr"/>
                </a:tc>
                <a:extLst>
                  <a:ext uri="{0D108BD9-81ED-4DB2-BD59-A6C34878D82A}">
                    <a16:rowId xmlns:a16="http://schemas.microsoft.com/office/drawing/2014/main" xmlns="" val="10008"/>
                  </a:ext>
                </a:extLst>
              </a:tr>
            </a:tbl>
          </a:graphicData>
        </a:graphic>
      </p:graphicFrame>
    </p:spTree>
    <p:extLst>
      <p:ext uri="{BB962C8B-B14F-4D97-AF65-F5344CB8AC3E}">
        <p14:creationId xmlns:p14="http://schemas.microsoft.com/office/powerpoint/2010/main" val="23447440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7912134-EC89-443F-B4D5-7B5F765576F5}"/>
              </a:ext>
            </a:extLst>
          </p:cNvPr>
          <p:cNvSpPr txBox="1">
            <a:spLocks/>
          </p:cNvSpPr>
          <p:nvPr/>
        </p:nvSpPr>
        <p:spPr>
          <a:xfrm>
            <a:off x="238758" y="615698"/>
            <a:ext cx="8287660" cy="84182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CO" sz="2400" b="1" dirty="0">
                <a:latin typeface="Calibri" panose="020F0502020204030204" pitchFamily="34" charset="0"/>
                <a:ea typeface="Segoe UI" panose="020B0502040204020203" pitchFamily="34" charset="0"/>
                <a:cs typeface="Arial" panose="020B0604020202020204" pitchFamily="34" charset="0"/>
              </a:rPr>
              <a:t>Tiempo de respuesta Derechos de Petición Subdirección de Planeación e Infraestructura</a:t>
            </a:r>
          </a:p>
        </p:txBody>
      </p:sp>
      <p:graphicFrame>
        <p:nvGraphicFramePr>
          <p:cNvPr id="3" name="Tabla 2">
            <a:extLst>
              <a:ext uri="{FF2B5EF4-FFF2-40B4-BE49-F238E27FC236}">
                <a16:creationId xmlns:a16="http://schemas.microsoft.com/office/drawing/2014/main" xmlns="" id="{2A3F9846-73E9-47A9-95C7-6DE53C1491FC}"/>
              </a:ext>
            </a:extLst>
          </p:cNvPr>
          <p:cNvGraphicFramePr>
            <a:graphicFrameLocks noGrp="1"/>
          </p:cNvGraphicFramePr>
          <p:nvPr>
            <p:extLst>
              <p:ext uri="{D42A27DB-BD31-4B8C-83A1-F6EECF244321}">
                <p14:modId xmlns:p14="http://schemas.microsoft.com/office/powerpoint/2010/main" val="3210987305"/>
              </p:ext>
            </p:extLst>
          </p:nvPr>
        </p:nvGraphicFramePr>
        <p:xfrm>
          <a:off x="565841" y="1544831"/>
          <a:ext cx="7641774" cy="3383280"/>
        </p:xfrm>
        <a:graphic>
          <a:graphicData uri="http://schemas.openxmlformats.org/drawingml/2006/table">
            <a:tbl>
              <a:tblPr firstRow="1" bandRow="1">
                <a:tableStyleId>{93296810-A885-4BE3-A3E7-6D5BEEA58F35}</a:tableStyleId>
              </a:tblPr>
              <a:tblGrid>
                <a:gridCol w="1273629">
                  <a:extLst>
                    <a:ext uri="{9D8B030D-6E8A-4147-A177-3AD203B41FA5}">
                      <a16:colId xmlns:a16="http://schemas.microsoft.com/office/drawing/2014/main" xmlns="" val="2821059907"/>
                    </a:ext>
                  </a:extLst>
                </a:gridCol>
                <a:gridCol w="1273629">
                  <a:extLst>
                    <a:ext uri="{9D8B030D-6E8A-4147-A177-3AD203B41FA5}">
                      <a16:colId xmlns:a16="http://schemas.microsoft.com/office/drawing/2014/main" xmlns="" val="2408075015"/>
                    </a:ext>
                  </a:extLst>
                </a:gridCol>
                <a:gridCol w="1273629">
                  <a:extLst>
                    <a:ext uri="{9D8B030D-6E8A-4147-A177-3AD203B41FA5}">
                      <a16:colId xmlns:a16="http://schemas.microsoft.com/office/drawing/2014/main" xmlns="" val="2545720440"/>
                    </a:ext>
                  </a:extLst>
                </a:gridCol>
                <a:gridCol w="1273629">
                  <a:extLst>
                    <a:ext uri="{9D8B030D-6E8A-4147-A177-3AD203B41FA5}">
                      <a16:colId xmlns:a16="http://schemas.microsoft.com/office/drawing/2014/main" xmlns="" val="1112679939"/>
                    </a:ext>
                  </a:extLst>
                </a:gridCol>
                <a:gridCol w="1273629">
                  <a:extLst>
                    <a:ext uri="{9D8B030D-6E8A-4147-A177-3AD203B41FA5}">
                      <a16:colId xmlns:a16="http://schemas.microsoft.com/office/drawing/2014/main" xmlns="" val="20004"/>
                    </a:ext>
                  </a:extLst>
                </a:gridCol>
                <a:gridCol w="1273629">
                  <a:extLst>
                    <a:ext uri="{9D8B030D-6E8A-4147-A177-3AD203B41FA5}">
                      <a16:colId xmlns:a16="http://schemas.microsoft.com/office/drawing/2014/main" xmlns="" val="2958318103"/>
                    </a:ext>
                  </a:extLst>
                </a:gridCol>
              </a:tblGrid>
              <a:tr h="798253">
                <a:tc>
                  <a:txBody>
                    <a:bodyPr/>
                    <a:lstStyle/>
                    <a:p>
                      <a:pPr algn="ctr"/>
                      <a:r>
                        <a:rPr lang="es-CO" sz="1100" dirty="0">
                          <a:latin typeface="Calibri" panose="020F0502020204030204" pitchFamily="34" charset="0"/>
                          <a:cs typeface="Arial" panose="020B0604020202020204" pitchFamily="34" charset="0"/>
                        </a:rPr>
                        <a:t>Tipo</a:t>
                      </a:r>
                    </a:p>
                  </a:txBody>
                  <a:tcPr anchor="ctr"/>
                </a:tc>
                <a:tc>
                  <a:txBody>
                    <a:bodyPr/>
                    <a:lstStyle/>
                    <a:p>
                      <a:pPr algn="ctr"/>
                      <a:r>
                        <a:rPr lang="es-CO" sz="1100" dirty="0">
                          <a:latin typeface="Calibri" panose="020F0502020204030204" pitchFamily="34" charset="0"/>
                          <a:cs typeface="Arial" panose="020B0604020202020204" pitchFamily="34" charset="0"/>
                        </a:rPr>
                        <a:t># oficios</a:t>
                      </a:r>
                      <a:r>
                        <a:rPr lang="es-CO" sz="1100" baseline="0" dirty="0">
                          <a:latin typeface="Calibri" panose="020F0502020204030204" pitchFamily="34" charset="0"/>
                          <a:cs typeface="Arial" panose="020B0604020202020204" pitchFamily="34" charset="0"/>
                        </a:rPr>
                        <a:t> recibidos</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a:latin typeface="Calibri" panose="020F0502020204030204" pitchFamily="34" charset="0"/>
                          <a:cs typeface="Arial" panose="020B0604020202020204" pitchFamily="34" charset="0"/>
                        </a:rPr>
                        <a:t># oficios</a:t>
                      </a:r>
                      <a:r>
                        <a:rPr lang="es-CO" sz="1100" baseline="0" dirty="0">
                          <a:latin typeface="Calibri" panose="020F0502020204030204" pitchFamily="34" charset="0"/>
                          <a:cs typeface="Arial" panose="020B0604020202020204" pitchFamily="34" charset="0"/>
                        </a:rPr>
                        <a:t> respondidos a tiempo</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a:latin typeface="Calibri" panose="020F0502020204030204" pitchFamily="34" charset="0"/>
                          <a:cs typeface="Arial" panose="020B0604020202020204" pitchFamily="34" charset="0"/>
                        </a:rPr>
                        <a:t># de oficios respondidos</a:t>
                      </a:r>
                      <a:r>
                        <a:rPr lang="es-CO" sz="1100" baseline="0" dirty="0">
                          <a:latin typeface="Calibri" panose="020F0502020204030204" pitchFamily="34" charset="0"/>
                          <a:cs typeface="Arial" panose="020B0604020202020204" pitchFamily="34" charset="0"/>
                        </a:rPr>
                        <a:t> fuera de tiempo</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a:latin typeface="Calibri" panose="020F0502020204030204" pitchFamily="34" charset="0"/>
                          <a:cs typeface="Arial" panose="020B0604020202020204" pitchFamily="34" charset="0"/>
                        </a:rPr>
                        <a:t># de oficios pendientes  por responder que aun están dentro del tiempo</a:t>
                      </a:r>
                    </a:p>
                  </a:txBody>
                  <a:tcPr anchor="ctr"/>
                </a:tc>
                <a:tc>
                  <a:txBody>
                    <a:bodyPr/>
                    <a:lstStyle/>
                    <a:p>
                      <a:pPr algn="ctr"/>
                      <a:r>
                        <a:rPr lang="es-CO" sz="1100" dirty="0">
                          <a:latin typeface="Calibri" panose="020F0502020204030204" pitchFamily="34" charset="0"/>
                          <a:cs typeface="Arial" panose="020B0604020202020204" pitchFamily="34" charset="0"/>
                        </a:rPr>
                        <a:t># de oficios vencidos sin dar respuesta </a:t>
                      </a:r>
                    </a:p>
                  </a:txBody>
                  <a:tcPr anchor="ctr"/>
                </a:tc>
                <a:extLst>
                  <a:ext uri="{0D108BD9-81ED-4DB2-BD59-A6C34878D82A}">
                    <a16:rowId xmlns:a16="http://schemas.microsoft.com/office/drawing/2014/main" xmlns="" val="3436197898"/>
                  </a:ext>
                </a:extLst>
              </a:tr>
              <a:tr h="570181">
                <a:tc>
                  <a:txBody>
                    <a:bodyPr/>
                    <a:lstStyle/>
                    <a:p>
                      <a:pPr algn="ctr"/>
                      <a:r>
                        <a:rPr lang="es-CO" sz="1100" dirty="0">
                          <a:latin typeface="Calibri" panose="020F0502020204030204" pitchFamily="34" charset="0"/>
                          <a:cs typeface="Arial" panose="020B0604020202020204" pitchFamily="34" charset="0"/>
                        </a:rPr>
                        <a:t>Derechos de petición (de orden general)</a:t>
                      </a:r>
                    </a:p>
                  </a:txBody>
                  <a:tcPr anchor="ctr"/>
                </a:tc>
                <a:tc>
                  <a:txBody>
                    <a:bodyPr/>
                    <a:lstStyle/>
                    <a:p>
                      <a:pPr algn="ctr"/>
                      <a:r>
                        <a:rPr lang="es-CO" sz="1100" dirty="0" smtClean="0">
                          <a:latin typeface="Calibri" panose="020F0502020204030204" pitchFamily="34" charset="0"/>
                          <a:cs typeface="Arial" panose="020B0604020202020204" pitchFamily="34" charset="0"/>
                        </a:rPr>
                        <a:t>74</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rPr>
                        <a:t>53</a:t>
                      </a:r>
                      <a:endParaRPr lang="es-CO" sz="1100" dirty="0">
                        <a:latin typeface="Calibri" panose="020F0502020204030204" pitchFamily="34" charset="0"/>
                      </a:endParaRPr>
                    </a:p>
                  </a:txBody>
                  <a:tcPr anchor="ctr"/>
                </a:tc>
                <a:tc>
                  <a:txBody>
                    <a:bodyPr/>
                    <a:lstStyle/>
                    <a:p>
                      <a:pPr algn="ct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15</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6</a:t>
                      </a:r>
                      <a:endParaRPr lang="es-CO" sz="1100" dirty="0">
                        <a:latin typeface="Calibri" panose="020F0502020204030204" pitchFamily="34" charset="0"/>
                      </a:endParaRPr>
                    </a:p>
                  </a:txBody>
                  <a:tcPr anchor="ctr"/>
                </a:tc>
                <a:extLst>
                  <a:ext uri="{0D108BD9-81ED-4DB2-BD59-A6C34878D82A}">
                    <a16:rowId xmlns:a16="http://schemas.microsoft.com/office/drawing/2014/main" xmlns="" val="3912273308"/>
                  </a:ext>
                </a:extLst>
              </a:tr>
              <a:tr h="570181">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dirty="0">
                          <a:latin typeface="Calibri" panose="020F0502020204030204" pitchFamily="34" charset="0"/>
                          <a:cs typeface="Arial" panose="020B0604020202020204" pitchFamily="34" charset="0"/>
                        </a:rPr>
                        <a:t>Derechos de petición (solicitud de copias o exámenes de documentos </a:t>
                      </a:r>
                    </a:p>
                  </a:txBody>
                  <a:tcPr anchor="ctr"/>
                </a:tc>
                <a:tc>
                  <a:txBody>
                    <a:bodyPr/>
                    <a:lstStyle/>
                    <a:p>
                      <a:pPr algn="ctr"/>
                      <a:r>
                        <a:rPr lang="es-CO" sz="1100" dirty="0" smtClean="0">
                          <a:latin typeface="Calibri" panose="020F0502020204030204" pitchFamily="34" charset="0"/>
                          <a:cs typeface="Arial" panose="020B0604020202020204" pitchFamily="34" charset="0"/>
                        </a:rPr>
                        <a:t>15</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rPr>
                        <a:t>3</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1</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5</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6</a:t>
                      </a:r>
                      <a:endParaRPr lang="es-CO" sz="1100" dirty="0">
                        <a:latin typeface="Calibri" panose="020F0502020204030204" pitchFamily="34" charset="0"/>
                      </a:endParaRPr>
                    </a:p>
                  </a:txBody>
                  <a:tcPr anchor="ctr"/>
                </a:tc>
                <a:extLst>
                  <a:ext uri="{0D108BD9-81ED-4DB2-BD59-A6C34878D82A}">
                    <a16:rowId xmlns:a16="http://schemas.microsoft.com/office/drawing/2014/main" xmlns="" val="10002"/>
                  </a:ext>
                </a:extLst>
              </a:tr>
              <a:tr h="570181">
                <a:tc>
                  <a:txBody>
                    <a:bodyPr/>
                    <a:lstStyle/>
                    <a:p>
                      <a:pPr algn="ctr"/>
                      <a:r>
                        <a:rPr lang="es-CO" sz="1100" dirty="0">
                          <a:latin typeface="Calibri" panose="020F0502020204030204" pitchFamily="34" charset="0"/>
                          <a:cs typeface="Arial" panose="020B0604020202020204" pitchFamily="34" charset="0"/>
                        </a:rPr>
                        <a:t>Derechos de petición (solicitud desde otra entidad pública)</a:t>
                      </a:r>
                    </a:p>
                    <a:p>
                      <a:pPr algn="ct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29</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rPr>
                        <a:t>14</a:t>
                      </a:r>
                      <a:endParaRPr lang="es-CO" sz="1100" dirty="0">
                        <a:latin typeface="Calibri" panose="020F0502020204030204" pitchFamily="34" charset="0"/>
                      </a:endParaRPr>
                    </a:p>
                  </a:txBody>
                  <a:tcPr anchor="ctr"/>
                </a:tc>
                <a:tc>
                  <a:txBody>
                    <a:bodyPr/>
                    <a:lstStyle/>
                    <a:p>
                      <a:pPr algn="ctr"/>
                      <a:endParaRPr lang="es-CO" sz="1100" dirty="0">
                        <a:latin typeface="Calibri" panose="020F0502020204030204" pitchFamily="34" charset="0"/>
                      </a:endParaRPr>
                    </a:p>
                  </a:txBody>
                  <a:tcPr anchor="ctr"/>
                </a:tc>
                <a:tc>
                  <a:txBody>
                    <a:bodyPr/>
                    <a:lstStyle/>
                    <a:p>
                      <a:pPr algn="ct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15</a:t>
                      </a:r>
                      <a:endParaRPr lang="es-CO" sz="1100" dirty="0">
                        <a:latin typeface="Calibri" panose="020F0502020204030204" pitchFamily="34" charset="0"/>
                      </a:endParaRPr>
                    </a:p>
                  </a:txBody>
                  <a:tcPr anchor="ctr"/>
                </a:tc>
                <a:extLst>
                  <a:ext uri="{0D108BD9-81ED-4DB2-BD59-A6C34878D82A}">
                    <a16:rowId xmlns:a16="http://schemas.microsoft.com/office/drawing/2014/main" xmlns="" val="3451952456"/>
                  </a:ext>
                </a:extLst>
              </a:tr>
            </a:tbl>
          </a:graphicData>
        </a:graphic>
      </p:graphicFrame>
    </p:spTree>
    <p:extLst>
      <p:ext uri="{BB962C8B-B14F-4D97-AF65-F5344CB8AC3E}">
        <p14:creationId xmlns:p14="http://schemas.microsoft.com/office/powerpoint/2010/main" val="24518744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4F463F6A-391C-4B57-88B6-0CE130220C52}"/>
              </a:ext>
            </a:extLst>
          </p:cNvPr>
          <p:cNvSpPr txBox="1">
            <a:spLocks/>
          </p:cNvSpPr>
          <p:nvPr/>
        </p:nvSpPr>
        <p:spPr>
          <a:xfrm>
            <a:off x="290339" y="301084"/>
            <a:ext cx="8375959" cy="561066"/>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CO" sz="2400" b="1" dirty="0">
                <a:latin typeface="Calibri" panose="020F0502020204030204" pitchFamily="34" charset="0"/>
                <a:ea typeface="Segoe UI" panose="020B0502040204020203" pitchFamily="34" charset="0"/>
                <a:cs typeface="Arial" panose="020B0604020202020204" pitchFamily="34" charset="0"/>
              </a:rPr>
              <a:t>Subdirección de Transporte Metropolitano </a:t>
            </a:r>
          </a:p>
        </p:txBody>
      </p:sp>
      <p:graphicFrame>
        <p:nvGraphicFramePr>
          <p:cNvPr id="3" name="Gráfico 2">
            <a:extLst>
              <a:ext uri="{FF2B5EF4-FFF2-40B4-BE49-F238E27FC236}">
                <a16:creationId xmlns:a16="http://schemas.microsoft.com/office/drawing/2014/main" xmlns="" id="{FDAB6990-6992-4503-A869-4A03D0113856}"/>
              </a:ext>
            </a:extLst>
          </p:cNvPr>
          <p:cNvGraphicFramePr/>
          <p:nvPr>
            <p:extLst>
              <p:ext uri="{D42A27DB-BD31-4B8C-83A1-F6EECF244321}">
                <p14:modId xmlns:p14="http://schemas.microsoft.com/office/powerpoint/2010/main" val="2069709362"/>
              </p:ext>
            </p:extLst>
          </p:nvPr>
        </p:nvGraphicFramePr>
        <p:xfrm>
          <a:off x="95195" y="1165128"/>
          <a:ext cx="4361228" cy="422365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Tabla 3">
            <a:extLst>
              <a:ext uri="{FF2B5EF4-FFF2-40B4-BE49-F238E27FC236}">
                <a16:creationId xmlns:a16="http://schemas.microsoft.com/office/drawing/2014/main" xmlns="" id="{A731359E-3F30-4EE0-B532-3737CD75EBF9}"/>
              </a:ext>
            </a:extLst>
          </p:cNvPr>
          <p:cNvGraphicFramePr>
            <a:graphicFrameLocks noGrp="1"/>
          </p:cNvGraphicFramePr>
          <p:nvPr>
            <p:extLst>
              <p:ext uri="{D42A27DB-BD31-4B8C-83A1-F6EECF244321}">
                <p14:modId xmlns:p14="http://schemas.microsoft.com/office/powerpoint/2010/main" val="21253734"/>
              </p:ext>
            </p:extLst>
          </p:nvPr>
        </p:nvGraphicFramePr>
        <p:xfrm>
          <a:off x="4902065" y="1626317"/>
          <a:ext cx="3962626" cy="3282894"/>
        </p:xfrm>
        <a:graphic>
          <a:graphicData uri="http://schemas.openxmlformats.org/drawingml/2006/table">
            <a:tbl>
              <a:tblPr firstRow="1" bandRow="1">
                <a:tableStyleId>{F5AB1C69-6EDB-4FF4-983F-18BD219EF322}</a:tableStyleId>
              </a:tblPr>
              <a:tblGrid>
                <a:gridCol w="1984140">
                  <a:extLst>
                    <a:ext uri="{9D8B030D-6E8A-4147-A177-3AD203B41FA5}">
                      <a16:colId xmlns:a16="http://schemas.microsoft.com/office/drawing/2014/main" xmlns="" val="2734948621"/>
                    </a:ext>
                  </a:extLst>
                </a:gridCol>
                <a:gridCol w="1978486">
                  <a:extLst>
                    <a:ext uri="{9D8B030D-6E8A-4147-A177-3AD203B41FA5}">
                      <a16:colId xmlns:a16="http://schemas.microsoft.com/office/drawing/2014/main" xmlns="" val="171459834"/>
                    </a:ext>
                  </a:extLst>
                </a:gridCol>
              </a:tblGrid>
              <a:tr h="439198">
                <a:tc>
                  <a:txBody>
                    <a:bodyPr/>
                    <a:lstStyle/>
                    <a:p>
                      <a:pPr algn="ctr"/>
                      <a:r>
                        <a:rPr lang="es-CO" sz="1100" dirty="0">
                          <a:latin typeface="Calibri" panose="020F0502020204030204" pitchFamily="34" charset="0"/>
                        </a:rPr>
                        <a:t>Tipo de requerimiento</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a:latin typeface="Calibri" panose="020F0502020204030204" pitchFamily="34" charset="0"/>
                        </a:rPr>
                        <a:t># de oficios</a:t>
                      </a:r>
                      <a:r>
                        <a:rPr lang="es-CO" sz="1100" baseline="0" dirty="0">
                          <a:latin typeface="Calibri" panose="020F0502020204030204" pitchFamily="34" charset="0"/>
                        </a:rPr>
                        <a:t> recibidos </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a16="http://schemas.microsoft.com/office/drawing/2014/main" xmlns="" val="3970453266"/>
                  </a:ext>
                </a:extLst>
              </a:tr>
              <a:tr h="439198">
                <a:tc>
                  <a:txBody>
                    <a:bodyPr/>
                    <a:lstStyle/>
                    <a:p>
                      <a:pPr algn="ctr"/>
                      <a:r>
                        <a:rPr lang="es-CO" sz="1100" dirty="0">
                          <a:latin typeface="Calibri" panose="020F0502020204030204" pitchFamily="34" charset="0"/>
                        </a:rPr>
                        <a:t>Derechos de petición (de orden general)</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110</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a16="http://schemas.microsoft.com/office/drawing/2014/main" xmlns="" val="3642573346"/>
                  </a:ext>
                </a:extLst>
              </a:tr>
              <a:tr h="721238">
                <a:tc>
                  <a:txBody>
                    <a:bodyPr/>
                    <a:lstStyle/>
                    <a:p>
                      <a:pPr algn="ctr"/>
                      <a:r>
                        <a:rPr lang="es-CO" sz="1100" dirty="0">
                          <a:latin typeface="Calibri" panose="020F0502020204030204" pitchFamily="34" charset="0"/>
                        </a:rPr>
                        <a:t>Derechos de petición (solicitud desde otra entidad pública)</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a:latin typeface="Calibri" panose="020F0502020204030204" pitchFamily="34" charset="0"/>
                          <a:cs typeface="Arial" panose="020B0604020202020204" pitchFamily="34" charset="0"/>
                        </a:rPr>
                        <a:t>8</a:t>
                      </a:r>
                    </a:p>
                  </a:txBody>
                  <a:tcPr anchor="ctr"/>
                </a:tc>
                <a:extLst>
                  <a:ext uri="{0D108BD9-81ED-4DB2-BD59-A6C34878D82A}">
                    <a16:rowId xmlns:a16="http://schemas.microsoft.com/office/drawing/2014/main" xmlns="" val="1819613284"/>
                  </a:ext>
                </a:extLst>
              </a:tr>
              <a:tr h="420815">
                <a:tc>
                  <a:txBody>
                    <a:bodyPr/>
                    <a:lstStyle/>
                    <a:p>
                      <a:pPr algn="ctr"/>
                      <a:r>
                        <a:rPr lang="es-CO" sz="1100" dirty="0">
                          <a:latin typeface="Calibri" panose="020F0502020204030204" pitchFamily="34" charset="0"/>
                        </a:rPr>
                        <a:t>Informativos</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167</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a16="http://schemas.microsoft.com/office/drawing/2014/main" xmlns="" val="677431079"/>
                  </a:ext>
                </a:extLst>
              </a:tr>
              <a:tr h="420815">
                <a:tc>
                  <a:txBody>
                    <a:bodyPr/>
                    <a:lstStyle/>
                    <a:p>
                      <a:pPr algn="ctr"/>
                      <a:r>
                        <a:rPr lang="es-CO" sz="1100" dirty="0" smtClean="0">
                          <a:latin typeface="Calibri" panose="020F0502020204030204" pitchFamily="34" charset="0"/>
                        </a:rPr>
                        <a:t>Trámites</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528</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a16="http://schemas.microsoft.com/office/drawing/2014/main" xmlns="" val="2151016652"/>
                  </a:ext>
                </a:extLst>
              </a:tr>
              <a:tr h="420815">
                <a:tc>
                  <a:txBody>
                    <a:bodyPr/>
                    <a:lstStyle/>
                    <a:p>
                      <a:pPr algn="ctr"/>
                      <a:r>
                        <a:rPr lang="es-CO" sz="1100" dirty="0">
                          <a:latin typeface="Calibri" panose="020F0502020204030204" pitchFamily="34" charset="0"/>
                        </a:rPr>
                        <a:t>Urgente</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a:latin typeface="Calibri" panose="020F0502020204030204" pitchFamily="34" charset="0"/>
                          <a:cs typeface="Arial" panose="020B0604020202020204" pitchFamily="34" charset="0"/>
                        </a:rPr>
                        <a:t>2</a:t>
                      </a:r>
                    </a:p>
                  </a:txBody>
                  <a:tcPr anchor="ctr"/>
                </a:tc>
                <a:extLst>
                  <a:ext uri="{0D108BD9-81ED-4DB2-BD59-A6C34878D82A}">
                    <a16:rowId xmlns:a16="http://schemas.microsoft.com/office/drawing/2014/main" xmlns="" val="1094615812"/>
                  </a:ext>
                </a:extLst>
              </a:tr>
              <a:tr h="420815">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b="1" kern="1200" dirty="0">
                          <a:solidFill>
                            <a:schemeClr val="dk1"/>
                          </a:solidFill>
                          <a:latin typeface="Calibri" panose="020F0502020204030204" pitchFamily="34" charset="0"/>
                          <a:ea typeface="+mn-ea"/>
                          <a:cs typeface="Arial" panose="020B0604020202020204" pitchFamily="34" charset="0"/>
                        </a:rPr>
                        <a:t>Total de oficios recibidos </a:t>
                      </a:r>
                      <a:endParaRPr lang="es-CO" b="1" dirty="0"/>
                    </a:p>
                  </a:txBody>
                  <a:tcPr anchor="ctr"/>
                </a:tc>
                <a:tc>
                  <a:txBody>
                    <a:bodyPr/>
                    <a:lstStyle/>
                    <a:p>
                      <a:pPr marL="0" algn="ctr" defTabSz="457200" rtl="0" eaLnBrk="1" latinLnBrk="0" hangingPunct="1"/>
                      <a:r>
                        <a:rPr lang="es-CO" sz="1100" b="1" kern="1200" baseline="0" dirty="0" smtClean="0">
                          <a:solidFill>
                            <a:schemeClr val="dk1"/>
                          </a:solidFill>
                          <a:latin typeface="Calibri" panose="020F0502020204030204" pitchFamily="34" charset="0"/>
                          <a:ea typeface="+mn-ea"/>
                          <a:cs typeface="Arial" panose="020B0604020202020204" pitchFamily="34" charset="0"/>
                        </a:rPr>
                        <a:t>815 </a:t>
                      </a:r>
                      <a:endParaRPr lang="es-CO" sz="1100" b="1" kern="1200" dirty="0">
                        <a:solidFill>
                          <a:schemeClr val="dk1"/>
                        </a:solidFill>
                        <a:latin typeface="Calibri" panose="020F0502020204030204" pitchFamily="34" charset="0"/>
                        <a:ea typeface="+mn-ea"/>
                        <a:cs typeface="Arial" panose="020B0604020202020204" pitchFamily="34" charset="0"/>
                      </a:endParaRPr>
                    </a:p>
                  </a:txBody>
                  <a:tcPr anchor="ctr"/>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val="16828453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9299AAD-7969-468C-B5D4-703E5D13BB8A}"/>
              </a:ext>
            </a:extLst>
          </p:cNvPr>
          <p:cNvSpPr txBox="1">
            <a:spLocks/>
          </p:cNvSpPr>
          <p:nvPr/>
        </p:nvSpPr>
        <p:spPr>
          <a:xfrm>
            <a:off x="318456" y="999593"/>
            <a:ext cx="8287659" cy="84182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CO" sz="2400" b="1" dirty="0">
                <a:latin typeface="Calibri" panose="020F0502020204030204" pitchFamily="34" charset="0"/>
                <a:ea typeface="Segoe UI" panose="020B0502040204020203" pitchFamily="34" charset="0"/>
                <a:cs typeface="Segoe UI" panose="020B0502040204020203" pitchFamily="34" charset="0"/>
              </a:rPr>
              <a:t>Tiempo de respuesta Derechos de Petición Subdirección de Transporte Metropolitano </a:t>
            </a:r>
          </a:p>
        </p:txBody>
      </p:sp>
      <p:graphicFrame>
        <p:nvGraphicFramePr>
          <p:cNvPr id="3" name="Tabla 2">
            <a:extLst>
              <a:ext uri="{FF2B5EF4-FFF2-40B4-BE49-F238E27FC236}">
                <a16:creationId xmlns:a16="http://schemas.microsoft.com/office/drawing/2014/main" xmlns="" id="{BDDF7D16-DD14-4698-9EA2-1CED1E676901}"/>
              </a:ext>
            </a:extLst>
          </p:cNvPr>
          <p:cNvGraphicFramePr>
            <a:graphicFrameLocks noGrp="1"/>
          </p:cNvGraphicFramePr>
          <p:nvPr>
            <p:extLst>
              <p:ext uri="{D42A27DB-BD31-4B8C-83A1-F6EECF244321}">
                <p14:modId xmlns:p14="http://schemas.microsoft.com/office/powerpoint/2010/main" val="317051098"/>
              </p:ext>
            </p:extLst>
          </p:nvPr>
        </p:nvGraphicFramePr>
        <p:xfrm>
          <a:off x="674057" y="1841422"/>
          <a:ext cx="7576458" cy="2286000"/>
        </p:xfrm>
        <a:graphic>
          <a:graphicData uri="http://schemas.openxmlformats.org/drawingml/2006/table">
            <a:tbl>
              <a:tblPr firstRow="1" bandRow="1">
                <a:tableStyleId>{F5AB1C69-6EDB-4FF4-983F-18BD219EF322}</a:tableStyleId>
              </a:tblPr>
              <a:tblGrid>
                <a:gridCol w="1262743">
                  <a:extLst>
                    <a:ext uri="{9D8B030D-6E8A-4147-A177-3AD203B41FA5}">
                      <a16:colId xmlns:a16="http://schemas.microsoft.com/office/drawing/2014/main" xmlns="" val="1399097405"/>
                    </a:ext>
                  </a:extLst>
                </a:gridCol>
                <a:gridCol w="1262743">
                  <a:extLst>
                    <a:ext uri="{9D8B030D-6E8A-4147-A177-3AD203B41FA5}">
                      <a16:colId xmlns:a16="http://schemas.microsoft.com/office/drawing/2014/main" xmlns="" val="1231701402"/>
                    </a:ext>
                  </a:extLst>
                </a:gridCol>
                <a:gridCol w="1262743">
                  <a:extLst>
                    <a:ext uri="{9D8B030D-6E8A-4147-A177-3AD203B41FA5}">
                      <a16:colId xmlns:a16="http://schemas.microsoft.com/office/drawing/2014/main" xmlns="" val="2554878542"/>
                    </a:ext>
                  </a:extLst>
                </a:gridCol>
                <a:gridCol w="1262743">
                  <a:extLst>
                    <a:ext uri="{9D8B030D-6E8A-4147-A177-3AD203B41FA5}">
                      <a16:colId xmlns:a16="http://schemas.microsoft.com/office/drawing/2014/main" xmlns="" val="1757178380"/>
                    </a:ext>
                  </a:extLst>
                </a:gridCol>
                <a:gridCol w="1262743">
                  <a:extLst>
                    <a:ext uri="{9D8B030D-6E8A-4147-A177-3AD203B41FA5}">
                      <a16:colId xmlns:a16="http://schemas.microsoft.com/office/drawing/2014/main" xmlns="" val="20004"/>
                    </a:ext>
                  </a:extLst>
                </a:gridCol>
                <a:gridCol w="1262743">
                  <a:extLst>
                    <a:ext uri="{9D8B030D-6E8A-4147-A177-3AD203B41FA5}">
                      <a16:colId xmlns:a16="http://schemas.microsoft.com/office/drawing/2014/main" xmlns="" val="2019458640"/>
                    </a:ext>
                  </a:extLst>
                </a:gridCol>
              </a:tblGrid>
              <a:tr h="0">
                <a:tc>
                  <a:txBody>
                    <a:bodyPr/>
                    <a:lstStyle/>
                    <a:p>
                      <a:pPr algn="ctr"/>
                      <a:r>
                        <a:rPr lang="es-CO" sz="1100" dirty="0">
                          <a:latin typeface="Calibri" panose="020F0502020204030204" pitchFamily="34" charset="0"/>
                        </a:rPr>
                        <a:t>Tipo</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a:latin typeface="Calibri" panose="020F0502020204030204" pitchFamily="34" charset="0"/>
                        </a:rPr>
                        <a:t># oficios</a:t>
                      </a:r>
                      <a:r>
                        <a:rPr lang="es-CO" sz="1100" baseline="0" dirty="0">
                          <a:latin typeface="Calibri" panose="020F0502020204030204" pitchFamily="34" charset="0"/>
                        </a:rPr>
                        <a:t> recibidos</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a:latin typeface="Calibri" panose="020F0502020204030204" pitchFamily="34" charset="0"/>
                        </a:rPr>
                        <a:t># oficios</a:t>
                      </a:r>
                      <a:r>
                        <a:rPr lang="es-CO" sz="1100" baseline="0" dirty="0">
                          <a:latin typeface="Calibri" panose="020F0502020204030204" pitchFamily="34" charset="0"/>
                        </a:rPr>
                        <a:t> respondidos a tiempo</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a:latin typeface="Calibri" panose="020F0502020204030204" pitchFamily="34" charset="0"/>
                        </a:rPr>
                        <a:t># de oficios respondidos</a:t>
                      </a:r>
                      <a:r>
                        <a:rPr lang="es-CO" sz="1100" baseline="0" dirty="0">
                          <a:latin typeface="Calibri" panose="020F0502020204030204" pitchFamily="34" charset="0"/>
                        </a:rPr>
                        <a:t> fuera de tiempo</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a:latin typeface="Calibri" panose="020F0502020204030204" pitchFamily="34" charset="0"/>
                          <a:cs typeface="Arial" panose="020B0604020202020204" pitchFamily="34" charset="0"/>
                        </a:rPr>
                        <a:t># de oficios pendientes  por responder que aun están dentro del tiempo</a:t>
                      </a:r>
                    </a:p>
                  </a:txBody>
                  <a:tcPr anchor="ctr"/>
                </a:tc>
                <a:tc>
                  <a:txBody>
                    <a:bodyPr/>
                    <a:lstStyle/>
                    <a:p>
                      <a:pPr algn="ctr"/>
                      <a:r>
                        <a:rPr lang="es-CO" sz="1100" dirty="0">
                          <a:latin typeface="Calibri" panose="020F0502020204030204" pitchFamily="34" charset="0"/>
                          <a:cs typeface="Arial" panose="020B0604020202020204" pitchFamily="34" charset="0"/>
                        </a:rPr>
                        <a:t># de oficios vencidos sin dar respuesta </a:t>
                      </a:r>
                    </a:p>
                  </a:txBody>
                  <a:tcPr anchor="ctr"/>
                </a:tc>
                <a:extLst>
                  <a:ext uri="{0D108BD9-81ED-4DB2-BD59-A6C34878D82A}">
                    <a16:rowId xmlns:a16="http://schemas.microsoft.com/office/drawing/2014/main" xmlns="" val="2612347794"/>
                  </a:ext>
                </a:extLst>
              </a:tr>
              <a:tr h="370840">
                <a:tc>
                  <a:txBody>
                    <a:bodyPr/>
                    <a:lstStyle/>
                    <a:p>
                      <a:pPr algn="ctr"/>
                      <a:r>
                        <a:rPr lang="es-CO" sz="1100" dirty="0">
                          <a:latin typeface="Calibri" panose="020F0502020204030204" pitchFamily="34" charset="0"/>
                        </a:rPr>
                        <a:t>Derechos de petición (de orden general)</a:t>
                      </a:r>
                      <a:endParaRPr lang="es-CO" sz="1100" dirty="0">
                        <a:latin typeface="Calibri" panose="020F0502020204030204" pitchFamily="34" charset="0"/>
                        <a:cs typeface="Arial" panose="020B0604020202020204" pitchFamily="34" charset="0"/>
                      </a:endParaRPr>
                    </a:p>
                  </a:txBody>
                  <a:tcPr/>
                </a:tc>
                <a:tc>
                  <a:txBody>
                    <a:bodyPr/>
                    <a:lstStyle/>
                    <a:p>
                      <a:pPr algn="ctr"/>
                      <a:r>
                        <a:rPr lang="es-CO" sz="1100" dirty="0" smtClean="0">
                          <a:latin typeface="Calibri" panose="020F0502020204030204" pitchFamily="34" charset="0"/>
                          <a:cs typeface="Arial" panose="020B0604020202020204" pitchFamily="34" charset="0"/>
                        </a:rPr>
                        <a:t>110</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47</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9</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28</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26</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a16="http://schemas.microsoft.com/office/drawing/2014/main" xmlns="" val="533058550"/>
                  </a:ext>
                </a:extLst>
              </a:tr>
              <a:tr h="370840">
                <a:tc>
                  <a:txBody>
                    <a:bodyPr/>
                    <a:lstStyle/>
                    <a:p>
                      <a:pPr algn="ctr"/>
                      <a:r>
                        <a:rPr lang="es-CO" sz="1100" dirty="0">
                          <a:latin typeface="Calibri" panose="020F0502020204030204" pitchFamily="34" charset="0"/>
                        </a:rPr>
                        <a:t>Derechos de petición (solicitud desde otra entidad pública)</a:t>
                      </a:r>
                      <a:endParaRPr lang="es-CO" sz="1100" dirty="0">
                        <a:latin typeface="Calibri" panose="020F0502020204030204" pitchFamily="34" charset="0"/>
                        <a:cs typeface="Arial" panose="020B0604020202020204" pitchFamily="34" charset="0"/>
                      </a:endParaRPr>
                    </a:p>
                  </a:txBody>
                  <a:tcPr/>
                </a:tc>
                <a:tc>
                  <a:txBody>
                    <a:bodyPr/>
                    <a:lstStyle/>
                    <a:p>
                      <a:pPr algn="ctr"/>
                      <a:r>
                        <a:rPr lang="es-CO" sz="1100" dirty="0">
                          <a:latin typeface="Calibri" panose="020F0502020204030204" pitchFamily="34" charset="0"/>
                          <a:cs typeface="Arial" panose="020B0604020202020204" pitchFamily="34" charset="0"/>
                        </a:rPr>
                        <a:t>8</a:t>
                      </a:r>
                    </a:p>
                  </a:txBody>
                  <a:tcPr anchor="ctr"/>
                </a:tc>
                <a:tc>
                  <a:txBody>
                    <a:bodyPr/>
                    <a:lstStyle/>
                    <a:p>
                      <a:pPr algn="ctr"/>
                      <a:r>
                        <a:rPr lang="es-CO" sz="1100" dirty="0" smtClean="0">
                          <a:latin typeface="Calibri" panose="020F0502020204030204" pitchFamily="34" charset="0"/>
                          <a:cs typeface="Arial" panose="020B0604020202020204" pitchFamily="34" charset="0"/>
                        </a:rPr>
                        <a:t>1</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4</a:t>
                      </a:r>
                      <a:endParaRPr lang="es-CO" sz="1100" dirty="0">
                        <a:latin typeface="Calibri" panose="020F0502020204030204" pitchFamily="34" charset="0"/>
                        <a:cs typeface="Arial" panose="020B0604020202020204" pitchFamily="34" charset="0"/>
                      </a:endParaRPr>
                    </a:p>
                  </a:txBody>
                  <a:tcPr anchor="ctr"/>
                </a:tc>
                <a:tc>
                  <a:txBody>
                    <a:bodyPr/>
                    <a:lstStyle/>
                    <a:p>
                      <a:pPr algn="ct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3</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a16="http://schemas.microsoft.com/office/drawing/2014/main" xmlns="" val="1975184407"/>
                  </a:ext>
                </a:extLst>
              </a:tr>
            </a:tbl>
          </a:graphicData>
        </a:graphic>
      </p:graphicFrame>
    </p:spTree>
    <p:extLst>
      <p:ext uri="{BB962C8B-B14F-4D97-AF65-F5344CB8AC3E}">
        <p14:creationId xmlns:p14="http://schemas.microsoft.com/office/powerpoint/2010/main" val="24351140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9299AAD-7969-468C-B5D4-703E5D13BB8A}"/>
              </a:ext>
            </a:extLst>
          </p:cNvPr>
          <p:cNvSpPr txBox="1">
            <a:spLocks/>
          </p:cNvSpPr>
          <p:nvPr/>
        </p:nvSpPr>
        <p:spPr>
          <a:xfrm>
            <a:off x="328847" y="442209"/>
            <a:ext cx="8287659" cy="561112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r>
              <a:rPr lang="es-CO" sz="2400" b="1" dirty="0">
                <a:latin typeface="Calibri" panose="020F0502020204030204" pitchFamily="34" charset="0"/>
                <a:ea typeface="Segoe UI" panose="020B0502040204020203" pitchFamily="34" charset="0"/>
                <a:cs typeface="Segoe UI" panose="020B0502040204020203" pitchFamily="34" charset="0"/>
              </a:rPr>
              <a:t>Conclusiones</a:t>
            </a:r>
          </a:p>
          <a:p>
            <a:pPr marL="285750" indent="-285750">
              <a:buFont typeface="Arial" panose="020B0604020202020204" pitchFamily="34" charset="0"/>
              <a:buChar char="•"/>
            </a:pPr>
            <a:endParaRPr lang="es-CO" sz="2100" b="1" dirty="0">
              <a:latin typeface="Calibri" panose="020F0502020204030204" pitchFamily="34" charset="0"/>
              <a:ea typeface="Segoe UI" panose="020B0502040204020203" pitchFamily="34" charset="0"/>
              <a:cs typeface="Segoe UI" panose="020B0502040204020203" pitchFamily="34" charset="0"/>
            </a:endParaRPr>
          </a:p>
          <a:p>
            <a:pPr marL="285750" indent="-285750" algn="just">
              <a:buFont typeface="Arial" panose="020B0604020202020204" pitchFamily="34" charset="0"/>
              <a:buChar char="•"/>
            </a:pPr>
            <a:r>
              <a:rPr lang="es-CO" sz="1500" dirty="0" smtClean="0">
                <a:latin typeface="+mn-lt"/>
                <a:ea typeface="Segoe UI" panose="020B0502040204020203" pitchFamily="34" charset="0"/>
                <a:cs typeface="Segoe UI" panose="020B0502040204020203" pitchFamily="34" charset="0"/>
              </a:rPr>
              <a:t>Durante </a:t>
            </a:r>
            <a:r>
              <a:rPr lang="es-CO" sz="1500" dirty="0">
                <a:latin typeface="+mn-lt"/>
                <a:ea typeface="Segoe UI" panose="020B0502040204020203" pitchFamily="34" charset="0"/>
                <a:cs typeface="Segoe UI" panose="020B0502040204020203" pitchFamily="34" charset="0"/>
              </a:rPr>
              <a:t>el </a:t>
            </a:r>
            <a:r>
              <a:rPr lang="es-CO" sz="1500" dirty="0" smtClean="0">
                <a:latin typeface="+mn-lt"/>
                <a:ea typeface="Segoe UI" panose="020B0502040204020203" pitchFamily="34" charset="0"/>
                <a:cs typeface="Segoe UI" panose="020B0502040204020203" pitchFamily="34" charset="0"/>
              </a:rPr>
              <a:t>cuarto trimestre </a:t>
            </a:r>
            <a:r>
              <a:rPr lang="es-CO" sz="1500" dirty="0">
                <a:latin typeface="+mn-lt"/>
                <a:ea typeface="Segoe UI" panose="020B0502040204020203" pitchFamily="34" charset="0"/>
                <a:cs typeface="Segoe UI" panose="020B0502040204020203" pitchFamily="34" charset="0"/>
              </a:rPr>
              <a:t>el canal mas utilizado por la ciudadanía para realizar alguna solicitud fue el correo </a:t>
            </a:r>
            <a:r>
              <a:rPr lang="es-CO" sz="1500" dirty="0" smtClean="0">
                <a:latin typeface="+mn-lt"/>
                <a:ea typeface="Segoe UI" panose="020B0502040204020203" pitchFamily="34" charset="0"/>
                <a:cs typeface="Segoe UI" panose="020B0502040204020203" pitchFamily="34" charset="0"/>
              </a:rPr>
              <a:t>electrónico con el 76,14%.</a:t>
            </a:r>
          </a:p>
          <a:p>
            <a:pPr marL="285750" indent="-285750" algn="just">
              <a:buFont typeface="Arial" panose="020B0604020202020204" pitchFamily="34" charset="0"/>
              <a:buChar char="•"/>
            </a:pPr>
            <a:endParaRPr lang="es-CO" sz="1500" dirty="0">
              <a:latin typeface="+mn-lt"/>
              <a:ea typeface="Segoe UI" panose="020B0502040204020203" pitchFamily="34" charset="0"/>
              <a:cs typeface="Segoe UI" panose="020B0502040204020203" pitchFamily="34" charset="0"/>
            </a:endParaRPr>
          </a:p>
          <a:p>
            <a:pPr marL="285750" indent="-285750" algn="just">
              <a:buFont typeface="Arial" panose="020B0604020202020204" pitchFamily="34" charset="0"/>
              <a:buChar char="•"/>
            </a:pPr>
            <a:r>
              <a:rPr lang="es-CO" sz="1500" dirty="0">
                <a:latin typeface="+mn-lt"/>
                <a:ea typeface="Segoe UI" panose="020B0502040204020203" pitchFamily="34" charset="0"/>
                <a:cs typeface="Segoe UI" panose="020B0502040204020203" pitchFamily="34" charset="0"/>
              </a:rPr>
              <a:t>Del total de oficios recibidos en la entidad durante el </a:t>
            </a:r>
            <a:r>
              <a:rPr lang="es-CO" sz="1500" dirty="0" smtClean="0">
                <a:latin typeface="+mn-lt"/>
                <a:ea typeface="Segoe UI" panose="020B0502040204020203" pitchFamily="34" charset="0"/>
                <a:cs typeface="Segoe UI" panose="020B0502040204020203" pitchFamily="34" charset="0"/>
              </a:rPr>
              <a:t>trimestre</a:t>
            </a:r>
            <a:r>
              <a:rPr lang="es-CO" sz="1500" dirty="0">
                <a:latin typeface="+mn-lt"/>
                <a:ea typeface="Segoe UI" panose="020B0502040204020203" pitchFamily="34" charset="0"/>
                <a:cs typeface="Segoe UI" panose="020B0502040204020203" pitchFamily="34" charset="0"/>
              </a:rPr>
              <a:t>, el </a:t>
            </a:r>
            <a:r>
              <a:rPr lang="es-CO" sz="1500" dirty="0" smtClean="0">
                <a:latin typeface="+mn-lt"/>
                <a:ea typeface="Segoe UI" panose="020B0502040204020203" pitchFamily="34" charset="0"/>
                <a:cs typeface="Segoe UI" panose="020B0502040204020203" pitchFamily="34" charset="0"/>
              </a:rPr>
              <a:t>13,08% </a:t>
            </a:r>
            <a:r>
              <a:rPr lang="es-CO" sz="1500" dirty="0">
                <a:latin typeface="+mn-lt"/>
                <a:ea typeface="Segoe UI" panose="020B0502040204020203" pitchFamily="34" charset="0"/>
                <a:cs typeface="Segoe UI" panose="020B0502040204020203" pitchFamily="34" charset="0"/>
              </a:rPr>
              <a:t>corresponde a Derechos de </a:t>
            </a:r>
            <a:r>
              <a:rPr lang="es-CO" sz="1500" dirty="0" smtClean="0">
                <a:latin typeface="+mn-lt"/>
                <a:ea typeface="Segoe UI" panose="020B0502040204020203" pitchFamily="34" charset="0"/>
                <a:cs typeface="Segoe UI" panose="020B0502040204020203" pitchFamily="34" charset="0"/>
              </a:rPr>
              <a:t>Petición.</a:t>
            </a:r>
            <a:endParaRPr lang="es-CO" sz="1500" dirty="0">
              <a:latin typeface="+mn-lt"/>
              <a:ea typeface="Segoe UI" panose="020B0502040204020203" pitchFamily="34" charset="0"/>
              <a:cs typeface="Segoe UI" panose="020B0502040204020203" pitchFamily="34" charset="0"/>
            </a:endParaRPr>
          </a:p>
          <a:p>
            <a:pPr marL="285750" indent="-285750">
              <a:buFont typeface="Arial" panose="020B0604020202020204" pitchFamily="34" charset="0"/>
              <a:buChar char="•"/>
            </a:pPr>
            <a:endParaRPr lang="es-CO" sz="1500" dirty="0">
              <a:latin typeface="+mn-lt"/>
              <a:ea typeface="Segoe UI" panose="020B0502040204020203" pitchFamily="34" charset="0"/>
              <a:cs typeface="Segoe UI" panose="020B0502040204020203" pitchFamily="34" charset="0"/>
            </a:endParaRPr>
          </a:p>
          <a:p>
            <a:pPr marL="285750" indent="-285750" algn="just">
              <a:buFont typeface="Arial" panose="020B0604020202020204" pitchFamily="34" charset="0"/>
              <a:buChar char="•"/>
            </a:pPr>
            <a:r>
              <a:rPr lang="es-CO" sz="1500" dirty="0">
                <a:latin typeface="+mn-lt"/>
                <a:ea typeface="Segoe UI" panose="020B0502040204020203" pitchFamily="34" charset="0"/>
                <a:cs typeface="Segoe UI" panose="020B0502040204020203" pitchFamily="34" charset="0"/>
              </a:rPr>
              <a:t>La dependencia  que atendió el mayor numero </a:t>
            </a:r>
            <a:r>
              <a:rPr lang="es-CO" sz="1500" dirty="0" smtClean="0">
                <a:latin typeface="+mn-lt"/>
                <a:ea typeface="Segoe UI" panose="020B0502040204020203" pitchFamily="34" charset="0"/>
                <a:cs typeface="Segoe UI" panose="020B0502040204020203" pitchFamily="34" charset="0"/>
              </a:rPr>
              <a:t>de derechos de petición fue </a:t>
            </a:r>
            <a:r>
              <a:rPr lang="es-CO" sz="1500" dirty="0">
                <a:latin typeface="+mn-lt"/>
                <a:ea typeface="Segoe UI" panose="020B0502040204020203" pitchFamily="34" charset="0"/>
                <a:cs typeface="Segoe UI" panose="020B0502040204020203" pitchFamily="34" charset="0"/>
              </a:rPr>
              <a:t>la Subdirección </a:t>
            </a:r>
            <a:r>
              <a:rPr lang="es-CO" sz="1500" dirty="0" smtClean="0">
                <a:latin typeface="+mn-lt"/>
                <a:ea typeface="Segoe UI" panose="020B0502040204020203" pitchFamily="34" charset="0"/>
                <a:cs typeface="Segoe UI" panose="020B0502040204020203" pitchFamily="34" charset="0"/>
              </a:rPr>
              <a:t>Ambiental, </a:t>
            </a:r>
            <a:r>
              <a:rPr lang="es-CO" sz="1500" dirty="0">
                <a:latin typeface="+mn-lt"/>
                <a:ea typeface="Segoe UI" panose="020B0502040204020203" pitchFamily="34" charset="0"/>
                <a:cs typeface="Segoe UI" panose="020B0502040204020203" pitchFamily="34" charset="0"/>
              </a:rPr>
              <a:t>con un total de </a:t>
            </a:r>
            <a:r>
              <a:rPr lang="es-CO" sz="1500" dirty="0" smtClean="0">
                <a:latin typeface="+mn-lt"/>
                <a:ea typeface="Segoe UI" panose="020B0502040204020203" pitchFamily="34" charset="0"/>
                <a:cs typeface="Segoe UI" panose="020B0502040204020203" pitchFamily="34" charset="0"/>
              </a:rPr>
              <a:t>123 requerimientos.</a:t>
            </a:r>
          </a:p>
          <a:p>
            <a:pPr algn="just"/>
            <a:endParaRPr lang="es-CO" sz="1500" dirty="0">
              <a:latin typeface="+mn-lt"/>
              <a:ea typeface="Segoe UI" panose="020B0502040204020203" pitchFamily="34" charset="0"/>
              <a:cs typeface="Segoe UI" panose="020B0502040204020203" pitchFamily="34" charset="0"/>
            </a:endParaRPr>
          </a:p>
          <a:p>
            <a:pPr marL="285750" indent="-285750" algn="just">
              <a:buFont typeface="Arial" panose="020B0604020202020204" pitchFamily="34" charset="0"/>
              <a:buChar char="•"/>
            </a:pPr>
            <a:r>
              <a:rPr lang="es-CO" sz="1500" dirty="0">
                <a:latin typeface="+mn-lt"/>
                <a:ea typeface="Segoe UI" panose="020B0502040204020203" pitchFamily="34" charset="0"/>
                <a:cs typeface="Segoe UI" panose="020B0502040204020203" pitchFamily="34" charset="0"/>
              </a:rPr>
              <a:t>Del total de  PQRSD recibidas durante el ultimo trimestre de 2020, a la fecha se han contestado el 70,24%  requerimientos dentro de los términos estipulados por ley.</a:t>
            </a:r>
          </a:p>
          <a:p>
            <a:pPr marL="342900" indent="-342900" algn="just">
              <a:buFont typeface="Arial" panose="020B0604020202020204" pitchFamily="34" charset="0"/>
              <a:buChar char="•"/>
            </a:pPr>
            <a:endParaRPr lang="es-CO" sz="1500" dirty="0">
              <a:latin typeface="+mn-lt"/>
              <a:ea typeface="Segoe UI" panose="020B0502040204020203" pitchFamily="34" charset="0"/>
              <a:cs typeface="Segoe UI" panose="020B0502040204020203" pitchFamily="34" charset="0"/>
            </a:endParaRPr>
          </a:p>
          <a:p>
            <a:pPr marL="342900" indent="-342900" algn="just">
              <a:buFont typeface="Arial" panose="020B0604020202020204" pitchFamily="34" charset="0"/>
              <a:buChar char="•"/>
            </a:pPr>
            <a:r>
              <a:rPr lang="es-CO" sz="1500" dirty="0" smtClean="0">
                <a:latin typeface="+mn-lt"/>
                <a:ea typeface="Segoe UI" panose="020B0502040204020203" pitchFamily="34" charset="0"/>
                <a:cs typeface="Segoe UI" panose="020B0502040204020203" pitchFamily="34" charset="0"/>
              </a:rPr>
              <a:t>Del total de oficios recibidos, 86 requerimientos fueron trasladados a otra institución.  </a:t>
            </a:r>
          </a:p>
          <a:p>
            <a:pPr algn="just"/>
            <a:endParaRPr lang="es-CO" sz="1500" dirty="0">
              <a:latin typeface="+mn-lt"/>
              <a:ea typeface="Segoe UI" panose="020B0502040204020203" pitchFamily="34" charset="0"/>
              <a:cs typeface="Segoe UI" panose="020B0502040204020203" pitchFamily="34" charset="0"/>
            </a:endParaRPr>
          </a:p>
          <a:p>
            <a:pPr marL="342900" indent="-342900" algn="just">
              <a:buFont typeface="Arial" panose="020B0604020202020204" pitchFamily="34" charset="0"/>
              <a:buChar char="•"/>
            </a:pPr>
            <a:r>
              <a:rPr lang="es-CO" sz="1500" dirty="0">
                <a:latin typeface="+mn-lt"/>
                <a:ea typeface="Segoe UI" panose="020B0502040204020203" pitchFamily="34" charset="0"/>
                <a:cs typeface="Segoe UI" panose="020B0502040204020203" pitchFamily="34" charset="0"/>
              </a:rPr>
              <a:t>Del total de oficios recibidos, a ninguna solicitud se negó el acceso a la información.</a:t>
            </a:r>
          </a:p>
          <a:p>
            <a:pPr marL="342900" indent="-342900" algn="just">
              <a:buFont typeface="Arial" panose="020B0604020202020204" pitchFamily="34" charset="0"/>
              <a:buChar char="•"/>
            </a:pPr>
            <a:endParaRPr lang="es-CO" sz="1900" dirty="0">
              <a:latin typeface="Calibri" panose="020F0502020204030204" pitchFamily="34" charset="0"/>
              <a:ea typeface="Segoe UI" panose="020B0502040204020203" pitchFamily="34" charset="0"/>
              <a:cs typeface="Segoe UI" panose="020B0502040204020203" pitchFamily="34" charset="0"/>
            </a:endParaRPr>
          </a:p>
          <a:p>
            <a:pPr marL="342900" indent="-342900" algn="just">
              <a:buFont typeface="Arial" panose="020B0604020202020204" pitchFamily="34" charset="0"/>
              <a:buChar char="•"/>
            </a:pPr>
            <a:endParaRPr lang="es-CO" sz="1900" dirty="0">
              <a:latin typeface="Calibri" panose="020F0502020204030204" pitchFamily="34" charset="0"/>
              <a:ea typeface="Segoe UI" panose="020B0502040204020203" pitchFamily="34" charset="0"/>
              <a:cs typeface="Segoe UI" panose="020B0502040204020203" pitchFamily="34" charset="0"/>
            </a:endParaRPr>
          </a:p>
          <a:p>
            <a:pPr algn="just"/>
            <a:endParaRPr lang="es-CO" sz="2100" dirty="0">
              <a:latin typeface="Calibri" panose="020F0502020204030204" pitchFamily="34" charset="0"/>
              <a:ea typeface="Segoe UI" panose="020B0502040204020203" pitchFamily="34" charset="0"/>
              <a:cs typeface="Segoe UI" panose="020B0502040204020203" pitchFamily="34" charset="0"/>
            </a:endParaRPr>
          </a:p>
          <a:p>
            <a:pPr algn="just"/>
            <a:endParaRPr lang="es-CO" sz="1900" dirty="0">
              <a:latin typeface="Calibri" panose="020F0502020204030204" pitchFamily="34" charset="0"/>
              <a:ea typeface="Segoe UI" panose="020B0502040204020203" pitchFamily="34" charset="0"/>
              <a:cs typeface="Segoe UI" panose="020B0502040204020203" pitchFamily="34" charset="0"/>
            </a:endParaRPr>
          </a:p>
          <a:p>
            <a:pPr algn="just"/>
            <a:endParaRPr lang="es-CO" sz="1900" dirty="0">
              <a:latin typeface="Calibri" panose="020F0502020204030204" pitchFamily="34" charset="0"/>
              <a:ea typeface="Segoe UI" panose="020B0502040204020203" pitchFamily="34" charset="0"/>
              <a:cs typeface="Segoe UI" panose="020B0502040204020203" pitchFamily="34" charset="0"/>
            </a:endParaRPr>
          </a:p>
          <a:p>
            <a:pPr algn="just"/>
            <a:endParaRPr lang="es-CO" sz="2100" dirty="0">
              <a:latin typeface="Calibri" panose="020F0502020204030204" pitchFamily="34" charset="0"/>
              <a:ea typeface="Segoe UI" panose="020B0502040204020203" pitchFamily="34" charset="0"/>
              <a:cs typeface="Segoe UI" panose="020B0502040204020203" pitchFamily="34" charset="0"/>
            </a:endParaRPr>
          </a:p>
          <a:p>
            <a:pPr marL="342900" indent="-342900">
              <a:buFont typeface="Arial" panose="020B0604020202020204" pitchFamily="34" charset="0"/>
              <a:buChar char="•"/>
            </a:pPr>
            <a:endParaRPr lang="es-CO" sz="2100" dirty="0">
              <a:latin typeface="Calibri" panose="020F0502020204030204" pitchFamily="34" charset="0"/>
              <a:ea typeface="Segoe UI" panose="020B0502040204020203" pitchFamily="34" charset="0"/>
              <a:cs typeface="Segoe UI" panose="020B0502040204020203" pitchFamily="34" charset="0"/>
            </a:endParaRPr>
          </a:p>
          <a:p>
            <a:pPr marL="342900" indent="-342900">
              <a:buFont typeface="Arial" panose="020B0604020202020204" pitchFamily="34" charset="0"/>
              <a:buChar char="•"/>
            </a:pPr>
            <a:endParaRPr lang="es-CO" sz="2100" dirty="0">
              <a:latin typeface="Calibri" panose="020F0502020204030204" pitchFamily="34" charset="0"/>
              <a:ea typeface="Segoe UI" panose="020B0502040204020203" pitchFamily="34" charset="0"/>
              <a:cs typeface="Segoe UI" panose="020B0502040204020203" pitchFamily="34" charset="0"/>
            </a:endParaRPr>
          </a:p>
          <a:p>
            <a:pPr marL="342900" indent="-342900">
              <a:buFont typeface="Arial" panose="020B0604020202020204" pitchFamily="34" charset="0"/>
              <a:buChar char="•"/>
            </a:pPr>
            <a:endParaRPr lang="es-CO" sz="2100" dirty="0">
              <a:latin typeface="Calibri" panose="020F0502020204030204" pitchFamily="34" charset="0"/>
              <a:ea typeface="Segoe UI" panose="020B0502040204020203" pitchFamily="34" charset="0"/>
              <a:cs typeface="Segoe UI" panose="020B0502040204020203" pitchFamily="34" charset="0"/>
            </a:endParaRPr>
          </a:p>
          <a:p>
            <a:pPr marL="342900" indent="-342900">
              <a:buFont typeface="Arial" panose="020B0604020202020204" pitchFamily="34" charset="0"/>
              <a:buChar char="•"/>
            </a:pPr>
            <a:endParaRPr lang="es-CO" sz="1400" dirty="0">
              <a:latin typeface="+mn-lt"/>
              <a:ea typeface="Segoe UI" panose="020B0502040204020203" pitchFamily="34" charset="0"/>
              <a:cs typeface="Segoe UI" panose="020B0502040204020203" pitchFamily="34" charset="0"/>
            </a:endParaRPr>
          </a:p>
          <a:p>
            <a:endParaRPr lang="es-CO" sz="2400" b="1" dirty="0">
              <a:latin typeface="+mn-lt"/>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4045083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9299AAD-7969-468C-B5D4-703E5D13BB8A}"/>
              </a:ext>
            </a:extLst>
          </p:cNvPr>
          <p:cNvSpPr txBox="1">
            <a:spLocks/>
          </p:cNvSpPr>
          <p:nvPr/>
        </p:nvSpPr>
        <p:spPr>
          <a:xfrm>
            <a:off x="318456" y="571500"/>
            <a:ext cx="8287659" cy="442424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r>
              <a:rPr lang="es-CO" sz="2900" b="1" dirty="0">
                <a:latin typeface="Calibri" panose="020F0502020204030204" pitchFamily="34" charset="0"/>
                <a:ea typeface="Segoe UI" panose="020B0502040204020203" pitchFamily="34" charset="0"/>
                <a:cs typeface="Segoe UI" panose="020B0502040204020203" pitchFamily="34" charset="0"/>
              </a:rPr>
              <a:t>Recomendaciones </a:t>
            </a:r>
            <a:endParaRPr lang="es-CO" sz="1500" dirty="0">
              <a:latin typeface="+mn-lt"/>
              <a:ea typeface="Segoe UI" panose="020B0502040204020203" pitchFamily="34" charset="0"/>
              <a:cs typeface="Segoe UI" panose="020B0502040204020203" pitchFamily="34" charset="0"/>
            </a:endParaRPr>
          </a:p>
          <a:p>
            <a:pPr marL="285750" indent="-285750" algn="just">
              <a:buFont typeface="Arial" panose="020B0604020202020204" pitchFamily="34" charset="0"/>
              <a:buChar char="•"/>
            </a:pPr>
            <a:r>
              <a:rPr lang="es-CO" sz="1500" dirty="0">
                <a:latin typeface="+mn-lt"/>
                <a:ea typeface="Segoe UI" panose="020B0502040204020203" pitchFamily="34" charset="0"/>
                <a:cs typeface="Segoe UI" panose="020B0502040204020203" pitchFamily="34" charset="0"/>
              </a:rPr>
              <a:t>Capacitar continuamente a </a:t>
            </a:r>
            <a:r>
              <a:rPr lang="es-CO" sz="1500" dirty="0" smtClean="0">
                <a:latin typeface="+mn-lt"/>
                <a:ea typeface="Segoe UI" panose="020B0502040204020203" pitchFamily="34" charset="0"/>
                <a:cs typeface="Segoe UI" panose="020B0502040204020203" pitchFamily="34" charset="0"/>
              </a:rPr>
              <a:t>funcionarios y contratistas de </a:t>
            </a:r>
            <a:r>
              <a:rPr lang="es-CO" sz="1500" dirty="0">
                <a:latin typeface="+mn-lt"/>
                <a:ea typeface="Segoe UI" panose="020B0502040204020203" pitchFamily="34" charset="0"/>
                <a:cs typeface="Segoe UI" panose="020B0502040204020203" pitchFamily="34" charset="0"/>
              </a:rPr>
              <a:t>la entidad en la importantica de responder los derechos de petición dentro de los términos estipulados por Ley. </a:t>
            </a:r>
          </a:p>
          <a:p>
            <a:pPr marL="285750" indent="-285750" algn="just">
              <a:buFont typeface="Arial" panose="020B0604020202020204" pitchFamily="34" charset="0"/>
              <a:buChar char="•"/>
            </a:pPr>
            <a:endParaRPr lang="es-CO" sz="1500" dirty="0">
              <a:latin typeface="+mn-lt"/>
              <a:ea typeface="Segoe UI" panose="020B0502040204020203" pitchFamily="34" charset="0"/>
              <a:cs typeface="Segoe UI" panose="020B0502040204020203" pitchFamily="34" charset="0"/>
            </a:endParaRPr>
          </a:p>
          <a:p>
            <a:pPr marL="285750" indent="-285750" algn="just">
              <a:buFont typeface="Arial" panose="020B0604020202020204" pitchFamily="34" charset="0"/>
              <a:buChar char="•"/>
            </a:pPr>
            <a:r>
              <a:rPr lang="es-CO" sz="1500" dirty="0">
                <a:latin typeface="+mn-lt"/>
                <a:ea typeface="Segoe UI" panose="020B0502040204020203" pitchFamily="34" charset="0"/>
                <a:cs typeface="Segoe UI" panose="020B0502040204020203" pitchFamily="34" charset="0"/>
              </a:rPr>
              <a:t>Generar mayor compromiso al interior de la entidad en el manejo de la plataforma de gestión de procesos </a:t>
            </a:r>
            <a:r>
              <a:rPr lang="es-CO" sz="1500" dirty="0" err="1">
                <a:latin typeface="+mn-lt"/>
                <a:ea typeface="Segoe UI" panose="020B0502040204020203" pitchFamily="34" charset="0"/>
                <a:cs typeface="Segoe UI" panose="020B0502040204020203" pitchFamily="34" charset="0"/>
              </a:rPr>
              <a:t>Integrasoft</a:t>
            </a:r>
            <a:r>
              <a:rPr lang="es-CO" sz="1500" dirty="0">
                <a:latin typeface="+mn-lt"/>
                <a:ea typeface="Segoe UI" panose="020B0502040204020203" pitchFamily="34" charset="0"/>
                <a:cs typeface="Segoe UI" panose="020B0502040204020203" pitchFamily="34" charset="0"/>
              </a:rPr>
              <a:t>, con el fin de darle debido tramite a las solicitudes presentadas por los peticionarios. </a:t>
            </a:r>
          </a:p>
          <a:p>
            <a:pPr marL="285750" indent="-285750" algn="just">
              <a:buFont typeface="Arial" panose="020B0604020202020204" pitchFamily="34" charset="0"/>
              <a:buChar char="•"/>
            </a:pPr>
            <a:endParaRPr lang="es-CO" sz="1500" dirty="0">
              <a:latin typeface="+mn-lt"/>
              <a:ea typeface="Segoe UI" panose="020B0502040204020203" pitchFamily="34" charset="0"/>
              <a:cs typeface="Segoe UI" panose="020B0502040204020203" pitchFamily="34" charset="0"/>
            </a:endParaRPr>
          </a:p>
          <a:p>
            <a:pPr marL="285750" indent="-285750" algn="just">
              <a:buFont typeface="Arial" panose="020B0604020202020204" pitchFamily="34" charset="0"/>
              <a:buChar char="•"/>
            </a:pPr>
            <a:r>
              <a:rPr lang="es-CO" sz="1500" dirty="0">
                <a:latin typeface="+mn-lt"/>
                <a:ea typeface="Segoe UI" panose="020B0502040204020203" pitchFamily="34" charset="0"/>
                <a:cs typeface="Segoe UI" panose="020B0502040204020203" pitchFamily="34" charset="0"/>
              </a:rPr>
              <a:t>Fortalecer la cultura al interior de la entidad para dar respuesta oportuna de acuerdo a la estipulado por Ley.</a:t>
            </a:r>
          </a:p>
          <a:p>
            <a:pPr marL="285750" indent="-285750" algn="just">
              <a:buFont typeface="Arial" panose="020B0604020202020204" pitchFamily="34" charset="0"/>
              <a:buChar char="•"/>
            </a:pPr>
            <a:endParaRPr lang="es-CO" sz="1500" dirty="0">
              <a:latin typeface="+mn-lt"/>
              <a:ea typeface="Segoe UI" panose="020B0502040204020203" pitchFamily="34" charset="0"/>
              <a:cs typeface="Segoe UI" panose="020B0502040204020203" pitchFamily="34" charset="0"/>
            </a:endParaRPr>
          </a:p>
          <a:p>
            <a:pPr algn="just"/>
            <a:endParaRPr lang="es-CO" sz="1500" dirty="0">
              <a:ea typeface="Segoe UI" panose="020B0502040204020203" pitchFamily="34" charset="0"/>
              <a:cs typeface="Segoe UI" panose="020B0502040204020203" pitchFamily="34" charset="0"/>
            </a:endParaRPr>
          </a:p>
          <a:p>
            <a:pPr marL="285750" indent="-285750" algn="just">
              <a:buFont typeface="Arial" panose="020B0604020202020204" pitchFamily="34" charset="0"/>
              <a:buChar char="•"/>
            </a:pPr>
            <a:endParaRPr lang="es-CO" sz="1500" dirty="0">
              <a:latin typeface="+mn-lt"/>
              <a:ea typeface="Segoe UI" panose="020B0502040204020203" pitchFamily="34" charset="0"/>
              <a:cs typeface="Segoe UI" panose="020B0502040204020203" pitchFamily="34" charset="0"/>
            </a:endParaRPr>
          </a:p>
          <a:p>
            <a:endParaRPr lang="es-CO" sz="2100" b="1" dirty="0">
              <a:latin typeface="Calibri" panose="020F0502020204030204" pitchFamily="34" charset="0"/>
              <a:ea typeface="Segoe UI" panose="020B0502040204020203" pitchFamily="34" charset="0"/>
              <a:cs typeface="Segoe UI" panose="020B0502040204020203" pitchFamily="34" charset="0"/>
            </a:endParaRPr>
          </a:p>
          <a:p>
            <a:endParaRPr lang="es-CO" sz="2100" b="1" dirty="0">
              <a:latin typeface="Calibri" panose="020F0502020204030204" pitchFamily="34" charset="0"/>
              <a:ea typeface="Segoe UI" panose="020B0502040204020203" pitchFamily="34" charset="0"/>
              <a:cs typeface="Segoe UI" panose="020B0502040204020203" pitchFamily="34" charset="0"/>
            </a:endParaRPr>
          </a:p>
          <a:p>
            <a:pPr marL="342900" indent="-342900" algn="just">
              <a:buFont typeface="Arial" panose="020B0604020202020204" pitchFamily="34" charset="0"/>
              <a:buChar char="•"/>
            </a:pPr>
            <a:endParaRPr lang="es-CO" sz="1900" dirty="0">
              <a:latin typeface="Calibri" panose="020F0502020204030204" pitchFamily="34" charset="0"/>
              <a:ea typeface="Segoe UI" panose="020B0502040204020203" pitchFamily="34" charset="0"/>
              <a:cs typeface="Segoe UI" panose="020B0502040204020203" pitchFamily="34" charset="0"/>
            </a:endParaRPr>
          </a:p>
          <a:p>
            <a:pPr algn="just"/>
            <a:endParaRPr lang="es-CO" sz="2100" dirty="0">
              <a:latin typeface="Calibri" panose="020F0502020204030204" pitchFamily="34" charset="0"/>
              <a:ea typeface="Segoe UI" panose="020B0502040204020203" pitchFamily="34" charset="0"/>
              <a:cs typeface="Segoe UI" panose="020B0502040204020203" pitchFamily="34" charset="0"/>
            </a:endParaRPr>
          </a:p>
          <a:p>
            <a:pPr algn="just"/>
            <a:endParaRPr lang="es-CO" sz="1900" dirty="0">
              <a:latin typeface="Calibri" panose="020F0502020204030204" pitchFamily="34" charset="0"/>
              <a:ea typeface="Segoe UI" panose="020B0502040204020203" pitchFamily="34" charset="0"/>
              <a:cs typeface="Segoe UI" panose="020B0502040204020203" pitchFamily="34" charset="0"/>
            </a:endParaRPr>
          </a:p>
          <a:p>
            <a:pPr algn="just"/>
            <a:endParaRPr lang="es-CO" sz="1900" dirty="0">
              <a:latin typeface="Calibri" panose="020F0502020204030204" pitchFamily="34" charset="0"/>
              <a:ea typeface="Segoe UI" panose="020B0502040204020203" pitchFamily="34" charset="0"/>
              <a:cs typeface="Segoe UI" panose="020B0502040204020203" pitchFamily="34" charset="0"/>
            </a:endParaRPr>
          </a:p>
          <a:p>
            <a:pPr algn="just"/>
            <a:endParaRPr lang="es-CO" sz="2100" dirty="0">
              <a:latin typeface="Calibri" panose="020F0502020204030204" pitchFamily="34" charset="0"/>
              <a:ea typeface="Segoe UI" panose="020B0502040204020203" pitchFamily="34" charset="0"/>
              <a:cs typeface="Segoe UI" panose="020B0502040204020203" pitchFamily="34" charset="0"/>
            </a:endParaRPr>
          </a:p>
          <a:p>
            <a:pPr marL="342900" indent="-342900">
              <a:buFont typeface="Arial" panose="020B0604020202020204" pitchFamily="34" charset="0"/>
              <a:buChar char="•"/>
            </a:pPr>
            <a:endParaRPr lang="es-CO" sz="2100" dirty="0">
              <a:latin typeface="Calibri" panose="020F0502020204030204" pitchFamily="34" charset="0"/>
              <a:ea typeface="Segoe UI" panose="020B0502040204020203" pitchFamily="34" charset="0"/>
              <a:cs typeface="Segoe UI" panose="020B0502040204020203" pitchFamily="34" charset="0"/>
            </a:endParaRPr>
          </a:p>
          <a:p>
            <a:pPr marL="342900" indent="-342900">
              <a:buFont typeface="Arial" panose="020B0604020202020204" pitchFamily="34" charset="0"/>
              <a:buChar char="•"/>
            </a:pPr>
            <a:endParaRPr lang="es-CO" sz="2100" dirty="0">
              <a:latin typeface="Calibri" panose="020F0502020204030204" pitchFamily="34" charset="0"/>
              <a:ea typeface="Segoe UI" panose="020B0502040204020203" pitchFamily="34" charset="0"/>
              <a:cs typeface="Segoe UI" panose="020B0502040204020203" pitchFamily="34" charset="0"/>
            </a:endParaRPr>
          </a:p>
          <a:p>
            <a:pPr marL="342900" indent="-342900">
              <a:buFont typeface="Arial" panose="020B0604020202020204" pitchFamily="34" charset="0"/>
              <a:buChar char="•"/>
            </a:pPr>
            <a:endParaRPr lang="es-CO" sz="2100" dirty="0">
              <a:latin typeface="Calibri" panose="020F0502020204030204" pitchFamily="34" charset="0"/>
              <a:ea typeface="Segoe UI" panose="020B0502040204020203" pitchFamily="34" charset="0"/>
              <a:cs typeface="Segoe UI" panose="020B0502040204020203" pitchFamily="34" charset="0"/>
            </a:endParaRPr>
          </a:p>
          <a:p>
            <a:pPr marL="342900" indent="-342900">
              <a:buFont typeface="Arial" panose="020B0604020202020204" pitchFamily="34" charset="0"/>
              <a:buChar char="•"/>
            </a:pPr>
            <a:endParaRPr lang="es-CO" sz="1400" dirty="0">
              <a:latin typeface="+mn-lt"/>
              <a:ea typeface="Segoe UI" panose="020B0502040204020203" pitchFamily="34" charset="0"/>
              <a:cs typeface="Segoe UI" panose="020B0502040204020203" pitchFamily="34" charset="0"/>
            </a:endParaRPr>
          </a:p>
          <a:p>
            <a:endParaRPr lang="es-CO" sz="2400" b="1" dirty="0">
              <a:latin typeface="+mn-lt"/>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8923218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40851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2870C3E5-80E7-4CCF-A40F-E504232B8B3B}"/>
              </a:ext>
            </a:extLst>
          </p:cNvPr>
          <p:cNvSpPr/>
          <p:nvPr/>
        </p:nvSpPr>
        <p:spPr>
          <a:xfrm>
            <a:off x="480950" y="621987"/>
            <a:ext cx="8098971" cy="5478423"/>
          </a:xfrm>
          <a:prstGeom prst="rect">
            <a:avLst/>
          </a:prstGeom>
        </p:spPr>
        <p:txBody>
          <a:bodyPr wrap="square">
            <a:spAutoFit/>
          </a:bodyPr>
          <a:lstStyle/>
          <a:p>
            <a:pPr algn="just"/>
            <a:endParaRPr lang="es-CO" sz="1400" dirty="0">
              <a:latin typeface="Segoe UI" panose="020B0502040204020203" pitchFamily="34" charset="0"/>
              <a:ea typeface="Segoe UI" panose="020B0502040204020203" pitchFamily="34" charset="0"/>
              <a:cs typeface="Segoe UI" panose="020B0502040204020203" pitchFamily="34" charset="0"/>
            </a:endParaRPr>
          </a:p>
          <a:p>
            <a:pPr algn="just"/>
            <a:r>
              <a:rPr lang="es-CO" sz="1600" dirty="0">
                <a:latin typeface="Calibri" panose="020F0502020204030204" pitchFamily="34" charset="0"/>
                <a:ea typeface="Segoe UI" panose="020B0502040204020203" pitchFamily="34" charset="0"/>
                <a:cs typeface="Arial" panose="020B0604020202020204" pitchFamily="34" charset="0"/>
              </a:rPr>
              <a:t>El presente informe muestra los datos pormenorizados de las Peticiones, Quejas, Reclamos, Sugerencias y Denuncias (PQRSD) recibidas </a:t>
            </a:r>
            <a:r>
              <a:rPr lang="es-CO" sz="1600" dirty="0" smtClean="0">
                <a:latin typeface="Calibri" panose="020F0502020204030204" pitchFamily="34" charset="0"/>
                <a:ea typeface="Segoe UI" panose="020B0502040204020203" pitchFamily="34" charset="0"/>
                <a:cs typeface="Arial" panose="020B0604020202020204" pitchFamily="34" charset="0"/>
              </a:rPr>
              <a:t>por </a:t>
            </a:r>
            <a:r>
              <a:rPr lang="es-CO" sz="1600" dirty="0">
                <a:latin typeface="Calibri" panose="020F0502020204030204" pitchFamily="34" charset="0"/>
                <a:ea typeface="Segoe UI" panose="020B0502040204020203" pitchFamily="34" charset="0"/>
                <a:cs typeface="Arial" panose="020B0604020202020204" pitchFamily="34" charset="0"/>
              </a:rPr>
              <a:t>las diferentes  dependencias del Área Metropolitana de Bucaramanga durante el periodo comprendido entre el 01 de octubre y el 28 de  diciembre de 2020, así como la atención a las mismas dentro de los </a:t>
            </a:r>
            <a:r>
              <a:rPr lang="es-CO" sz="1600" dirty="0" smtClean="0">
                <a:latin typeface="Calibri" panose="020F0502020204030204" pitchFamily="34" charset="0"/>
                <a:ea typeface="Segoe UI" panose="020B0502040204020203" pitchFamily="34" charset="0"/>
                <a:cs typeface="Arial" panose="020B0604020202020204" pitchFamily="34" charset="0"/>
              </a:rPr>
              <a:t>términos dispuestos por Ley.</a:t>
            </a:r>
          </a:p>
          <a:p>
            <a:pPr algn="just"/>
            <a:endParaRPr lang="es-CO" sz="1600" dirty="0" smtClean="0">
              <a:latin typeface="Calibri" panose="020F0502020204030204" pitchFamily="34" charset="0"/>
              <a:ea typeface="Segoe UI" panose="020B0502040204020203" pitchFamily="34" charset="0"/>
              <a:cs typeface="Arial" panose="020B0604020202020204" pitchFamily="34" charset="0"/>
            </a:endParaRPr>
          </a:p>
          <a:p>
            <a:pPr algn="just"/>
            <a:r>
              <a:rPr lang="es-CO" sz="1600" dirty="0" smtClean="0">
                <a:latin typeface="Calibri" panose="020F0502020204030204" pitchFamily="34" charset="0"/>
                <a:ea typeface="Segoe UI" panose="020B0502040204020203" pitchFamily="34" charset="0"/>
                <a:cs typeface="Arial" panose="020B0604020202020204" pitchFamily="34" charset="0"/>
              </a:rPr>
              <a:t>Cabe </a:t>
            </a:r>
            <a:r>
              <a:rPr lang="es-CO" sz="1600" dirty="0">
                <a:latin typeface="Calibri" panose="020F0502020204030204" pitchFamily="34" charset="0"/>
                <a:ea typeface="Segoe UI" panose="020B0502040204020203" pitchFamily="34" charset="0"/>
                <a:cs typeface="Arial" panose="020B0604020202020204" pitchFamily="34" charset="0"/>
              </a:rPr>
              <a:t>recordar que desde el  17 de marzo, acatando las decretos legislativos, resoluciones del Ministerio de Salud y otros actos administrativos emanados por el Gobierno Nacional, el Área Metropolitana de Bucaramanga virtualizó procesos  y trámites  adelantados por la entidad, e implementó horarios laborales flexibles y actividades de trabajo en casa. A partir del 01 de septiembre de 2020 se retomó de forma gradual y progresiva el trabajo presencial, la entidad, presta sus servicios de forma presencial hasta con un 30% de sus servidores y contratistas, de tal manera que el 70% restante continúe realizando trabajo en casa; para lo cual se da cumplimiento estricto de los protocolos de bioseguridad que tiene implementados la entidad</a:t>
            </a:r>
          </a:p>
          <a:p>
            <a:pPr algn="just"/>
            <a:endParaRPr lang="es-CO" sz="1600" dirty="0">
              <a:latin typeface="Calibri" panose="020F0502020204030204" pitchFamily="34" charset="0"/>
              <a:ea typeface="Segoe UI" panose="020B0502040204020203" pitchFamily="34" charset="0"/>
              <a:cs typeface="Arial" panose="020B0604020202020204" pitchFamily="34" charset="0"/>
            </a:endParaRPr>
          </a:p>
          <a:p>
            <a:pPr algn="just"/>
            <a:r>
              <a:rPr lang="es-CO" sz="1600" dirty="0">
                <a:latin typeface="Calibri" panose="020F0502020204030204" pitchFamily="34" charset="0"/>
                <a:ea typeface="Segoe UI" panose="020B0502040204020203" pitchFamily="34" charset="0"/>
                <a:cs typeface="Arial" panose="020B0604020202020204" pitchFamily="34" charset="0"/>
              </a:rPr>
              <a:t>Esta informe se realizó teniendo en cuenta las bases de datos suministrada por la plataforma </a:t>
            </a:r>
            <a:r>
              <a:rPr lang="es-CO" sz="1600" dirty="0" err="1">
                <a:latin typeface="Calibri" panose="020F0502020204030204" pitchFamily="34" charset="0"/>
                <a:ea typeface="Segoe UI" panose="020B0502040204020203" pitchFamily="34" charset="0"/>
                <a:cs typeface="Arial" panose="020B0604020202020204" pitchFamily="34" charset="0"/>
              </a:rPr>
              <a:t>BPM.Gov</a:t>
            </a:r>
            <a:r>
              <a:rPr lang="es-CO" sz="1600" dirty="0">
                <a:latin typeface="Calibri" panose="020F0502020204030204" pitchFamily="34" charset="0"/>
                <a:ea typeface="Segoe UI" panose="020B0502040204020203" pitchFamily="34" charset="0"/>
                <a:cs typeface="Arial" panose="020B0604020202020204" pitchFamily="34" charset="0"/>
              </a:rPr>
              <a:t>., Sistema Integrado Único de Correspondencia.</a:t>
            </a:r>
          </a:p>
          <a:p>
            <a:pPr algn="just"/>
            <a:endParaRPr lang="es-CO" sz="1600" dirty="0">
              <a:latin typeface="Calibri" panose="020F0502020204030204" pitchFamily="34" charset="0"/>
              <a:ea typeface="Segoe UI" panose="020B0502040204020203" pitchFamily="34" charset="0"/>
              <a:cs typeface="Arial" panose="020B0604020202020204" pitchFamily="34" charset="0"/>
            </a:endParaRPr>
          </a:p>
          <a:p>
            <a:pPr algn="just"/>
            <a:r>
              <a:rPr lang="es-CO" sz="1600" dirty="0">
                <a:latin typeface="Calibri" panose="020F0502020204030204" pitchFamily="34" charset="0"/>
                <a:ea typeface="Segoe UI" panose="020B0502040204020203" pitchFamily="34" charset="0"/>
                <a:cs typeface="Arial" panose="020B0604020202020204" pitchFamily="34" charset="0"/>
              </a:rPr>
              <a:t>Así mismo se relacionan los derechos de petición  que se trasladan a otras entidades por competencia y en aquéllos en los que se negó la información. </a:t>
            </a:r>
          </a:p>
          <a:p>
            <a:pPr algn="just"/>
            <a:endParaRPr lang="es-CO" sz="1600" dirty="0">
              <a:latin typeface="Arial" panose="020B0604020202020204" pitchFamily="34" charset="0"/>
              <a:ea typeface="Segoe UI" panose="020B0502040204020203" pitchFamily="34" charset="0"/>
              <a:cs typeface="Arial" panose="020B0604020202020204" pitchFamily="34" charset="0"/>
            </a:endParaRPr>
          </a:p>
        </p:txBody>
      </p:sp>
      <p:sp>
        <p:nvSpPr>
          <p:cNvPr id="3" name="5 CuadroTexto">
            <a:extLst>
              <a:ext uri="{FF2B5EF4-FFF2-40B4-BE49-F238E27FC236}">
                <a16:creationId xmlns:a16="http://schemas.microsoft.com/office/drawing/2014/main" xmlns="" id="{8CC72597-989E-4DF7-898F-D6DEFE9C5AE7}"/>
              </a:ext>
            </a:extLst>
          </p:cNvPr>
          <p:cNvSpPr txBox="1"/>
          <p:nvPr/>
        </p:nvSpPr>
        <p:spPr>
          <a:xfrm>
            <a:off x="613064" y="373222"/>
            <a:ext cx="7834745" cy="738664"/>
          </a:xfrm>
          <a:prstGeom prst="rect">
            <a:avLst/>
          </a:prstGeom>
          <a:noFill/>
        </p:spPr>
        <p:txBody>
          <a:bodyPr wrap="square" rtlCol="0">
            <a:spAutoFit/>
          </a:bodyPr>
          <a:lstStyle/>
          <a:p>
            <a:pPr algn="ctr"/>
            <a:r>
              <a:rPr lang="es-CO" sz="2400" b="1" dirty="0">
                <a:latin typeface="Calibri" panose="020F0502020204030204" pitchFamily="34" charset="0"/>
                <a:ea typeface="Segoe UI" panose="020B0502040204020203" pitchFamily="34" charset="0"/>
                <a:cs typeface="Arial" panose="020B0604020202020204" pitchFamily="34" charset="0"/>
              </a:rPr>
              <a:t>Introducción</a:t>
            </a:r>
          </a:p>
          <a:p>
            <a:pPr algn="ctr"/>
            <a:endParaRPr lang="es-CO" dirty="0"/>
          </a:p>
        </p:txBody>
      </p:sp>
    </p:spTree>
    <p:extLst>
      <p:ext uri="{BB962C8B-B14F-4D97-AF65-F5344CB8AC3E}">
        <p14:creationId xmlns:p14="http://schemas.microsoft.com/office/powerpoint/2010/main" val="742591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983673" y="0"/>
            <a:ext cx="8104909" cy="1754326"/>
          </a:xfrm>
          <a:prstGeom prst="rect">
            <a:avLst/>
          </a:prstGeom>
        </p:spPr>
        <p:txBody>
          <a:bodyPr wrap="square">
            <a:spAutoFit/>
          </a:bodyPr>
          <a:lstStyle/>
          <a:p>
            <a:pPr algn="justLow"/>
            <a:endParaRPr lang="es-419" dirty="0">
              <a:solidFill>
                <a:prstClr val="black"/>
              </a:solidFill>
              <a:latin typeface="Arial" panose="020B0604020202020204" pitchFamily="34" charset="0"/>
              <a:cs typeface="Arial" panose="020B0604020202020204" pitchFamily="34" charset="0"/>
            </a:endParaRPr>
          </a:p>
          <a:p>
            <a:pPr algn="justLow"/>
            <a:endParaRPr lang="es-419" dirty="0">
              <a:solidFill>
                <a:prstClr val="black"/>
              </a:solidFill>
              <a:latin typeface="Arial" panose="020B0604020202020204" pitchFamily="34" charset="0"/>
              <a:cs typeface="Arial" panose="020B0604020202020204" pitchFamily="34" charset="0"/>
            </a:endParaRPr>
          </a:p>
          <a:p>
            <a:pPr marL="285750" indent="-285750" algn="justLow">
              <a:buFont typeface="Arial" panose="020B0604020202020204" pitchFamily="34" charset="0"/>
              <a:buChar char="•"/>
            </a:pPr>
            <a:endParaRPr lang="es-419" dirty="0">
              <a:solidFill>
                <a:prstClr val="black"/>
              </a:solidFill>
              <a:latin typeface="Arial" panose="020B0604020202020204" pitchFamily="34" charset="0"/>
              <a:cs typeface="Arial" panose="020B0604020202020204" pitchFamily="34" charset="0"/>
            </a:endParaRPr>
          </a:p>
          <a:p>
            <a:pPr marL="285750" indent="-285750" algn="justLow">
              <a:buFont typeface="Arial" panose="020B0604020202020204" pitchFamily="34" charset="0"/>
              <a:buChar char="•"/>
            </a:pPr>
            <a:endParaRPr lang="es-419" dirty="0">
              <a:solidFill>
                <a:prstClr val="black"/>
              </a:solidFill>
              <a:latin typeface="Arial" panose="020B0604020202020204" pitchFamily="34" charset="0"/>
              <a:cs typeface="Arial" panose="020B0604020202020204" pitchFamily="34" charset="0"/>
            </a:endParaRPr>
          </a:p>
          <a:p>
            <a:pPr marL="285750" indent="-285750" algn="justLow">
              <a:buFont typeface="Arial" panose="020B0604020202020204" pitchFamily="34" charset="0"/>
              <a:buChar char="•"/>
            </a:pPr>
            <a:endParaRPr lang="es-419" dirty="0">
              <a:solidFill>
                <a:prstClr val="black"/>
              </a:solidFill>
              <a:latin typeface="Arial" panose="020B0604020202020204" pitchFamily="34" charset="0"/>
              <a:cs typeface="Arial" panose="020B0604020202020204" pitchFamily="34" charset="0"/>
            </a:endParaRPr>
          </a:p>
          <a:p>
            <a:pPr algn="justLow"/>
            <a:endParaRPr lang="es-CO" dirty="0">
              <a:latin typeface="Arial" panose="020B0604020202020204" pitchFamily="34" charset="0"/>
              <a:cs typeface="Arial" panose="020B0604020202020204" pitchFamily="34" charset="0"/>
            </a:endParaRPr>
          </a:p>
        </p:txBody>
      </p:sp>
      <p:sp>
        <p:nvSpPr>
          <p:cNvPr id="3" name="Título 1">
            <a:extLst>
              <a:ext uri="{FF2B5EF4-FFF2-40B4-BE49-F238E27FC236}">
                <a16:creationId xmlns:a16="http://schemas.microsoft.com/office/drawing/2014/main" xmlns="" id="{B6A98020-EF5C-4502-B427-2346537E4719}"/>
              </a:ext>
            </a:extLst>
          </p:cNvPr>
          <p:cNvSpPr txBox="1">
            <a:spLocks/>
          </p:cNvSpPr>
          <p:nvPr/>
        </p:nvSpPr>
        <p:spPr>
          <a:xfrm>
            <a:off x="1854926" y="374209"/>
            <a:ext cx="5234986" cy="43668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419" sz="2400" b="1" dirty="0">
                <a:solidFill>
                  <a:srgbClr val="E7E6E6">
                    <a:lumMod val="25000"/>
                  </a:srgbClr>
                </a:solidFill>
                <a:latin typeface="Calibri" panose="020F0502020204030204" pitchFamily="34" charset="0"/>
                <a:ea typeface="Segoe UI" panose="020B0502040204020203" pitchFamily="34" charset="0"/>
                <a:cs typeface="Arial" panose="020B0604020202020204" pitchFamily="34" charset="0"/>
              </a:rPr>
              <a:t>Canales de Atención </a:t>
            </a:r>
            <a:endParaRPr lang="es-CO" sz="2400" dirty="0">
              <a:latin typeface="Calibri" panose="020F0502020204030204" pitchFamily="34" charset="0"/>
              <a:ea typeface="Segoe UI" panose="020B0502040204020203" pitchFamily="34" charset="0"/>
              <a:cs typeface="Arial" panose="020B0604020202020204" pitchFamily="34" charset="0"/>
            </a:endParaRPr>
          </a:p>
        </p:txBody>
      </p:sp>
      <p:sp>
        <p:nvSpPr>
          <p:cNvPr id="4" name="Marcador de texto 2">
            <a:extLst>
              <a:ext uri="{FF2B5EF4-FFF2-40B4-BE49-F238E27FC236}">
                <a16:creationId xmlns:a16="http://schemas.microsoft.com/office/drawing/2014/main" xmlns="" id="{214AE5F2-B2D6-4901-8EF2-476796938D90}"/>
              </a:ext>
            </a:extLst>
          </p:cNvPr>
          <p:cNvSpPr txBox="1">
            <a:spLocks/>
          </p:cNvSpPr>
          <p:nvPr/>
        </p:nvSpPr>
        <p:spPr>
          <a:xfrm>
            <a:off x="238280" y="873961"/>
            <a:ext cx="8621712" cy="868385"/>
          </a:xfrm>
          <a:prstGeom prst="rect">
            <a:avLst/>
          </a:prstGeom>
        </p:spPr>
        <p:txBody>
          <a:bodyPr>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0"/>
              </a:spcBef>
              <a:spcAft>
                <a:spcPts val="1500"/>
              </a:spcAft>
              <a:buNone/>
            </a:pPr>
            <a:r>
              <a:rPr lang="es-419" sz="2900" dirty="0">
                <a:solidFill>
                  <a:prstClr val="black"/>
                </a:solidFill>
                <a:latin typeface="Calibri" panose="020F0502020204030204" pitchFamily="34" charset="0"/>
                <a:ea typeface="Segoe UI" panose="020B0502040204020203" pitchFamily="34" charset="0"/>
                <a:cs typeface="Arial" panose="020B0604020202020204" pitchFamily="34" charset="0"/>
              </a:rPr>
              <a:t>La ciudadanía del Área Metropolitana  de Bucaramanga tiene a su disposición diversos canales  a través de los cuales los ciudadanos y grupos de interés pueden formular peticiones, quejas, reclamos, sugerencias y denuncias sobre temas competencia de la entidad</a:t>
            </a:r>
            <a:r>
              <a:rPr lang="es-419" sz="2900" dirty="0">
                <a:solidFill>
                  <a:prstClr val="black"/>
                </a:solidFill>
                <a:latin typeface="Calibri" panose="020F0502020204030204" pitchFamily="34" charset="0"/>
                <a:ea typeface="Segoe UI" panose="020B0502040204020203" pitchFamily="34" charset="0"/>
                <a:cs typeface="Segoe UI" panose="020B0502040204020203" pitchFamily="34" charset="0"/>
              </a:rPr>
              <a:t>.</a:t>
            </a:r>
          </a:p>
          <a:p>
            <a:endParaRPr lang="es-CO" dirty="0"/>
          </a:p>
        </p:txBody>
      </p:sp>
      <p:sp>
        <p:nvSpPr>
          <p:cNvPr id="6" name="TextBox 28">
            <a:extLst>
              <a:ext uri="{FF2B5EF4-FFF2-40B4-BE49-F238E27FC236}">
                <a16:creationId xmlns:a16="http://schemas.microsoft.com/office/drawing/2014/main" xmlns="" id="{C3715F73-D45F-49CF-A642-7FB966E55A5E}"/>
              </a:ext>
            </a:extLst>
          </p:cNvPr>
          <p:cNvSpPr txBox="1"/>
          <p:nvPr/>
        </p:nvSpPr>
        <p:spPr>
          <a:xfrm>
            <a:off x="6364530" y="3275794"/>
            <a:ext cx="2470481" cy="87855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3335" tIns="13335" rIns="13335" bIns="13335" numCol="1" spcCol="1270" anchor="ctr" anchorCtr="0">
            <a:noAutofit/>
          </a:bodyPr>
          <a:lstStyle/>
          <a:p>
            <a:pPr lvl="0" algn="just" defTabSz="533400">
              <a:spcBef>
                <a:spcPct val="0"/>
              </a:spcBef>
              <a:spcAft>
                <a:spcPct val="10000"/>
              </a:spcAft>
            </a:pPr>
            <a:r>
              <a:rPr lang="es-ES" sz="1200" b="1" dirty="0">
                <a:solidFill>
                  <a:schemeClr val="tx1"/>
                </a:solidFill>
                <a:latin typeface="Calibri" panose="020F0502020204030204" pitchFamily="34" charset="0"/>
                <a:ea typeface="Segoe UI" panose="020B0502040204020203" pitchFamily="34" charset="0"/>
                <a:cs typeface="Arial" panose="020B0604020202020204" pitchFamily="34" charset="0"/>
              </a:rPr>
              <a:t>Buzón Sugerencias</a:t>
            </a:r>
            <a:r>
              <a:rPr lang="es-ES" sz="1200" dirty="0">
                <a:solidFill>
                  <a:schemeClr val="tx1"/>
                </a:solidFill>
                <a:latin typeface="Calibri" panose="020F0502020204030204" pitchFamily="34" charset="0"/>
                <a:ea typeface="Segoe UI" panose="020B0502040204020203" pitchFamily="34" charset="0"/>
                <a:cs typeface="Arial" panose="020B0604020202020204" pitchFamily="34" charset="0"/>
              </a:rPr>
              <a:t>: Diligenciando y depositando el formato DIE-FO-005, disponible en las instalaciones de la entidad</a:t>
            </a:r>
            <a:r>
              <a:rPr lang="es-ES" sz="1400" dirty="0">
                <a:solidFill>
                  <a:schemeClr val="tx1"/>
                </a:solidFill>
                <a:latin typeface="Calibri" panose="020F0502020204030204" pitchFamily="34" charset="0"/>
                <a:ea typeface="Segoe UI" panose="020B0502040204020203" pitchFamily="34" charset="0"/>
                <a:cs typeface="Arial" panose="020B0604020202020204" pitchFamily="34" charset="0"/>
              </a:rPr>
              <a:t>.</a:t>
            </a:r>
            <a:endParaRPr lang="en-US" sz="1400" dirty="0">
              <a:solidFill>
                <a:schemeClr val="tx1"/>
              </a:solidFill>
              <a:latin typeface="Calibri" panose="020F0502020204030204" pitchFamily="34" charset="0"/>
              <a:ea typeface="Segoe UI" panose="020B0502040204020203" pitchFamily="34" charset="0"/>
              <a:cs typeface="Arial" panose="020B0604020202020204" pitchFamily="34" charset="0"/>
            </a:endParaRPr>
          </a:p>
        </p:txBody>
      </p:sp>
      <p:sp>
        <p:nvSpPr>
          <p:cNvPr id="7" name="CuadroTexto 6">
            <a:extLst>
              <a:ext uri="{FF2B5EF4-FFF2-40B4-BE49-F238E27FC236}">
                <a16:creationId xmlns:a16="http://schemas.microsoft.com/office/drawing/2014/main" xmlns="" id="{F399A5BC-EC4A-4E26-9D96-250C145E7F31}"/>
              </a:ext>
            </a:extLst>
          </p:cNvPr>
          <p:cNvSpPr txBox="1"/>
          <p:nvPr/>
        </p:nvSpPr>
        <p:spPr>
          <a:xfrm>
            <a:off x="6311521" y="4503769"/>
            <a:ext cx="2413417" cy="1384995"/>
          </a:xfrm>
          <a:prstGeom prst="rect">
            <a:avLst/>
          </a:prstGeom>
          <a:noFill/>
        </p:spPr>
        <p:txBody>
          <a:bodyPr wrap="square" rtlCol="0">
            <a:spAutoFit/>
          </a:bodyPr>
          <a:lstStyle/>
          <a:p>
            <a:pPr algn="just"/>
            <a:r>
              <a:rPr lang="es-CO" sz="1200" b="1" dirty="0">
                <a:latin typeface="Calibri" panose="020F0502020204030204" pitchFamily="34" charset="0"/>
                <a:ea typeface="Segoe UI" panose="020B0502040204020203" pitchFamily="34" charset="0"/>
                <a:cs typeface="Arial" panose="020B0604020202020204" pitchFamily="34" charset="0"/>
              </a:rPr>
              <a:t>Correo Postal: </a:t>
            </a:r>
            <a:r>
              <a:rPr lang="es-CO" sz="1200" dirty="0">
                <a:latin typeface="Calibri" panose="020F0502020204030204" pitchFamily="34" charset="0"/>
                <a:ea typeface="Segoe UI" panose="020B0502040204020203" pitchFamily="34" charset="0"/>
                <a:cs typeface="Arial" panose="020B0604020202020204" pitchFamily="34" charset="0"/>
              </a:rPr>
              <a:t>Dirigiendo por cualquier medio de correspondencia portal sus PQRSD a la Calle 89 Transversal Oriental Metropolitana – 69 Centro de Convenciones </a:t>
            </a:r>
            <a:r>
              <a:rPr lang="es-CO" sz="1200" dirty="0" err="1">
                <a:latin typeface="Calibri" panose="020F0502020204030204" pitchFamily="34" charset="0"/>
                <a:ea typeface="Segoe UI" panose="020B0502040204020203" pitchFamily="34" charset="0"/>
                <a:cs typeface="Arial" panose="020B0604020202020204" pitchFamily="34" charset="0"/>
              </a:rPr>
              <a:t>Neomundo</a:t>
            </a:r>
            <a:r>
              <a:rPr lang="es-CO" sz="1200" dirty="0">
                <a:latin typeface="Calibri" panose="020F0502020204030204" pitchFamily="34" charset="0"/>
                <a:ea typeface="Segoe UI" panose="020B0502040204020203" pitchFamily="34" charset="0"/>
                <a:cs typeface="Arial" panose="020B0604020202020204" pitchFamily="34" charset="0"/>
              </a:rPr>
              <a:t> en Bucaramanga.</a:t>
            </a:r>
          </a:p>
        </p:txBody>
      </p:sp>
      <p:sp>
        <p:nvSpPr>
          <p:cNvPr id="10" name="CuadroTexto 9">
            <a:extLst>
              <a:ext uri="{FF2B5EF4-FFF2-40B4-BE49-F238E27FC236}">
                <a16:creationId xmlns:a16="http://schemas.microsoft.com/office/drawing/2014/main" xmlns="" id="{3D9CC213-644A-4E72-B46A-0E7628122234}"/>
              </a:ext>
            </a:extLst>
          </p:cNvPr>
          <p:cNvSpPr txBox="1"/>
          <p:nvPr/>
        </p:nvSpPr>
        <p:spPr>
          <a:xfrm>
            <a:off x="1782261" y="1763941"/>
            <a:ext cx="2819261" cy="830997"/>
          </a:xfrm>
          <a:prstGeom prst="rect">
            <a:avLst/>
          </a:prstGeom>
          <a:noFill/>
        </p:spPr>
        <p:txBody>
          <a:bodyPr wrap="square" rtlCol="0">
            <a:spAutoFit/>
          </a:bodyPr>
          <a:lstStyle/>
          <a:p>
            <a:pPr algn="just" defTabSz="533400">
              <a:spcBef>
                <a:spcPct val="0"/>
              </a:spcBef>
              <a:spcAft>
                <a:spcPct val="10000"/>
              </a:spcAft>
            </a:pPr>
            <a:r>
              <a:rPr lang="es-CO" sz="1200" b="1" dirty="0">
                <a:latin typeface="Calibri" panose="020F0502020204030204" pitchFamily="34" charset="0"/>
                <a:ea typeface="Segoe UI" panose="020B0502040204020203" pitchFamily="34" charset="0"/>
                <a:cs typeface="Arial" panose="020B0604020202020204" pitchFamily="34" charset="0"/>
              </a:rPr>
              <a:t>Sitio Web: </a:t>
            </a:r>
            <a:r>
              <a:rPr lang="es-CO" sz="1200" dirty="0">
                <a:solidFill>
                  <a:schemeClr val="tx1">
                    <a:hueOff val="0"/>
                    <a:satOff val="0"/>
                    <a:lumOff val="0"/>
                    <a:alphaOff val="0"/>
                  </a:schemeClr>
                </a:solidFill>
                <a:latin typeface="Calibri" panose="020F0502020204030204" pitchFamily="34" charset="0"/>
                <a:ea typeface="Segoe UI" panose="020B0502040204020203" pitchFamily="34" charset="0"/>
                <a:cs typeface="Arial" panose="020B0604020202020204" pitchFamily="34" charset="0"/>
              </a:rPr>
              <a:t>Accediendo a </a:t>
            </a:r>
            <a:r>
              <a:rPr lang="es-CO" sz="1200" dirty="0">
                <a:solidFill>
                  <a:schemeClr val="tx1">
                    <a:hueOff val="0"/>
                    <a:satOff val="0"/>
                    <a:lumOff val="0"/>
                    <a:alphaOff val="0"/>
                  </a:schemeClr>
                </a:solidFill>
                <a:latin typeface="Calibri" panose="020F0502020204030204" pitchFamily="34" charset="0"/>
                <a:ea typeface="Segoe UI" panose="020B0502040204020203" pitchFamily="34" charset="0"/>
                <a:cs typeface="Arial" panose="020B0604020202020204" pitchFamily="34" charset="0"/>
                <a:hlinkClick r:id="rId2">
                  <a:extLst>
                    <a:ext uri="{A12FA001-AC4F-418D-AE19-62706E023703}">
                      <ahyp:hlinkClr xmlns:ahyp="http://schemas.microsoft.com/office/drawing/2018/hyperlinkcolor" xmlns="" val="tx"/>
                    </a:ext>
                  </a:extLst>
                </a:hlinkClick>
              </a:rPr>
              <a:t>http://www.amb.gov.co/</a:t>
            </a:r>
            <a:r>
              <a:rPr lang="es-CO" sz="1200" dirty="0">
                <a:solidFill>
                  <a:schemeClr val="tx1">
                    <a:hueOff val="0"/>
                    <a:satOff val="0"/>
                    <a:lumOff val="0"/>
                    <a:alphaOff val="0"/>
                  </a:schemeClr>
                </a:solidFill>
                <a:latin typeface="Calibri" panose="020F0502020204030204" pitchFamily="34" charset="0"/>
                <a:ea typeface="Segoe UI" panose="020B0502040204020203" pitchFamily="34" charset="0"/>
                <a:cs typeface="Arial" panose="020B0604020202020204" pitchFamily="34" charset="0"/>
              </a:rPr>
              <a:t> en el menú PQRSD, encuentra un formulario para diligenciar y enviar en línea.</a:t>
            </a:r>
          </a:p>
        </p:txBody>
      </p:sp>
      <p:pic>
        <p:nvPicPr>
          <p:cNvPr id="12" name="Imagen 11">
            <a:extLst>
              <a:ext uri="{FF2B5EF4-FFF2-40B4-BE49-F238E27FC236}">
                <a16:creationId xmlns:a16="http://schemas.microsoft.com/office/drawing/2014/main" xmlns="" id="{70D94676-1AB8-421D-9E70-2C95F8DC00C0}"/>
              </a:ext>
            </a:extLst>
          </p:cNvPr>
          <p:cNvPicPr>
            <a:picLocks noChangeAspect="1"/>
          </p:cNvPicPr>
          <p:nvPr/>
        </p:nvPicPr>
        <p:blipFill>
          <a:blip r:embed="rId3"/>
          <a:stretch>
            <a:fillRect/>
          </a:stretch>
        </p:blipFill>
        <p:spPr>
          <a:xfrm>
            <a:off x="284008" y="1628252"/>
            <a:ext cx="1268228" cy="1322388"/>
          </a:xfrm>
          <a:prstGeom prst="rect">
            <a:avLst/>
          </a:prstGeom>
        </p:spPr>
      </p:pic>
      <p:sp>
        <p:nvSpPr>
          <p:cNvPr id="17" name="CuadroTexto 16">
            <a:extLst>
              <a:ext uri="{FF2B5EF4-FFF2-40B4-BE49-F238E27FC236}">
                <a16:creationId xmlns:a16="http://schemas.microsoft.com/office/drawing/2014/main" xmlns="" id="{544D98F3-AE2C-42FD-80DC-2A8174650DAE}"/>
              </a:ext>
            </a:extLst>
          </p:cNvPr>
          <p:cNvSpPr txBox="1"/>
          <p:nvPr/>
        </p:nvSpPr>
        <p:spPr>
          <a:xfrm>
            <a:off x="1761956" y="3304737"/>
            <a:ext cx="2819261" cy="880241"/>
          </a:xfrm>
          <a:prstGeom prst="rect">
            <a:avLst/>
          </a:prstGeom>
          <a:noFill/>
        </p:spPr>
        <p:txBody>
          <a:bodyPr wrap="square" rtlCol="0">
            <a:spAutoFit/>
          </a:bodyPr>
          <a:lstStyle/>
          <a:p>
            <a:pPr lvl="0" algn="just" defTabSz="533400">
              <a:spcBef>
                <a:spcPct val="0"/>
              </a:spcBef>
              <a:spcAft>
                <a:spcPct val="10000"/>
              </a:spcAft>
            </a:pPr>
            <a:r>
              <a:rPr lang="es-CO" sz="1200" b="1" dirty="0">
                <a:latin typeface="Calibri" panose="020F0502020204030204" pitchFamily="34" charset="0"/>
                <a:ea typeface="Segoe UI" panose="020B0502040204020203" pitchFamily="34" charset="0"/>
                <a:cs typeface="Arial" panose="020B0604020202020204" pitchFamily="34" charset="0"/>
              </a:rPr>
              <a:t>Correo electrónico: </a:t>
            </a:r>
            <a:r>
              <a:rPr lang="es-CO" sz="1200" dirty="0">
                <a:latin typeface="Calibri" panose="020F0502020204030204" pitchFamily="34" charset="0"/>
                <a:ea typeface="Segoe UI" panose="020B0502040204020203" pitchFamily="34" charset="0"/>
                <a:cs typeface="Arial" panose="020B0604020202020204" pitchFamily="34" charset="0"/>
              </a:rPr>
              <a:t>Puede enviar un email a </a:t>
            </a:r>
            <a:r>
              <a:rPr lang="es-CO" sz="1200" dirty="0">
                <a:latin typeface="Calibri" panose="020F0502020204030204" pitchFamily="34" charset="0"/>
                <a:ea typeface="Segoe UI" panose="020B0502040204020203" pitchFamily="34" charset="0"/>
                <a:cs typeface="Arial" panose="020B0604020202020204" pitchFamily="34" charset="0"/>
                <a:hlinkClick r:id="rId4"/>
              </a:rPr>
              <a:t>info@amb.gov.co</a:t>
            </a:r>
            <a:r>
              <a:rPr lang="es-CO" sz="1200" dirty="0">
                <a:latin typeface="Calibri" panose="020F0502020204030204" pitchFamily="34" charset="0"/>
                <a:ea typeface="Segoe UI" panose="020B0502040204020203" pitchFamily="34" charset="0"/>
                <a:cs typeface="Arial" panose="020B0604020202020204" pitchFamily="34" charset="0"/>
              </a:rPr>
              <a:t>, con el detalle de su PQRSD y sus datos de contacto.</a:t>
            </a:r>
          </a:p>
          <a:p>
            <a:pPr algn="just"/>
            <a:endParaRPr lang="es-CO" sz="1400" dirty="0">
              <a:latin typeface="Century Gothic" panose="020B0502020202020204" pitchFamily="34" charset="0"/>
              <a:ea typeface="Segoe UI" panose="020B0502040204020203" pitchFamily="34" charset="0"/>
              <a:cs typeface="Arial" panose="020B0604020202020204" pitchFamily="34" charset="0"/>
            </a:endParaRPr>
          </a:p>
        </p:txBody>
      </p:sp>
      <p:pic>
        <p:nvPicPr>
          <p:cNvPr id="19" name="Imagen 18">
            <a:extLst>
              <a:ext uri="{FF2B5EF4-FFF2-40B4-BE49-F238E27FC236}">
                <a16:creationId xmlns:a16="http://schemas.microsoft.com/office/drawing/2014/main" xmlns="" id="{9C5997A2-4200-43A7-9730-794F5A193B09}"/>
              </a:ext>
            </a:extLst>
          </p:cNvPr>
          <p:cNvPicPr>
            <a:picLocks noChangeAspect="1"/>
          </p:cNvPicPr>
          <p:nvPr/>
        </p:nvPicPr>
        <p:blipFill>
          <a:blip r:embed="rId5"/>
          <a:stretch>
            <a:fillRect/>
          </a:stretch>
        </p:blipFill>
        <p:spPr>
          <a:xfrm>
            <a:off x="327487" y="3054454"/>
            <a:ext cx="1268228" cy="1268228"/>
          </a:xfrm>
          <a:prstGeom prst="rect">
            <a:avLst/>
          </a:prstGeom>
        </p:spPr>
      </p:pic>
      <p:sp>
        <p:nvSpPr>
          <p:cNvPr id="20" name="CuadroTexto 19">
            <a:extLst>
              <a:ext uri="{FF2B5EF4-FFF2-40B4-BE49-F238E27FC236}">
                <a16:creationId xmlns:a16="http://schemas.microsoft.com/office/drawing/2014/main" xmlns="" id="{EA9C04AF-37CA-4772-AD7B-55C09BAFE893}"/>
              </a:ext>
            </a:extLst>
          </p:cNvPr>
          <p:cNvSpPr txBox="1"/>
          <p:nvPr/>
        </p:nvSpPr>
        <p:spPr>
          <a:xfrm>
            <a:off x="1782261" y="4656072"/>
            <a:ext cx="2819261" cy="1064907"/>
          </a:xfrm>
          <a:prstGeom prst="rect">
            <a:avLst/>
          </a:prstGeom>
          <a:noFill/>
        </p:spPr>
        <p:txBody>
          <a:bodyPr wrap="square" rtlCol="0">
            <a:spAutoFit/>
          </a:bodyPr>
          <a:lstStyle/>
          <a:p>
            <a:pPr lvl="0" algn="just" defTabSz="533400">
              <a:spcBef>
                <a:spcPct val="0"/>
              </a:spcBef>
              <a:spcAft>
                <a:spcPct val="10000"/>
              </a:spcAft>
            </a:pPr>
            <a:r>
              <a:rPr lang="es-CO" sz="1200" b="1" dirty="0">
                <a:latin typeface="Calibri" panose="020F0502020204030204" pitchFamily="34" charset="0"/>
                <a:ea typeface="Segoe UI" panose="020B0502040204020203" pitchFamily="34" charset="0"/>
                <a:cs typeface="Arial" panose="020B0604020202020204" pitchFamily="34" charset="0"/>
              </a:rPr>
              <a:t>Telefónico: </a:t>
            </a:r>
            <a:r>
              <a:rPr lang="es-CO" sz="1200" dirty="0">
                <a:latin typeface="Calibri" panose="020F0502020204030204" pitchFamily="34" charset="0"/>
                <a:ea typeface="Segoe UI" panose="020B0502040204020203" pitchFamily="34" charset="0"/>
                <a:cs typeface="Arial" panose="020B0604020202020204" pitchFamily="34" charset="0"/>
              </a:rPr>
              <a:t>Llamando al teléfono principal de la entidad o los de las secretarías de cada dependencia (publicados en la página web).</a:t>
            </a:r>
          </a:p>
          <a:p>
            <a:pPr algn="just"/>
            <a:endParaRPr lang="es-CO" sz="1400" dirty="0">
              <a:latin typeface="Calibri" panose="020F0502020204030204" pitchFamily="34" charset="0"/>
              <a:ea typeface="Segoe UI" panose="020B0502040204020203" pitchFamily="34" charset="0"/>
              <a:cs typeface="Arial" panose="020B0604020202020204" pitchFamily="34" charset="0"/>
            </a:endParaRPr>
          </a:p>
        </p:txBody>
      </p:sp>
      <p:pic>
        <p:nvPicPr>
          <p:cNvPr id="22" name="Imagen 21">
            <a:extLst>
              <a:ext uri="{FF2B5EF4-FFF2-40B4-BE49-F238E27FC236}">
                <a16:creationId xmlns:a16="http://schemas.microsoft.com/office/drawing/2014/main" xmlns="" id="{DC323FA1-2DEA-4E5A-AEB8-A85EFBF8F809}"/>
              </a:ext>
            </a:extLst>
          </p:cNvPr>
          <p:cNvPicPr>
            <a:picLocks noChangeAspect="1"/>
          </p:cNvPicPr>
          <p:nvPr/>
        </p:nvPicPr>
        <p:blipFill>
          <a:blip r:embed="rId6"/>
          <a:stretch>
            <a:fillRect/>
          </a:stretch>
        </p:blipFill>
        <p:spPr>
          <a:xfrm>
            <a:off x="260615" y="4335934"/>
            <a:ext cx="1632943" cy="1536001"/>
          </a:xfrm>
          <a:prstGeom prst="rect">
            <a:avLst/>
          </a:prstGeom>
        </p:spPr>
      </p:pic>
      <p:sp>
        <p:nvSpPr>
          <p:cNvPr id="24" name="TextBox 28">
            <a:extLst>
              <a:ext uri="{FF2B5EF4-FFF2-40B4-BE49-F238E27FC236}">
                <a16:creationId xmlns:a16="http://schemas.microsoft.com/office/drawing/2014/main" xmlns="" id="{979FC85A-678A-43E5-A266-EE35D1ED1A10}"/>
              </a:ext>
            </a:extLst>
          </p:cNvPr>
          <p:cNvSpPr txBox="1"/>
          <p:nvPr/>
        </p:nvSpPr>
        <p:spPr>
          <a:xfrm>
            <a:off x="6364530" y="2279374"/>
            <a:ext cx="2470481" cy="51555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3335" tIns="13335" rIns="13335" bIns="13335" numCol="1" spcCol="1270" anchor="ctr" anchorCtr="0">
            <a:noAutofit/>
          </a:bodyPr>
          <a:lstStyle/>
          <a:p>
            <a:pPr algn="just" defTabSz="533400">
              <a:spcBef>
                <a:spcPct val="0"/>
              </a:spcBef>
              <a:spcAft>
                <a:spcPct val="10000"/>
              </a:spcAft>
            </a:pPr>
            <a:r>
              <a:rPr lang="es-CO" sz="1200" b="1" dirty="0">
                <a:latin typeface="Calibri" panose="020F0502020204030204" pitchFamily="34" charset="0"/>
                <a:ea typeface="Segoe UI" panose="020B0502040204020203" pitchFamily="34" charset="0"/>
                <a:cs typeface="Arial" panose="020B0604020202020204" pitchFamily="34" charset="0"/>
              </a:rPr>
              <a:t>Presencial: </a:t>
            </a:r>
            <a:r>
              <a:rPr lang="es-CO" sz="1200" dirty="0">
                <a:latin typeface="Calibri" panose="020F0502020204030204" pitchFamily="34" charset="0"/>
                <a:ea typeface="Segoe UI" panose="020B0502040204020203" pitchFamily="34" charset="0"/>
                <a:cs typeface="Arial" panose="020B0604020202020204" pitchFamily="34" charset="0"/>
              </a:rPr>
              <a:t>Puede radicar oficios por escrito, o expresar de manera verbal el detalle de sus </a:t>
            </a:r>
            <a:r>
              <a:rPr lang="es-CO" sz="1200" dirty="0" err="1">
                <a:latin typeface="Calibri" panose="020F0502020204030204" pitchFamily="34" charset="0"/>
                <a:ea typeface="Segoe UI" panose="020B0502040204020203" pitchFamily="34" charset="0"/>
                <a:cs typeface="Arial" panose="020B0604020202020204" pitchFamily="34" charset="0"/>
              </a:rPr>
              <a:t>PQRD’s</a:t>
            </a:r>
            <a:r>
              <a:rPr lang="es-CO" sz="1200" dirty="0">
                <a:latin typeface="Calibri" panose="020F0502020204030204" pitchFamily="34" charset="0"/>
                <a:ea typeface="Segoe UI" panose="020B0502040204020203" pitchFamily="34" charset="0"/>
                <a:cs typeface="Arial" panose="020B0604020202020204" pitchFamily="34" charset="0"/>
              </a:rPr>
              <a:t>, en la oficina de recepción de la entidad, en la  Calle 89 Transversal Oriental Metropolitana – 69 Centro de Convenciones </a:t>
            </a:r>
            <a:r>
              <a:rPr lang="es-CO" sz="1200" dirty="0" err="1">
                <a:latin typeface="Calibri" panose="020F0502020204030204" pitchFamily="34" charset="0"/>
                <a:ea typeface="Segoe UI" panose="020B0502040204020203" pitchFamily="34" charset="0"/>
                <a:cs typeface="Arial" panose="020B0604020202020204" pitchFamily="34" charset="0"/>
              </a:rPr>
              <a:t>Neumundo</a:t>
            </a:r>
            <a:r>
              <a:rPr lang="es-CO" sz="1200" dirty="0">
                <a:latin typeface="Calibri" panose="020F0502020204030204" pitchFamily="34" charset="0"/>
                <a:ea typeface="Segoe UI" panose="020B0502040204020203" pitchFamily="34" charset="0"/>
                <a:cs typeface="Arial" panose="020B0604020202020204" pitchFamily="34" charset="0"/>
              </a:rPr>
              <a:t> en Bucaramanga.</a:t>
            </a:r>
          </a:p>
          <a:p>
            <a:pPr lvl="0" algn="just" defTabSz="533400">
              <a:spcBef>
                <a:spcPct val="0"/>
              </a:spcBef>
              <a:spcAft>
                <a:spcPct val="10000"/>
              </a:spcAft>
            </a:pPr>
            <a:endParaRPr lang="es-CO" sz="1400" dirty="0">
              <a:solidFill>
                <a:schemeClr val="tx1"/>
              </a:solidFill>
              <a:latin typeface="Calibri" panose="020F0502020204030204" pitchFamily="34" charset="0"/>
              <a:ea typeface="Segoe UI" panose="020B0502040204020203" pitchFamily="34" charset="0"/>
              <a:cs typeface="Arial" panose="020B0604020202020204" pitchFamily="34" charset="0"/>
            </a:endParaRPr>
          </a:p>
        </p:txBody>
      </p:sp>
      <p:pic>
        <p:nvPicPr>
          <p:cNvPr id="27" name="Imagen 26">
            <a:extLst>
              <a:ext uri="{FF2B5EF4-FFF2-40B4-BE49-F238E27FC236}">
                <a16:creationId xmlns:a16="http://schemas.microsoft.com/office/drawing/2014/main" xmlns="" id="{26CB2ABE-84DA-43F1-A72C-44884C2A3903}"/>
              </a:ext>
            </a:extLst>
          </p:cNvPr>
          <p:cNvPicPr>
            <a:picLocks noChangeAspect="1"/>
          </p:cNvPicPr>
          <p:nvPr/>
        </p:nvPicPr>
        <p:blipFill>
          <a:blip r:embed="rId7"/>
          <a:stretch>
            <a:fillRect/>
          </a:stretch>
        </p:blipFill>
        <p:spPr>
          <a:xfrm>
            <a:off x="4831547" y="1649582"/>
            <a:ext cx="1387701" cy="1305318"/>
          </a:xfrm>
          <a:prstGeom prst="rect">
            <a:avLst/>
          </a:prstGeom>
        </p:spPr>
      </p:pic>
      <p:pic>
        <p:nvPicPr>
          <p:cNvPr id="31" name="Imagen 30">
            <a:extLst>
              <a:ext uri="{FF2B5EF4-FFF2-40B4-BE49-F238E27FC236}">
                <a16:creationId xmlns:a16="http://schemas.microsoft.com/office/drawing/2014/main" xmlns="" id="{EAEBDE71-9E68-4594-81A3-69B100410CD0}"/>
              </a:ext>
            </a:extLst>
          </p:cNvPr>
          <p:cNvPicPr>
            <a:picLocks noChangeAspect="1"/>
          </p:cNvPicPr>
          <p:nvPr/>
        </p:nvPicPr>
        <p:blipFill>
          <a:blip r:embed="rId8"/>
          <a:stretch>
            <a:fillRect/>
          </a:stretch>
        </p:blipFill>
        <p:spPr>
          <a:xfrm>
            <a:off x="4831547" y="3017963"/>
            <a:ext cx="1405849" cy="1322388"/>
          </a:xfrm>
          <a:prstGeom prst="rect">
            <a:avLst/>
          </a:prstGeom>
        </p:spPr>
      </p:pic>
      <p:pic>
        <p:nvPicPr>
          <p:cNvPr id="35" name="Imagen 34">
            <a:extLst>
              <a:ext uri="{FF2B5EF4-FFF2-40B4-BE49-F238E27FC236}">
                <a16:creationId xmlns:a16="http://schemas.microsoft.com/office/drawing/2014/main" xmlns="" id="{209FCCF9-B097-451C-9C1F-2F0A679AFB36}"/>
              </a:ext>
            </a:extLst>
          </p:cNvPr>
          <p:cNvPicPr>
            <a:picLocks noChangeAspect="1"/>
          </p:cNvPicPr>
          <p:nvPr/>
        </p:nvPicPr>
        <p:blipFill>
          <a:blip r:embed="rId9"/>
          <a:stretch>
            <a:fillRect/>
          </a:stretch>
        </p:blipFill>
        <p:spPr>
          <a:xfrm>
            <a:off x="4884102" y="4503769"/>
            <a:ext cx="1414167" cy="1330212"/>
          </a:xfrm>
          <a:prstGeom prst="rect">
            <a:avLst/>
          </a:prstGeom>
        </p:spPr>
      </p:pic>
      <p:pic>
        <p:nvPicPr>
          <p:cNvPr id="8" name="Imagen 7">
            <a:extLst>
              <a:ext uri="{FF2B5EF4-FFF2-40B4-BE49-F238E27FC236}">
                <a16:creationId xmlns:a16="http://schemas.microsoft.com/office/drawing/2014/main" xmlns="" id="{FA4C8D11-C8C6-434E-9067-A845C35AC62E}"/>
              </a:ext>
            </a:extLst>
          </p:cNvPr>
          <p:cNvPicPr>
            <a:picLocks noChangeAspect="1"/>
          </p:cNvPicPr>
          <p:nvPr/>
        </p:nvPicPr>
        <p:blipFill>
          <a:blip r:embed="rId10"/>
          <a:stretch>
            <a:fillRect/>
          </a:stretch>
        </p:blipFill>
        <p:spPr>
          <a:xfrm>
            <a:off x="2879117" y="5873883"/>
            <a:ext cx="5845821" cy="696462"/>
          </a:xfrm>
          <a:prstGeom prst="rect">
            <a:avLst/>
          </a:prstGeom>
        </p:spPr>
      </p:pic>
      <p:sp>
        <p:nvSpPr>
          <p:cNvPr id="21" name="CuadroTexto 20">
            <a:extLst>
              <a:ext uri="{FF2B5EF4-FFF2-40B4-BE49-F238E27FC236}">
                <a16:creationId xmlns:a16="http://schemas.microsoft.com/office/drawing/2014/main" xmlns="" id="{BF372F27-29BC-4A81-A8C4-B1D4E8179D34}"/>
              </a:ext>
            </a:extLst>
          </p:cNvPr>
          <p:cNvSpPr txBox="1"/>
          <p:nvPr/>
        </p:nvSpPr>
        <p:spPr>
          <a:xfrm>
            <a:off x="346426" y="5949384"/>
            <a:ext cx="2434418" cy="880241"/>
          </a:xfrm>
          <a:prstGeom prst="rect">
            <a:avLst/>
          </a:prstGeom>
          <a:noFill/>
        </p:spPr>
        <p:txBody>
          <a:bodyPr wrap="square" rtlCol="0">
            <a:spAutoFit/>
          </a:bodyPr>
          <a:lstStyle/>
          <a:p>
            <a:pPr lvl="0" algn="just" defTabSz="533400">
              <a:spcBef>
                <a:spcPct val="0"/>
              </a:spcBef>
              <a:spcAft>
                <a:spcPct val="10000"/>
              </a:spcAft>
            </a:pPr>
            <a:r>
              <a:rPr lang="es-CO" sz="1200" b="1" dirty="0">
                <a:latin typeface="Calibri" panose="020F0502020204030204" pitchFamily="34" charset="0"/>
                <a:ea typeface="Segoe UI" panose="020B0502040204020203" pitchFamily="34" charset="0"/>
                <a:cs typeface="Arial" panose="020B0604020202020204" pitchFamily="34" charset="0"/>
              </a:rPr>
              <a:t>Redes sociales: </a:t>
            </a:r>
            <a:r>
              <a:rPr lang="es-CO" sz="1200" dirty="0">
                <a:latin typeface="Calibri" panose="020F0502020204030204" pitchFamily="34" charset="0"/>
                <a:ea typeface="Segoe UI" panose="020B0502040204020203" pitchFamily="34" charset="0"/>
                <a:cs typeface="Arial" panose="020B0604020202020204" pitchFamily="34" charset="0"/>
              </a:rPr>
              <a:t>la entidad cuenta con los siguientes medios de recepción digital. </a:t>
            </a:r>
          </a:p>
          <a:p>
            <a:pPr algn="just"/>
            <a:endParaRPr lang="es-CO" sz="1400" dirty="0">
              <a:latin typeface="Calibri" panose="020F0502020204030204" pitchFamily="34" charset="0"/>
              <a:ea typeface="Segoe UI" panose="020B0502040204020203" pitchFamily="34" charset="0"/>
              <a:cs typeface="Arial" panose="020B0604020202020204" pitchFamily="34" charset="0"/>
            </a:endParaRPr>
          </a:p>
        </p:txBody>
      </p:sp>
      <p:sp>
        <p:nvSpPr>
          <p:cNvPr id="9" name="Rectángulo 8">
            <a:extLst>
              <a:ext uri="{FF2B5EF4-FFF2-40B4-BE49-F238E27FC236}">
                <a16:creationId xmlns:a16="http://schemas.microsoft.com/office/drawing/2014/main" xmlns="" id="{D413375A-8242-4AF6-B27D-0B0A9D6FB26F}"/>
              </a:ext>
            </a:extLst>
          </p:cNvPr>
          <p:cNvSpPr/>
          <p:nvPr/>
        </p:nvSpPr>
        <p:spPr>
          <a:xfrm>
            <a:off x="344265" y="5888764"/>
            <a:ext cx="8532505" cy="767373"/>
          </a:xfrm>
          <a:prstGeom prst="rect">
            <a:avLst/>
          </a:prstGeom>
          <a:no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5447573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Marcador de texto 2">
            <a:extLst>
              <a:ext uri="{FF2B5EF4-FFF2-40B4-BE49-F238E27FC236}">
                <a16:creationId xmlns:a16="http://schemas.microsoft.com/office/drawing/2014/main" xmlns="" id="{5C2864AC-2F10-45CB-8DF7-142BA10F802E}"/>
              </a:ext>
            </a:extLst>
          </p:cNvPr>
          <p:cNvSpPr txBox="1">
            <a:spLocks/>
          </p:cNvSpPr>
          <p:nvPr/>
        </p:nvSpPr>
        <p:spPr>
          <a:xfrm>
            <a:off x="401781" y="295379"/>
            <a:ext cx="8087591" cy="1251369"/>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2400" b="1" dirty="0">
                <a:solidFill>
                  <a:prstClr val="black"/>
                </a:solidFill>
                <a:latin typeface="+mn-lt"/>
                <a:ea typeface="Segoe UI" panose="020B0502040204020203" pitchFamily="34" charset="0"/>
                <a:cs typeface="Arial" panose="020B0604020202020204" pitchFamily="34" charset="0"/>
              </a:rPr>
              <a:t>Correspondencia recibida en la entidad</a:t>
            </a:r>
          </a:p>
          <a:p>
            <a:pPr marL="0" indent="0" algn="just">
              <a:buNone/>
            </a:pPr>
            <a:r>
              <a:rPr lang="es-CO" sz="1500" dirty="0">
                <a:solidFill>
                  <a:prstClr val="black"/>
                </a:solidFill>
                <a:latin typeface="+mn-lt"/>
                <a:ea typeface="Segoe UI" panose="020B0502040204020203" pitchFamily="34" charset="0"/>
                <a:cs typeface="Arial" panose="020B0604020202020204" pitchFamily="34" charset="0"/>
              </a:rPr>
              <a:t>Toda la correspondencia que se recibe en el Área Metropolitana de Bucaramanga por los diferentes canales dispuestos para los ciudadanos, es dirigida y radicada en un único sistema integrado de correspondencia, desde el cual se hace su clasificación y seguimiento. Durante el cuarto trimestre del año 2020 se recibió en total de 3.768 radicados. Luego de realizar la clasificación encontramos:</a:t>
            </a:r>
            <a:endParaRPr lang="es-CO" sz="1500" dirty="0">
              <a:latin typeface="+mn-lt"/>
            </a:endParaRPr>
          </a:p>
        </p:txBody>
      </p:sp>
      <p:graphicFrame>
        <p:nvGraphicFramePr>
          <p:cNvPr id="8" name="Tabla 7"/>
          <p:cNvGraphicFramePr>
            <a:graphicFrameLocks noGrp="1"/>
          </p:cNvGraphicFramePr>
          <p:nvPr>
            <p:extLst>
              <p:ext uri="{D42A27DB-BD31-4B8C-83A1-F6EECF244321}">
                <p14:modId xmlns:p14="http://schemas.microsoft.com/office/powerpoint/2010/main" val="2553596074"/>
              </p:ext>
            </p:extLst>
          </p:nvPr>
        </p:nvGraphicFramePr>
        <p:xfrm>
          <a:off x="2344882" y="1619486"/>
          <a:ext cx="4011762" cy="4145669"/>
        </p:xfrm>
        <a:graphic>
          <a:graphicData uri="http://schemas.openxmlformats.org/drawingml/2006/table">
            <a:tbl>
              <a:tblPr firstRow="1" bandRow="1">
                <a:tableStyleId>{073A0DAA-6AF3-43AB-8588-CEC1D06C72B9}</a:tableStyleId>
              </a:tblPr>
              <a:tblGrid>
                <a:gridCol w="1337254">
                  <a:extLst>
                    <a:ext uri="{9D8B030D-6E8A-4147-A177-3AD203B41FA5}">
                      <a16:colId xmlns:a16="http://schemas.microsoft.com/office/drawing/2014/main" xmlns="" val="1183137370"/>
                    </a:ext>
                  </a:extLst>
                </a:gridCol>
                <a:gridCol w="1337254">
                  <a:extLst>
                    <a:ext uri="{9D8B030D-6E8A-4147-A177-3AD203B41FA5}">
                      <a16:colId xmlns:a16="http://schemas.microsoft.com/office/drawing/2014/main" xmlns="" val="3621751849"/>
                    </a:ext>
                  </a:extLst>
                </a:gridCol>
                <a:gridCol w="1337254">
                  <a:extLst>
                    <a:ext uri="{9D8B030D-6E8A-4147-A177-3AD203B41FA5}">
                      <a16:colId xmlns:a16="http://schemas.microsoft.com/office/drawing/2014/main" xmlns="" val="2303692959"/>
                    </a:ext>
                  </a:extLst>
                </a:gridCol>
              </a:tblGrid>
              <a:tr h="443255">
                <a:tc>
                  <a:txBody>
                    <a:bodyPr/>
                    <a:lstStyle/>
                    <a:p>
                      <a:pPr algn="ctr"/>
                      <a:r>
                        <a:rPr lang="es-CO" sz="1100" dirty="0">
                          <a:latin typeface="+mn-lt"/>
                        </a:rPr>
                        <a:t>Tipo de requerimiento </a:t>
                      </a:r>
                    </a:p>
                  </a:txBody>
                  <a:tcPr anchor="ctr"/>
                </a:tc>
                <a:tc>
                  <a:txBody>
                    <a:bodyPr/>
                    <a:lstStyle/>
                    <a:p>
                      <a:pPr algn="ctr"/>
                      <a:r>
                        <a:rPr lang="es-CO" sz="1100" dirty="0">
                          <a:latin typeface="+mn-lt"/>
                        </a:rPr>
                        <a:t># de oficios recibidos </a:t>
                      </a:r>
                    </a:p>
                  </a:txBody>
                  <a:tcPr anchor="ctr"/>
                </a:tc>
                <a:tc>
                  <a:txBody>
                    <a:bodyPr/>
                    <a:lstStyle/>
                    <a:p>
                      <a:pPr algn="ctr"/>
                      <a:r>
                        <a:rPr lang="es-CO" sz="1100" dirty="0">
                          <a:latin typeface="+mn-lt"/>
                        </a:rPr>
                        <a:t>Porcentaje</a:t>
                      </a:r>
                      <a:r>
                        <a:rPr lang="es-CO" sz="1100" baseline="0" dirty="0">
                          <a:latin typeface="+mn-lt"/>
                        </a:rPr>
                        <a:t> </a:t>
                      </a:r>
                      <a:endParaRPr lang="es-CO" sz="1100" dirty="0">
                        <a:latin typeface="+mn-lt"/>
                      </a:endParaRPr>
                    </a:p>
                  </a:txBody>
                  <a:tcPr anchor="ctr"/>
                </a:tc>
                <a:extLst>
                  <a:ext uri="{0D108BD9-81ED-4DB2-BD59-A6C34878D82A}">
                    <a16:rowId xmlns:a16="http://schemas.microsoft.com/office/drawing/2014/main" xmlns="" val="845433132"/>
                  </a:ext>
                </a:extLst>
              </a:tr>
              <a:tr h="300178">
                <a:tc>
                  <a:txBody>
                    <a:bodyPr/>
                    <a:lstStyle/>
                    <a:p>
                      <a:pPr algn="ctr"/>
                      <a:r>
                        <a:rPr lang="es-CO" sz="1100" dirty="0">
                          <a:latin typeface="+mn-lt"/>
                        </a:rPr>
                        <a:t>Acción de tutela </a:t>
                      </a:r>
                      <a:endParaRPr lang="es-CO" sz="1100" dirty="0">
                        <a:latin typeface="+mn-lt"/>
                        <a:cs typeface="Arial" panose="020B0604020202020204" pitchFamily="34" charset="0"/>
                      </a:endParaRPr>
                    </a:p>
                  </a:txBody>
                  <a:tcPr marL="86368" marR="86368" marT="43184" marB="43184" anchor="ctr"/>
                </a:tc>
                <a:tc>
                  <a:txBody>
                    <a:bodyPr/>
                    <a:lstStyle/>
                    <a:p>
                      <a:pPr algn="ctr"/>
                      <a:r>
                        <a:rPr lang="es-CO" sz="1100" dirty="0">
                          <a:latin typeface="+mn-lt"/>
                        </a:rPr>
                        <a:t>58</a:t>
                      </a:r>
                    </a:p>
                  </a:txBody>
                  <a:tcPr anchor="ctr"/>
                </a:tc>
                <a:tc>
                  <a:txBody>
                    <a:bodyPr/>
                    <a:lstStyle/>
                    <a:p>
                      <a:pPr algn="ctr"/>
                      <a:r>
                        <a:rPr lang="es-CO" sz="1100" dirty="0">
                          <a:latin typeface="+mn-lt"/>
                        </a:rPr>
                        <a:t>1,54%</a:t>
                      </a:r>
                    </a:p>
                  </a:txBody>
                  <a:tcPr anchor="ctr"/>
                </a:tc>
                <a:extLst>
                  <a:ext uri="{0D108BD9-81ED-4DB2-BD59-A6C34878D82A}">
                    <a16:rowId xmlns:a16="http://schemas.microsoft.com/office/drawing/2014/main" xmlns="" val="2145247786"/>
                  </a:ext>
                </a:extLst>
              </a:tr>
              <a:tr h="438338">
                <a:tc>
                  <a:txBody>
                    <a:bodyPr/>
                    <a:lstStyle/>
                    <a:p>
                      <a:pPr algn="ctr"/>
                      <a:r>
                        <a:rPr lang="es-CO" sz="1100" dirty="0">
                          <a:latin typeface="+mn-lt"/>
                        </a:rPr>
                        <a:t>Derechos de petición</a:t>
                      </a:r>
                      <a:endParaRPr lang="es-CO" sz="1100" dirty="0">
                        <a:latin typeface="+mn-lt"/>
                        <a:cs typeface="Arial" panose="020B0604020202020204" pitchFamily="34" charset="0"/>
                      </a:endParaRPr>
                    </a:p>
                  </a:txBody>
                  <a:tcPr marL="86368" marR="86368" marT="43184" marB="43184" anchor="ctr"/>
                </a:tc>
                <a:tc>
                  <a:txBody>
                    <a:bodyPr/>
                    <a:lstStyle/>
                    <a:p>
                      <a:pPr algn="ctr"/>
                      <a:r>
                        <a:rPr lang="es-CO" sz="1100" dirty="0" smtClean="0">
                          <a:latin typeface="+mn-lt"/>
                        </a:rPr>
                        <a:t>493</a:t>
                      </a:r>
                      <a:endParaRPr lang="es-CO" sz="1100" dirty="0">
                        <a:latin typeface="+mn-lt"/>
                      </a:endParaRPr>
                    </a:p>
                  </a:txBody>
                  <a:tcPr anchor="ctr"/>
                </a:tc>
                <a:tc>
                  <a:txBody>
                    <a:bodyPr/>
                    <a:lstStyle/>
                    <a:p>
                      <a:pPr algn="ctr"/>
                      <a:r>
                        <a:rPr lang="es-CO" sz="1100" dirty="0" smtClean="0">
                          <a:latin typeface="+mn-lt"/>
                        </a:rPr>
                        <a:t>13,08%</a:t>
                      </a:r>
                      <a:endParaRPr lang="es-CO" sz="1100" dirty="0">
                        <a:latin typeface="+mn-lt"/>
                      </a:endParaRPr>
                    </a:p>
                  </a:txBody>
                  <a:tcPr anchor="ctr"/>
                </a:tc>
                <a:extLst>
                  <a:ext uri="{0D108BD9-81ED-4DB2-BD59-A6C34878D82A}">
                    <a16:rowId xmlns:a16="http://schemas.microsoft.com/office/drawing/2014/main" xmlns="" val="81354494"/>
                  </a:ext>
                </a:extLst>
              </a:tr>
              <a:tr h="300178">
                <a:tc>
                  <a:txBody>
                    <a:bodyPr/>
                    <a:lstStyle/>
                    <a:p>
                      <a:pPr algn="ctr"/>
                      <a:r>
                        <a:rPr lang="es-CO" sz="1100" dirty="0">
                          <a:latin typeface="+mn-lt"/>
                        </a:rPr>
                        <a:t>Informativos</a:t>
                      </a:r>
                      <a:endParaRPr lang="es-CO" sz="1100" dirty="0">
                        <a:latin typeface="+mn-lt"/>
                        <a:cs typeface="Arial" panose="020B0604020202020204" pitchFamily="34" charset="0"/>
                      </a:endParaRPr>
                    </a:p>
                  </a:txBody>
                  <a:tcPr marL="86368" marR="86368" marT="43184" marB="43184" anchor="ctr"/>
                </a:tc>
                <a:tc>
                  <a:txBody>
                    <a:bodyPr/>
                    <a:lstStyle/>
                    <a:p>
                      <a:pPr algn="ctr"/>
                      <a:r>
                        <a:rPr lang="es-CO" sz="1100" dirty="0" smtClean="0">
                          <a:latin typeface="+mn-lt"/>
                        </a:rPr>
                        <a:t>618</a:t>
                      </a:r>
                      <a:endParaRPr lang="es-CO" sz="1100" dirty="0">
                        <a:latin typeface="+mn-lt"/>
                      </a:endParaRPr>
                    </a:p>
                  </a:txBody>
                  <a:tcPr anchor="ctr"/>
                </a:tc>
                <a:tc>
                  <a:txBody>
                    <a:bodyPr/>
                    <a:lstStyle/>
                    <a:p>
                      <a:pPr algn="ctr"/>
                      <a:r>
                        <a:rPr lang="es-CO" sz="1100" dirty="0" smtClean="0">
                          <a:latin typeface="+mn-lt"/>
                        </a:rPr>
                        <a:t>16,40%</a:t>
                      </a:r>
                      <a:endParaRPr lang="es-CO" sz="1100" dirty="0">
                        <a:latin typeface="+mn-lt"/>
                      </a:endParaRPr>
                    </a:p>
                  </a:txBody>
                  <a:tcPr anchor="ctr"/>
                </a:tc>
                <a:extLst>
                  <a:ext uri="{0D108BD9-81ED-4DB2-BD59-A6C34878D82A}">
                    <a16:rowId xmlns:a16="http://schemas.microsoft.com/office/drawing/2014/main" xmlns="" val="1373709713"/>
                  </a:ext>
                </a:extLst>
              </a:tr>
              <a:tr h="1324848">
                <a:tc>
                  <a:txBody>
                    <a:bodyPr/>
                    <a:lstStyle/>
                    <a:p>
                      <a:pPr algn="ctr"/>
                      <a:r>
                        <a:rPr lang="es-CO" sz="1100" dirty="0">
                          <a:latin typeface="+mn-lt"/>
                        </a:rPr>
                        <a:t>Otros</a:t>
                      </a:r>
                      <a:r>
                        <a:rPr lang="es-CO" sz="1100" baseline="0" dirty="0">
                          <a:latin typeface="+mn-lt"/>
                        </a:rPr>
                        <a:t> (certificaciones de funciones, certificaciones con alcances y obligaciones contractuales)</a:t>
                      </a:r>
                      <a:endParaRPr lang="es-CO" sz="1100" dirty="0">
                        <a:latin typeface="+mn-lt"/>
                        <a:cs typeface="Arial" panose="020B0604020202020204" pitchFamily="34" charset="0"/>
                      </a:endParaRPr>
                    </a:p>
                  </a:txBody>
                  <a:tcPr marL="86368" marR="86368" marT="43184" marB="43184" anchor="ctr"/>
                </a:tc>
                <a:tc>
                  <a:txBody>
                    <a:bodyPr/>
                    <a:lstStyle/>
                    <a:p>
                      <a:pPr algn="ctr"/>
                      <a:r>
                        <a:rPr lang="es-CO" sz="1100" dirty="0">
                          <a:latin typeface="+mn-lt"/>
                        </a:rPr>
                        <a:t>28</a:t>
                      </a:r>
                    </a:p>
                  </a:txBody>
                  <a:tcPr anchor="ctr"/>
                </a:tc>
                <a:tc>
                  <a:txBody>
                    <a:bodyPr/>
                    <a:lstStyle/>
                    <a:p>
                      <a:pPr algn="ctr"/>
                      <a:r>
                        <a:rPr lang="es-CO" sz="1100" dirty="0">
                          <a:latin typeface="+mn-lt"/>
                        </a:rPr>
                        <a:t>0,74%</a:t>
                      </a:r>
                    </a:p>
                  </a:txBody>
                  <a:tcPr anchor="ctr"/>
                </a:tc>
                <a:extLst>
                  <a:ext uri="{0D108BD9-81ED-4DB2-BD59-A6C34878D82A}">
                    <a16:rowId xmlns:a16="http://schemas.microsoft.com/office/drawing/2014/main" xmlns="" val="1723237775"/>
                  </a:ext>
                </a:extLst>
              </a:tr>
              <a:tr h="438338">
                <a:tc>
                  <a:txBody>
                    <a:bodyPr/>
                    <a:lstStyle/>
                    <a:p>
                      <a:pPr algn="ctr"/>
                      <a:r>
                        <a:rPr lang="es-CO" sz="1100" dirty="0">
                          <a:latin typeface="+mn-lt"/>
                          <a:cs typeface="Arial" panose="020B0604020202020204" pitchFamily="34" charset="0"/>
                        </a:rPr>
                        <a:t>Proceso contractual</a:t>
                      </a:r>
                    </a:p>
                  </a:txBody>
                  <a:tcPr marL="86368" marR="86368" marT="43184" marB="43184" anchor="ctr"/>
                </a:tc>
                <a:tc>
                  <a:txBody>
                    <a:bodyPr/>
                    <a:lstStyle/>
                    <a:p>
                      <a:pPr algn="ctr"/>
                      <a:r>
                        <a:rPr lang="es-CO" sz="1100" dirty="0">
                          <a:latin typeface="+mn-lt"/>
                        </a:rPr>
                        <a:t>5</a:t>
                      </a:r>
                    </a:p>
                  </a:txBody>
                  <a:tcPr anchor="ctr"/>
                </a:tc>
                <a:tc>
                  <a:txBody>
                    <a:bodyPr/>
                    <a:lstStyle/>
                    <a:p>
                      <a:pPr algn="ctr"/>
                      <a:r>
                        <a:rPr lang="es-CO" sz="1100" dirty="0">
                          <a:latin typeface="+mn-lt"/>
                        </a:rPr>
                        <a:t>0,13%</a:t>
                      </a:r>
                    </a:p>
                  </a:txBody>
                  <a:tcPr anchor="ctr"/>
                </a:tc>
                <a:extLst>
                  <a:ext uri="{0D108BD9-81ED-4DB2-BD59-A6C34878D82A}">
                    <a16:rowId xmlns:a16="http://schemas.microsoft.com/office/drawing/2014/main" xmlns="" val="10005"/>
                  </a:ext>
                </a:extLst>
              </a:tr>
              <a:tr h="300178">
                <a:tc>
                  <a:txBody>
                    <a:bodyPr/>
                    <a:lstStyle/>
                    <a:p>
                      <a:pPr algn="ctr"/>
                      <a:r>
                        <a:rPr lang="es-CO" sz="1100" dirty="0">
                          <a:latin typeface="+mn-lt"/>
                        </a:rPr>
                        <a:t>Trámite</a:t>
                      </a:r>
                      <a:endParaRPr lang="es-CO" sz="1100" dirty="0">
                        <a:latin typeface="+mn-lt"/>
                        <a:cs typeface="Arial" panose="020B0604020202020204" pitchFamily="34" charset="0"/>
                      </a:endParaRPr>
                    </a:p>
                  </a:txBody>
                  <a:tcPr marL="86368" marR="86368" marT="43184" marB="43184" anchor="ctr"/>
                </a:tc>
                <a:tc>
                  <a:txBody>
                    <a:bodyPr/>
                    <a:lstStyle/>
                    <a:p>
                      <a:pPr algn="ctr"/>
                      <a:r>
                        <a:rPr lang="es-CO" sz="1100" dirty="0">
                          <a:latin typeface="+mn-lt"/>
                        </a:rPr>
                        <a:t>2532</a:t>
                      </a:r>
                    </a:p>
                  </a:txBody>
                  <a:tcPr anchor="ctr"/>
                </a:tc>
                <a:tc>
                  <a:txBody>
                    <a:bodyPr/>
                    <a:lstStyle/>
                    <a:p>
                      <a:pPr algn="ctr"/>
                      <a:r>
                        <a:rPr lang="es-CO" sz="1100" dirty="0">
                          <a:latin typeface="+mn-lt"/>
                        </a:rPr>
                        <a:t>67,20%</a:t>
                      </a:r>
                    </a:p>
                  </a:txBody>
                  <a:tcPr anchor="ctr"/>
                </a:tc>
                <a:extLst>
                  <a:ext uri="{0D108BD9-81ED-4DB2-BD59-A6C34878D82A}">
                    <a16:rowId xmlns:a16="http://schemas.microsoft.com/office/drawing/2014/main" xmlns="" val="3003011231"/>
                  </a:ext>
                </a:extLst>
              </a:tr>
              <a:tr h="300178">
                <a:tc>
                  <a:txBody>
                    <a:bodyPr/>
                    <a:lstStyle/>
                    <a:p>
                      <a:pPr algn="ctr"/>
                      <a:r>
                        <a:rPr lang="es-CO" sz="1100" dirty="0">
                          <a:latin typeface="+mn-lt"/>
                        </a:rPr>
                        <a:t>Urgente</a:t>
                      </a:r>
                      <a:endParaRPr lang="es-CO" sz="1100" dirty="0">
                        <a:latin typeface="+mn-lt"/>
                        <a:cs typeface="Arial" panose="020B0604020202020204" pitchFamily="34" charset="0"/>
                      </a:endParaRPr>
                    </a:p>
                  </a:txBody>
                  <a:tcPr marL="86368" marR="86368" marT="43184" marB="43184" anchor="ctr"/>
                </a:tc>
                <a:tc>
                  <a:txBody>
                    <a:bodyPr/>
                    <a:lstStyle/>
                    <a:p>
                      <a:pPr algn="ctr"/>
                      <a:r>
                        <a:rPr lang="es-CO" sz="1100" dirty="0">
                          <a:latin typeface="+mn-lt"/>
                        </a:rPr>
                        <a:t>34</a:t>
                      </a:r>
                    </a:p>
                  </a:txBody>
                  <a:tcPr anchor="ctr"/>
                </a:tc>
                <a:tc>
                  <a:txBody>
                    <a:bodyPr/>
                    <a:lstStyle/>
                    <a:p>
                      <a:pPr algn="ctr"/>
                      <a:r>
                        <a:rPr lang="es-CO" sz="1100" dirty="0">
                          <a:latin typeface="+mn-lt"/>
                        </a:rPr>
                        <a:t>0,90%</a:t>
                      </a:r>
                    </a:p>
                  </a:txBody>
                  <a:tcPr anchor="ctr"/>
                </a:tc>
                <a:extLst>
                  <a:ext uri="{0D108BD9-81ED-4DB2-BD59-A6C34878D82A}">
                    <a16:rowId xmlns:a16="http://schemas.microsoft.com/office/drawing/2014/main" xmlns="" val="2673389296"/>
                  </a:ext>
                </a:extLst>
              </a:tr>
              <a:tr h="300178">
                <a:tc>
                  <a:txBody>
                    <a:bodyPr/>
                    <a:lstStyle/>
                    <a:p>
                      <a:pPr algn="ctr"/>
                      <a:r>
                        <a:rPr lang="es-CO" sz="1100" b="1" dirty="0">
                          <a:latin typeface="+mn-lt"/>
                          <a:cs typeface="Arial" panose="020B0604020202020204" pitchFamily="34" charset="0"/>
                        </a:rPr>
                        <a:t>TOTAL</a:t>
                      </a:r>
                    </a:p>
                  </a:txBody>
                  <a:tcPr marL="86368" marR="86368" marT="43184" marB="43184" anchor="ctr"/>
                </a:tc>
                <a:tc>
                  <a:txBody>
                    <a:bodyPr/>
                    <a:lstStyle/>
                    <a:p>
                      <a:pPr algn="ctr"/>
                      <a:r>
                        <a:rPr lang="es-CO" sz="1100" b="1" dirty="0">
                          <a:latin typeface="+mn-lt"/>
                        </a:rPr>
                        <a:t>3.768</a:t>
                      </a:r>
                    </a:p>
                  </a:txBody>
                  <a:tcPr anchor="ctr"/>
                </a:tc>
                <a:tc>
                  <a:txBody>
                    <a:bodyPr/>
                    <a:lstStyle/>
                    <a:p>
                      <a:pPr algn="ctr"/>
                      <a:r>
                        <a:rPr lang="es-CO" sz="1100" b="1" dirty="0">
                          <a:latin typeface="+mn-lt"/>
                        </a:rPr>
                        <a:t>100%</a:t>
                      </a:r>
                    </a:p>
                  </a:txBody>
                  <a:tcPr anchor="ctr"/>
                </a:tc>
                <a:extLst>
                  <a:ext uri="{0D108BD9-81ED-4DB2-BD59-A6C34878D82A}">
                    <a16:rowId xmlns:a16="http://schemas.microsoft.com/office/drawing/2014/main" xmlns="" val="10008"/>
                  </a:ext>
                </a:extLst>
              </a:tr>
            </a:tbl>
          </a:graphicData>
        </a:graphic>
      </p:graphicFrame>
    </p:spTree>
    <p:extLst>
      <p:ext uri="{BB962C8B-B14F-4D97-AF65-F5344CB8AC3E}">
        <p14:creationId xmlns:p14="http://schemas.microsoft.com/office/powerpoint/2010/main" val="2473979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E2257AB-D9FB-4932-894A-A141491343A1}"/>
              </a:ext>
            </a:extLst>
          </p:cNvPr>
          <p:cNvSpPr txBox="1">
            <a:spLocks/>
          </p:cNvSpPr>
          <p:nvPr/>
        </p:nvSpPr>
        <p:spPr>
          <a:xfrm>
            <a:off x="379142" y="454991"/>
            <a:ext cx="8203155" cy="56391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419" sz="2400" b="1" dirty="0">
                <a:latin typeface="+mn-lt"/>
                <a:ea typeface="Segoe UI" panose="020B0502040204020203" pitchFamily="34" charset="0"/>
                <a:cs typeface="Arial" panose="020B0604020202020204" pitchFamily="34" charset="0"/>
              </a:rPr>
              <a:t>Canales de atención dispuestos para la atención al ciudadano </a:t>
            </a:r>
            <a:endParaRPr lang="es-CO" sz="2400" dirty="0">
              <a:latin typeface="+mn-lt"/>
              <a:ea typeface="Segoe UI" panose="020B0502040204020203" pitchFamily="34" charset="0"/>
              <a:cs typeface="Arial" panose="020B0604020202020204" pitchFamily="34" charset="0"/>
            </a:endParaRPr>
          </a:p>
        </p:txBody>
      </p:sp>
      <p:graphicFrame>
        <p:nvGraphicFramePr>
          <p:cNvPr id="3" name="Tabla 2">
            <a:extLst>
              <a:ext uri="{FF2B5EF4-FFF2-40B4-BE49-F238E27FC236}">
                <a16:creationId xmlns:a16="http://schemas.microsoft.com/office/drawing/2014/main" xmlns="" id="{878F82AF-7AE0-4247-A3AE-76DAF2079484}"/>
              </a:ext>
            </a:extLst>
          </p:cNvPr>
          <p:cNvGraphicFramePr>
            <a:graphicFrameLocks noGrp="1"/>
          </p:cNvGraphicFramePr>
          <p:nvPr>
            <p:extLst>
              <p:ext uri="{D42A27DB-BD31-4B8C-83A1-F6EECF244321}">
                <p14:modId xmlns:p14="http://schemas.microsoft.com/office/powerpoint/2010/main" val="3338956955"/>
              </p:ext>
            </p:extLst>
          </p:nvPr>
        </p:nvGraphicFramePr>
        <p:xfrm>
          <a:off x="379142" y="1215736"/>
          <a:ext cx="3713357" cy="3919836"/>
        </p:xfrm>
        <a:graphic>
          <a:graphicData uri="http://schemas.openxmlformats.org/drawingml/2006/table">
            <a:tbl>
              <a:tblPr firstRow="1" bandRow="1">
                <a:tableStyleId>{073A0DAA-6AF3-43AB-8588-CEC1D06C72B9}</a:tableStyleId>
              </a:tblPr>
              <a:tblGrid>
                <a:gridCol w="1516569">
                  <a:extLst>
                    <a:ext uri="{9D8B030D-6E8A-4147-A177-3AD203B41FA5}">
                      <a16:colId xmlns:a16="http://schemas.microsoft.com/office/drawing/2014/main" xmlns="" val="130800867"/>
                    </a:ext>
                  </a:extLst>
                </a:gridCol>
                <a:gridCol w="1044122">
                  <a:extLst>
                    <a:ext uri="{9D8B030D-6E8A-4147-A177-3AD203B41FA5}">
                      <a16:colId xmlns:a16="http://schemas.microsoft.com/office/drawing/2014/main" xmlns="" val="246554572"/>
                    </a:ext>
                  </a:extLst>
                </a:gridCol>
                <a:gridCol w="1152666">
                  <a:extLst>
                    <a:ext uri="{9D8B030D-6E8A-4147-A177-3AD203B41FA5}">
                      <a16:colId xmlns:a16="http://schemas.microsoft.com/office/drawing/2014/main" xmlns="" val="244331505"/>
                    </a:ext>
                  </a:extLst>
                </a:gridCol>
              </a:tblGrid>
              <a:tr h="338785">
                <a:tc>
                  <a:txBody>
                    <a:bodyPr/>
                    <a:lstStyle/>
                    <a:p>
                      <a:pPr algn="ctr"/>
                      <a:r>
                        <a:rPr lang="es-CO" sz="1100" dirty="0">
                          <a:latin typeface="+mn-lt"/>
                        </a:rPr>
                        <a:t>Canal de atención</a:t>
                      </a:r>
                      <a:endParaRPr lang="es-CO" sz="1100" dirty="0">
                        <a:latin typeface="+mn-lt"/>
                        <a:cs typeface="Arial" panose="020B0604020202020204" pitchFamily="34" charset="0"/>
                      </a:endParaRPr>
                    </a:p>
                  </a:txBody>
                  <a:tcPr anchor="ctr"/>
                </a:tc>
                <a:tc>
                  <a:txBody>
                    <a:bodyPr/>
                    <a:lstStyle/>
                    <a:p>
                      <a:pPr algn="ctr"/>
                      <a:r>
                        <a:rPr lang="es-CO" sz="1100" dirty="0">
                          <a:latin typeface="+mn-lt"/>
                        </a:rPr>
                        <a:t># de oficios recibidos</a:t>
                      </a:r>
                      <a:endParaRPr lang="es-CO" sz="1100" dirty="0">
                        <a:latin typeface="+mn-lt"/>
                        <a:cs typeface="Arial" panose="020B0604020202020204" pitchFamily="34" charset="0"/>
                      </a:endParaRPr>
                    </a:p>
                  </a:txBody>
                  <a:tcPr anchor="ctr"/>
                </a:tc>
                <a:tc>
                  <a:txBody>
                    <a:bodyPr/>
                    <a:lstStyle/>
                    <a:p>
                      <a:pPr algn="ctr"/>
                      <a:r>
                        <a:rPr lang="es-CO" sz="1100" dirty="0">
                          <a:latin typeface="+mn-lt"/>
                          <a:cs typeface="+mn-cs"/>
                        </a:rPr>
                        <a:t>Porcentaje</a:t>
                      </a:r>
                      <a:r>
                        <a:rPr lang="es-CO" sz="1100" baseline="0" dirty="0">
                          <a:latin typeface="+mn-lt"/>
                          <a:cs typeface="+mn-cs"/>
                        </a:rPr>
                        <a:t> </a:t>
                      </a:r>
                      <a:endParaRPr lang="es-CO" sz="1100" dirty="0">
                        <a:latin typeface="+mn-lt"/>
                        <a:cs typeface="Arial" panose="020B0604020202020204" pitchFamily="34" charset="0"/>
                      </a:endParaRPr>
                    </a:p>
                  </a:txBody>
                  <a:tcPr anchor="ctr"/>
                </a:tc>
                <a:extLst>
                  <a:ext uri="{0D108BD9-81ED-4DB2-BD59-A6C34878D82A}">
                    <a16:rowId xmlns:a16="http://schemas.microsoft.com/office/drawing/2014/main" xmlns="" val="3034893288"/>
                  </a:ext>
                </a:extLst>
              </a:tr>
              <a:tr h="582186">
                <a:tc>
                  <a:txBody>
                    <a:bodyPr/>
                    <a:lstStyle/>
                    <a:p>
                      <a:pPr algn="ctr"/>
                      <a:r>
                        <a:rPr lang="es-CO" sz="1100" dirty="0">
                          <a:latin typeface="+mn-lt"/>
                        </a:rPr>
                        <a:t>Correo electrónico</a:t>
                      </a:r>
                      <a:endParaRPr lang="es-CO" sz="1100" dirty="0">
                        <a:latin typeface="+mn-lt"/>
                        <a:cs typeface="Arial" panose="020B0604020202020204" pitchFamily="34" charset="0"/>
                      </a:endParaRPr>
                    </a:p>
                  </a:txBody>
                  <a:tcPr anchor="ctr"/>
                </a:tc>
                <a:tc>
                  <a:txBody>
                    <a:bodyPr/>
                    <a:lstStyle/>
                    <a:p>
                      <a:pPr algn="ctr"/>
                      <a:r>
                        <a:rPr lang="es-CO" sz="1100" dirty="0" smtClean="0">
                          <a:latin typeface="+mn-lt"/>
                          <a:cs typeface="+mn-cs"/>
                        </a:rPr>
                        <a:t>2869</a:t>
                      </a:r>
                      <a:endParaRPr lang="es-CO" sz="1100" dirty="0">
                        <a:latin typeface="+mn-lt"/>
                        <a:cs typeface="Arial" panose="020B0604020202020204" pitchFamily="34" charset="0"/>
                      </a:endParaRPr>
                    </a:p>
                  </a:txBody>
                  <a:tcPr anchor="ctr"/>
                </a:tc>
                <a:tc>
                  <a:txBody>
                    <a:bodyPr/>
                    <a:lstStyle/>
                    <a:p>
                      <a:pPr algn="ctr"/>
                      <a:r>
                        <a:rPr lang="es-CO" sz="1100" baseline="0" dirty="0" smtClean="0">
                          <a:latin typeface="+mn-lt"/>
                          <a:cs typeface="Arial" panose="020B0604020202020204" pitchFamily="34" charset="0"/>
                        </a:rPr>
                        <a:t>76,14%</a:t>
                      </a:r>
                      <a:endParaRPr lang="es-CO" sz="1100" dirty="0">
                        <a:latin typeface="+mn-lt"/>
                        <a:cs typeface="Arial" panose="020B0604020202020204" pitchFamily="34" charset="0"/>
                      </a:endParaRPr>
                    </a:p>
                  </a:txBody>
                  <a:tcPr anchor="ctr"/>
                </a:tc>
                <a:extLst>
                  <a:ext uri="{0D108BD9-81ED-4DB2-BD59-A6C34878D82A}">
                    <a16:rowId xmlns:a16="http://schemas.microsoft.com/office/drawing/2014/main" xmlns="" val="1127395455"/>
                  </a:ext>
                </a:extLst>
              </a:tr>
              <a:tr h="582186">
                <a:tc>
                  <a:txBody>
                    <a:bodyPr/>
                    <a:lstStyle/>
                    <a:p>
                      <a:pPr algn="ctr"/>
                      <a:r>
                        <a:rPr lang="es-CO" sz="1100" dirty="0">
                          <a:latin typeface="+mn-lt"/>
                        </a:rPr>
                        <a:t>Correo postal</a:t>
                      </a:r>
                      <a:endParaRPr lang="es-CO" sz="1100" dirty="0">
                        <a:latin typeface="+mn-lt"/>
                        <a:cs typeface="Arial" panose="020B0604020202020204" pitchFamily="34" charset="0"/>
                      </a:endParaRPr>
                    </a:p>
                  </a:txBody>
                  <a:tcPr anchor="ctr"/>
                </a:tc>
                <a:tc>
                  <a:txBody>
                    <a:bodyPr/>
                    <a:lstStyle/>
                    <a:p>
                      <a:pPr algn="ctr"/>
                      <a:r>
                        <a:rPr lang="es-CO" sz="1100" dirty="0" smtClean="0">
                          <a:latin typeface="+mn-lt"/>
                          <a:cs typeface="+mn-cs"/>
                        </a:rPr>
                        <a:t>237</a:t>
                      </a:r>
                      <a:endParaRPr lang="es-CO" sz="1100" dirty="0">
                        <a:latin typeface="+mn-lt"/>
                        <a:cs typeface="Arial" panose="020B0604020202020204" pitchFamily="34" charset="0"/>
                      </a:endParaRPr>
                    </a:p>
                  </a:txBody>
                  <a:tcPr anchor="ctr"/>
                </a:tc>
                <a:tc>
                  <a:txBody>
                    <a:bodyPr/>
                    <a:lstStyle/>
                    <a:p>
                      <a:pPr algn="ctr"/>
                      <a:r>
                        <a:rPr lang="es-CO" sz="1100" dirty="0" smtClean="0">
                          <a:latin typeface="+mn-lt"/>
                        </a:rPr>
                        <a:t>6,29%</a:t>
                      </a:r>
                      <a:endParaRPr lang="es-CO" sz="1100" dirty="0">
                        <a:latin typeface="+mn-lt"/>
                        <a:cs typeface="Arial" panose="020B0604020202020204" pitchFamily="34" charset="0"/>
                      </a:endParaRPr>
                    </a:p>
                  </a:txBody>
                  <a:tcPr anchor="ctr"/>
                </a:tc>
                <a:extLst>
                  <a:ext uri="{0D108BD9-81ED-4DB2-BD59-A6C34878D82A}">
                    <a16:rowId xmlns:a16="http://schemas.microsoft.com/office/drawing/2014/main" xmlns="" val="693423425"/>
                  </a:ext>
                </a:extLst>
              </a:tr>
              <a:tr h="582186">
                <a:tc>
                  <a:txBody>
                    <a:bodyPr/>
                    <a:lstStyle/>
                    <a:p>
                      <a:pPr algn="ctr"/>
                      <a:r>
                        <a:rPr lang="es-CO" sz="1100" dirty="0">
                          <a:latin typeface="+mn-lt"/>
                        </a:rPr>
                        <a:t>Presencial</a:t>
                      </a:r>
                      <a:endParaRPr lang="es-CO" sz="1100" dirty="0">
                        <a:latin typeface="+mn-lt"/>
                        <a:cs typeface="Arial" panose="020B0604020202020204" pitchFamily="34" charset="0"/>
                      </a:endParaRPr>
                    </a:p>
                  </a:txBody>
                  <a:tcPr anchor="ctr"/>
                </a:tc>
                <a:tc>
                  <a:txBody>
                    <a:bodyPr/>
                    <a:lstStyle/>
                    <a:p>
                      <a:pPr algn="ctr"/>
                      <a:r>
                        <a:rPr lang="es-CO" sz="1100" dirty="0" smtClean="0">
                          <a:latin typeface="+mn-lt"/>
                          <a:cs typeface="+mn-cs"/>
                        </a:rPr>
                        <a:t>327</a:t>
                      </a:r>
                      <a:endParaRPr lang="es-CO" sz="1100" dirty="0">
                        <a:latin typeface="+mn-lt"/>
                        <a:cs typeface="Arial" panose="020B0604020202020204" pitchFamily="34" charset="0"/>
                      </a:endParaRPr>
                    </a:p>
                  </a:txBody>
                  <a:tcPr anchor="ctr"/>
                </a:tc>
                <a:tc>
                  <a:txBody>
                    <a:bodyPr/>
                    <a:lstStyle/>
                    <a:p>
                      <a:pPr algn="ctr"/>
                      <a:r>
                        <a:rPr lang="es-CO" sz="1100" dirty="0" smtClean="0">
                          <a:latin typeface="+mn-lt"/>
                        </a:rPr>
                        <a:t>8,68%</a:t>
                      </a:r>
                      <a:endParaRPr lang="es-CO" sz="1100" dirty="0">
                        <a:latin typeface="+mn-lt"/>
                        <a:cs typeface="Arial" panose="020B0604020202020204" pitchFamily="34" charset="0"/>
                      </a:endParaRPr>
                    </a:p>
                  </a:txBody>
                  <a:tcPr anchor="ctr"/>
                </a:tc>
                <a:extLst>
                  <a:ext uri="{0D108BD9-81ED-4DB2-BD59-A6C34878D82A}">
                    <a16:rowId xmlns:a16="http://schemas.microsoft.com/office/drawing/2014/main" xmlns="" val="2565946203"/>
                  </a:ext>
                </a:extLst>
              </a:tr>
              <a:tr h="582186">
                <a:tc>
                  <a:txBody>
                    <a:bodyPr/>
                    <a:lstStyle/>
                    <a:p>
                      <a:pPr algn="ctr"/>
                      <a:r>
                        <a:rPr lang="es-CO" sz="1100" dirty="0">
                          <a:latin typeface="+mn-lt"/>
                        </a:rPr>
                        <a:t>Sitio web</a:t>
                      </a:r>
                      <a:endParaRPr lang="es-CO" sz="1100" dirty="0">
                        <a:latin typeface="+mn-lt"/>
                        <a:cs typeface="Arial" panose="020B0604020202020204" pitchFamily="34" charset="0"/>
                      </a:endParaRPr>
                    </a:p>
                  </a:txBody>
                  <a:tcPr anchor="ctr"/>
                </a:tc>
                <a:tc>
                  <a:txBody>
                    <a:bodyPr/>
                    <a:lstStyle/>
                    <a:p>
                      <a:pPr algn="ctr"/>
                      <a:r>
                        <a:rPr lang="es-CO" sz="1100" dirty="0" smtClean="0">
                          <a:latin typeface="+mn-lt"/>
                          <a:cs typeface="+mn-cs"/>
                        </a:rPr>
                        <a:t>331</a:t>
                      </a:r>
                      <a:endParaRPr lang="es-CO" sz="1100" dirty="0">
                        <a:latin typeface="+mn-lt"/>
                        <a:cs typeface="Arial" panose="020B0604020202020204" pitchFamily="34" charset="0"/>
                      </a:endParaRPr>
                    </a:p>
                  </a:txBody>
                  <a:tcPr anchor="ctr"/>
                </a:tc>
                <a:tc>
                  <a:txBody>
                    <a:bodyPr/>
                    <a:lstStyle/>
                    <a:p>
                      <a:pPr algn="ctr"/>
                      <a:r>
                        <a:rPr lang="es-CO" sz="1100" dirty="0" smtClean="0">
                          <a:latin typeface="+mn-lt"/>
                        </a:rPr>
                        <a:t>8,78%</a:t>
                      </a:r>
                      <a:endParaRPr lang="es-CO" sz="1100" dirty="0">
                        <a:latin typeface="+mn-lt"/>
                        <a:cs typeface="Arial" panose="020B0604020202020204" pitchFamily="34" charset="0"/>
                      </a:endParaRPr>
                    </a:p>
                  </a:txBody>
                  <a:tcPr anchor="ctr"/>
                </a:tc>
                <a:extLst>
                  <a:ext uri="{0D108BD9-81ED-4DB2-BD59-A6C34878D82A}">
                    <a16:rowId xmlns:a16="http://schemas.microsoft.com/office/drawing/2014/main" xmlns="" val="254771983"/>
                  </a:ext>
                </a:extLst>
              </a:tr>
              <a:tr h="582186">
                <a:tc>
                  <a:txBody>
                    <a:bodyPr/>
                    <a:lstStyle/>
                    <a:p>
                      <a:pPr algn="ctr"/>
                      <a:r>
                        <a:rPr lang="es-CO" sz="1100" dirty="0">
                          <a:latin typeface="+mn-lt"/>
                          <a:cs typeface="Arial" panose="020B0604020202020204" pitchFamily="34" charset="0"/>
                        </a:rPr>
                        <a:t>Telefónico </a:t>
                      </a:r>
                    </a:p>
                  </a:txBody>
                  <a:tcPr anchor="ctr"/>
                </a:tc>
                <a:tc>
                  <a:txBody>
                    <a:bodyPr/>
                    <a:lstStyle/>
                    <a:p>
                      <a:pPr algn="ctr"/>
                      <a:r>
                        <a:rPr lang="es-CO" sz="1100" dirty="0">
                          <a:latin typeface="+mn-lt"/>
                          <a:cs typeface="Arial" panose="020B0604020202020204" pitchFamily="34" charset="0"/>
                        </a:rPr>
                        <a:t>4</a:t>
                      </a:r>
                    </a:p>
                  </a:txBody>
                  <a:tcPr anchor="ctr"/>
                </a:tc>
                <a:tc>
                  <a:txBody>
                    <a:bodyPr/>
                    <a:lstStyle/>
                    <a:p>
                      <a:pPr algn="ctr"/>
                      <a:r>
                        <a:rPr lang="es-CO" sz="1100" dirty="0" smtClean="0">
                          <a:latin typeface="+mn-lt"/>
                          <a:cs typeface="Arial" panose="020B0604020202020204" pitchFamily="34" charset="0"/>
                        </a:rPr>
                        <a:t>0,11%</a:t>
                      </a:r>
                      <a:endParaRPr lang="es-CO" sz="1100" dirty="0">
                        <a:latin typeface="+mn-lt"/>
                        <a:cs typeface="Arial" panose="020B0604020202020204" pitchFamily="34" charset="0"/>
                      </a:endParaRPr>
                    </a:p>
                  </a:txBody>
                  <a:tcPr anchor="ctr"/>
                </a:tc>
                <a:extLst>
                  <a:ext uri="{0D108BD9-81ED-4DB2-BD59-A6C34878D82A}">
                    <a16:rowId xmlns:a16="http://schemas.microsoft.com/office/drawing/2014/main" xmlns="" val="10006"/>
                  </a:ext>
                </a:extLst>
              </a:tr>
              <a:tr h="582186">
                <a:tc>
                  <a:txBody>
                    <a:bodyPr/>
                    <a:lstStyle/>
                    <a:p>
                      <a:pPr algn="ctr"/>
                      <a:r>
                        <a:rPr lang="es-CO" sz="1100" b="1" dirty="0">
                          <a:latin typeface="+mn-lt"/>
                          <a:cs typeface="Arial" panose="020B0604020202020204" pitchFamily="34" charset="0"/>
                        </a:rPr>
                        <a:t>TOTAL</a:t>
                      </a:r>
                    </a:p>
                  </a:txBody>
                  <a:tcPr anchor="ctr"/>
                </a:tc>
                <a:tc>
                  <a:txBody>
                    <a:bodyPr/>
                    <a:lstStyle/>
                    <a:p>
                      <a:pPr algn="ctr"/>
                      <a:r>
                        <a:rPr lang="es-CO" sz="1100" b="1" dirty="0" smtClean="0">
                          <a:latin typeface="+mn-lt"/>
                          <a:cs typeface="Arial" panose="020B0604020202020204" pitchFamily="34" charset="0"/>
                        </a:rPr>
                        <a:t>3768</a:t>
                      </a:r>
                      <a:endParaRPr lang="es-CO" sz="1100" b="1" dirty="0">
                        <a:latin typeface="+mn-lt"/>
                        <a:cs typeface="Arial" panose="020B0604020202020204" pitchFamily="34" charset="0"/>
                      </a:endParaRPr>
                    </a:p>
                  </a:txBody>
                  <a:tcPr anchor="ctr"/>
                </a:tc>
                <a:tc>
                  <a:txBody>
                    <a:bodyPr/>
                    <a:lstStyle/>
                    <a:p>
                      <a:pPr algn="ctr"/>
                      <a:r>
                        <a:rPr lang="es-CO" sz="1100" b="1" dirty="0">
                          <a:latin typeface="+mn-lt"/>
                          <a:cs typeface="Arial" panose="020B0604020202020204" pitchFamily="34" charset="0"/>
                        </a:rPr>
                        <a:t>100 %</a:t>
                      </a:r>
                    </a:p>
                  </a:txBody>
                  <a:tcPr anchor="ctr"/>
                </a:tc>
                <a:extLst>
                  <a:ext uri="{0D108BD9-81ED-4DB2-BD59-A6C34878D82A}">
                    <a16:rowId xmlns:a16="http://schemas.microsoft.com/office/drawing/2014/main" xmlns="" val="10007"/>
                  </a:ext>
                </a:extLst>
              </a:tr>
            </a:tbl>
          </a:graphicData>
        </a:graphic>
      </p:graphicFrame>
      <p:graphicFrame>
        <p:nvGraphicFramePr>
          <p:cNvPr id="4" name="Gráfico 3">
            <a:extLst>
              <a:ext uri="{FF2B5EF4-FFF2-40B4-BE49-F238E27FC236}">
                <a16:creationId xmlns:a16="http://schemas.microsoft.com/office/drawing/2014/main" xmlns="" id="{5F7179B3-D1C4-4D85-9A53-6B7EC2FB6309}"/>
              </a:ext>
            </a:extLst>
          </p:cNvPr>
          <p:cNvGraphicFramePr/>
          <p:nvPr>
            <p:extLst>
              <p:ext uri="{D42A27DB-BD31-4B8C-83A1-F6EECF244321}">
                <p14:modId xmlns:p14="http://schemas.microsoft.com/office/powerpoint/2010/main" val="354693919"/>
              </p:ext>
            </p:extLst>
          </p:nvPr>
        </p:nvGraphicFramePr>
        <p:xfrm>
          <a:off x="4492491" y="1248940"/>
          <a:ext cx="4281715" cy="3860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766839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xmlns="" id="{74750E02-5268-4F43-BA1E-4008A1BE81B2}"/>
              </a:ext>
            </a:extLst>
          </p:cNvPr>
          <p:cNvSpPr txBox="1">
            <a:spLocks/>
          </p:cNvSpPr>
          <p:nvPr/>
        </p:nvSpPr>
        <p:spPr>
          <a:xfrm>
            <a:off x="356862" y="984947"/>
            <a:ext cx="8218425" cy="71367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0"/>
              </a:spcBef>
              <a:spcAft>
                <a:spcPts val="450"/>
              </a:spcAft>
              <a:buNone/>
              <a:defRPr/>
            </a:pPr>
            <a:r>
              <a:rPr lang="es-419" sz="1500" dirty="0">
                <a:solidFill>
                  <a:prstClr val="black"/>
                </a:solidFill>
                <a:latin typeface="+mn-lt"/>
                <a:ea typeface="+mn-ea"/>
                <a:cs typeface="Arial" panose="020B0604020202020204" pitchFamily="34" charset="0"/>
              </a:rPr>
              <a:t>Durante este </a:t>
            </a:r>
            <a:r>
              <a:rPr lang="es-419" sz="1500" dirty="0" smtClean="0">
                <a:solidFill>
                  <a:prstClr val="black"/>
                </a:solidFill>
                <a:latin typeface="+mn-lt"/>
                <a:ea typeface="+mn-ea"/>
                <a:cs typeface="Arial" panose="020B0604020202020204" pitchFamily="34" charset="0"/>
              </a:rPr>
              <a:t>trimestre </a:t>
            </a:r>
            <a:r>
              <a:rPr lang="es-419" sz="1500" dirty="0">
                <a:solidFill>
                  <a:prstClr val="black"/>
                </a:solidFill>
                <a:latin typeface="+mn-lt"/>
                <a:ea typeface="+mn-ea"/>
                <a:cs typeface="Arial" panose="020B0604020202020204" pitchFamily="34" charset="0"/>
              </a:rPr>
              <a:t>se recibieron  un total de </a:t>
            </a:r>
            <a:r>
              <a:rPr lang="es-419" sz="1500" dirty="0" smtClean="0">
                <a:solidFill>
                  <a:prstClr val="black"/>
                </a:solidFill>
                <a:latin typeface="+mn-lt"/>
                <a:ea typeface="+mn-ea"/>
                <a:cs typeface="Arial" panose="020B0604020202020204" pitchFamily="34" charset="0"/>
              </a:rPr>
              <a:t>493  PQRSD</a:t>
            </a:r>
            <a:r>
              <a:rPr lang="es-419" sz="1500" dirty="0">
                <a:solidFill>
                  <a:prstClr val="black"/>
                </a:solidFill>
                <a:latin typeface="+mn-lt"/>
                <a:ea typeface="+mn-ea"/>
                <a:cs typeface="Arial" panose="020B0604020202020204" pitchFamily="34" charset="0"/>
              </a:rPr>
              <a:t>, de los cuales el </a:t>
            </a:r>
            <a:r>
              <a:rPr lang="es-419" sz="1500" dirty="0" smtClean="0">
                <a:solidFill>
                  <a:prstClr val="black"/>
                </a:solidFill>
                <a:latin typeface="+mn-lt"/>
                <a:ea typeface="+mn-ea"/>
                <a:cs typeface="Arial" panose="020B0604020202020204" pitchFamily="34" charset="0"/>
              </a:rPr>
              <a:t>399</a:t>
            </a:r>
            <a:r>
              <a:rPr lang="es-419" sz="1500" dirty="0" smtClean="0">
                <a:solidFill>
                  <a:prstClr val="black"/>
                </a:solidFill>
                <a:latin typeface="+mn-lt"/>
                <a:ea typeface="+mn-ea"/>
                <a:cs typeface="Arial" panose="020B0604020202020204" pitchFamily="34" charset="0"/>
              </a:rPr>
              <a:t>  </a:t>
            </a:r>
            <a:r>
              <a:rPr lang="es-419" sz="1500" dirty="0">
                <a:solidFill>
                  <a:prstClr val="black"/>
                </a:solidFill>
                <a:latin typeface="+mn-lt"/>
                <a:ea typeface="+mn-ea"/>
                <a:cs typeface="Arial" panose="020B0604020202020204" pitchFamily="34" charset="0"/>
              </a:rPr>
              <a:t>se recibieron por correo electrónico</a:t>
            </a:r>
            <a:r>
              <a:rPr lang="es-CO" sz="1500" dirty="0">
                <a:solidFill>
                  <a:prstClr val="black"/>
                </a:solidFill>
                <a:latin typeface="+mn-lt"/>
                <a:ea typeface="+mn-ea"/>
                <a:cs typeface="Arial" panose="020B0604020202020204" pitchFamily="34" charset="0"/>
              </a:rPr>
              <a:t>, </a:t>
            </a:r>
            <a:r>
              <a:rPr lang="es-CO" sz="1500" dirty="0" smtClean="0">
                <a:solidFill>
                  <a:prstClr val="black"/>
                </a:solidFill>
                <a:latin typeface="+mn-lt"/>
                <a:ea typeface="+mn-ea"/>
                <a:cs typeface="Arial" panose="020B0604020202020204" pitchFamily="34" charset="0"/>
              </a:rPr>
              <a:t>70</a:t>
            </a:r>
            <a:r>
              <a:rPr lang="es-419" sz="1500" dirty="0" smtClean="0">
                <a:solidFill>
                  <a:prstClr val="black"/>
                </a:solidFill>
                <a:latin typeface="+mn-lt"/>
                <a:ea typeface="+mn-ea"/>
                <a:cs typeface="Arial" panose="020B0604020202020204" pitchFamily="34" charset="0"/>
              </a:rPr>
              <a:t> </a:t>
            </a:r>
            <a:r>
              <a:rPr lang="es-419" sz="1500" dirty="0">
                <a:solidFill>
                  <a:prstClr val="black"/>
                </a:solidFill>
                <a:latin typeface="+mn-lt"/>
                <a:ea typeface="+mn-ea"/>
                <a:cs typeface="Arial" panose="020B0604020202020204" pitchFamily="34" charset="0"/>
              </a:rPr>
              <a:t>se recibieron por sitio web, </a:t>
            </a:r>
            <a:r>
              <a:rPr lang="es-419" sz="1500" dirty="0" smtClean="0">
                <a:solidFill>
                  <a:prstClr val="black"/>
                </a:solidFill>
                <a:latin typeface="+mn-lt"/>
                <a:ea typeface="+mn-ea"/>
                <a:cs typeface="Arial" panose="020B0604020202020204" pitchFamily="34" charset="0"/>
              </a:rPr>
              <a:t>17 </a:t>
            </a:r>
            <a:r>
              <a:rPr lang="es-419" sz="1500" dirty="0">
                <a:solidFill>
                  <a:prstClr val="black"/>
                </a:solidFill>
                <a:latin typeface="+mn-lt"/>
                <a:ea typeface="+mn-ea"/>
                <a:cs typeface="Arial" panose="020B0604020202020204" pitchFamily="34" charset="0"/>
              </a:rPr>
              <a:t>por correo postal y </a:t>
            </a:r>
            <a:r>
              <a:rPr lang="es-419" sz="1500" dirty="0" smtClean="0">
                <a:solidFill>
                  <a:prstClr val="black"/>
                </a:solidFill>
                <a:latin typeface="+mn-lt"/>
                <a:ea typeface="+mn-ea"/>
                <a:cs typeface="Arial" panose="020B0604020202020204" pitchFamily="34" charset="0"/>
              </a:rPr>
              <a:t>7 </a:t>
            </a:r>
            <a:r>
              <a:rPr lang="es-419" sz="1500" dirty="0">
                <a:solidFill>
                  <a:prstClr val="black"/>
                </a:solidFill>
                <a:latin typeface="+mn-lt"/>
                <a:ea typeface="+mn-ea"/>
                <a:cs typeface="Arial" panose="020B0604020202020204" pitchFamily="34" charset="0"/>
              </a:rPr>
              <a:t>de manera presencial. </a:t>
            </a:r>
            <a:endParaRPr lang="es-CO" sz="1500" dirty="0">
              <a:latin typeface="+mn-lt"/>
              <a:cs typeface="Arial" panose="020B0604020202020204" pitchFamily="34" charset="0"/>
            </a:endParaRPr>
          </a:p>
        </p:txBody>
      </p:sp>
      <p:sp>
        <p:nvSpPr>
          <p:cNvPr id="4" name="Título 1">
            <a:extLst>
              <a:ext uri="{FF2B5EF4-FFF2-40B4-BE49-F238E27FC236}">
                <a16:creationId xmlns:a16="http://schemas.microsoft.com/office/drawing/2014/main" xmlns="" id="{4931DAD6-0E7A-49EB-8E0B-89CA2DC22B73}"/>
              </a:ext>
            </a:extLst>
          </p:cNvPr>
          <p:cNvSpPr txBox="1">
            <a:spLocks/>
          </p:cNvSpPr>
          <p:nvPr/>
        </p:nvSpPr>
        <p:spPr>
          <a:xfrm>
            <a:off x="356863" y="423368"/>
            <a:ext cx="8218424" cy="37200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CO" sz="2400" b="1" dirty="0">
                <a:latin typeface="+mn-lt"/>
                <a:cs typeface="Arial" panose="020B0604020202020204" pitchFamily="34" charset="0"/>
              </a:rPr>
              <a:t>PQRSD por Canales de Atención</a:t>
            </a:r>
          </a:p>
        </p:txBody>
      </p:sp>
      <p:graphicFrame>
        <p:nvGraphicFramePr>
          <p:cNvPr id="7" name="Gráfico 6"/>
          <p:cNvGraphicFramePr/>
          <p:nvPr>
            <p:extLst>
              <p:ext uri="{D42A27DB-BD31-4B8C-83A1-F6EECF244321}">
                <p14:modId xmlns:p14="http://schemas.microsoft.com/office/powerpoint/2010/main" val="4045167772"/>
              </p:ext>
            </p:extLst>
          </p:nvPr>
        </p:nvGraphicFramePr>
        <p:xfrm>
          <a:off x="1190104" y="1698625"/>
          <a:ext cx="6445404" cy="379892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948250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graphicFrame>
        <p:nvGraphicFramePr>
          <p:cNvPr id="5" name="Tabla 4"/>
          <p:cNvGraphicFramePr>
            <a:graphicFrameLocks noGrp="1"/>
          </p:cNvGraphicFramePr>
          <p:nvPr>
            <p:extLst>
              <p:ext uri="{D42A27DB-BD31-4B8C-83A1-F6EECF244321}">
                <p14:modId xmlns:p14="http://schemas.microsoft.com/office/powerpoint/2010/main" val="1958212471"/>
              </p:ext>
            </p:extLst>
          </p:nvPr>
        </p:nvGraphicFramePr>
        <p:xfrm>
          <a:off x="1148575" y="1689562"/>
          <a:ext cx="6374864" cy="2865782"/>
        </p:xfrm>
        <a:graphic>
          <a:graphicData uri="http://schemas.openxmlformats.org/drawingml/2006/table">
            <a:tbl>
              <a:tblPr firstRow="1" bandRow="1">
                <a:tableStyleId>{073A0DAA-6AF3-43AB-8588-CEC1D06C72B9}</a:tableStyleId>
              </a:tblPr>
              <a:tblGrid>
                <a:gridCol w="1761893">
                  <a:extLst>
                    <a:ext uri="{9D8B030D-6E8A-4147-A177-3AD203B41FA5}">
                      <a16:colId xmlns:a16="http://schemas.microsoft.com/office/drawing/2014/main" xmlns="" val="82721195"/>
                    </a:ext>
                  </a:extLst>
                </a:gridCol>
                <a:gridCol w="1081669">
                  <a:extLst>
                    <a:ext uri="{9D8B030D-6E8A-4147-A177-3AD203B41FA5}">
                      <a16:colId xmlns:a16="http://schemas.microsoft.com/office/drawing/2014/main" xmlns="" val="3650544888"/>
                    </a:ext>
                  </a:extLst>
                </a:gridCol>
                <a:gridCol w="1148575">
                  <a:extLst>
                    <a:ext uri="{9D8B030D-6E8A-4147-A177-3AD203B41FA5}">
                      <a16:colId xmlns:a16="http://schemas.microsoft.com/office/drawing/2014/main" xmlns="" val="1225179019"/>
                    </a:ext>
                  </a:extLst>
                </a:gridCol>
                <a:gridCol w="1215483">
                  <a:extLst>
                    <a:ext uri="{9D8B030D-6E8A-4147-A177-3AD203B41FA5}">
                      <a16:colId xmlns:a16="http://schemas.microsoft.com/office/drawing/2014/main" xmlns="" val="3821573971"/>
                    </a:ext>
                  </a:extLst>
                </a:gridCol>
                <a:gridCol w="1167244">
                  <a:extLst>
                    <a:ext uri="{9D8B030D-6E8A-4147-A177-3AD203B41FA5}">
                      <a16:colId xmlns:a16="http://schemas.microsoft.com/office/drawing/2014/main" xmlns="" val="599526904"/>
                    </a:ext>
                  </a:extLst>
                </a:gridCol>
              </a:tblGrid>
              <a:tr h="755769">
                <a:tc>
                  <a:txBody>
                    <a:bodyPr/>
                    <a:lstStyle/>
                    <a:p>
                      <a:pPr algn="ctr"/>
                      <a:r>
                        <a:rPr lang="es-CO" sz="1100" dirty="0">
                          <a:latin typeface="+mn-lt"/>
                        </a:rPr>
                        <a:t>Tipo de petición</a:t>
                      </a:r>
                    </a:p>
                  </a:txBody>
                  <a:tcPr anchor="ctr"/>
                </a:tc>
                <a:tc>
                  <a:txBody>
                    <a:bodyPr/>
                    <a:lstStyle/>
                    <a:p>
                      <a:pPr algn="ctr"/>
                      <a:r>
                        <a:rPr lang="es-CO" sz="1100" dirty="0" smtClean="0">
                          <a:latin typeface="+mn-lt"/>
                        </a:rPr>
                        <a:t>Octubre</a:t>
                      </a:r>
                      <a:endParaRPr lang="es-CO" sz="1100" dirty="0">
                        <a:latin typeface="+mn-lt"/>
                      </a:endParaRPr>
                    </a:p>
                  </a:txBody>
                  <a:tcPr anchor="ctr"/>
                </a:tc>
                <a:tc>
                  <a:txBody>
                    <a:bodyPr/>
                    <a:lstStyle/>
                    <a:p>
                      <a:pPr algn="ctr"/>
                      <a:r>
                        <a:rPr lang="es-CO" sz="1100" dirty="0" smtClean="0">
                          <a:latin typeface="+mn-lt"/>
                        </a:rPr>
                        <a:t>Noviembre</a:t>
                      </a:r>
                      <a:endParaRPr lang="es-CO" sz="1100" dirty="0">
                        <a:latin typeface="+mn-lt"/>
                      </a:endParaRPr>
                    </a:p>
                  </a:txBody>
                  <a:tcPr anchor="ctr"/>
                </a:tc>
                <a:tc>
                  <a:txBody>
                    <a:bodyPr/>
                    <a:lstStyle/>
                    <a:p>
                      <a:pPr algn="ctr"/>
                      <a:r>
                        <a:rPr lang="es-CO" sz="1100" dirty="0" smtClean="0">
                          <a:latin typeface="+mn-lt"/>
                        </a:rPr>
                        <a:t>Diciembre</a:t>
                      </a:r>
                      <a:endParaRPr lang="es-CO" sz="1100" dirty="0">
                        <a:latin typeface="+mn-lt"/>
                      </a:endParaRPr>
                    </a:p>
                  </a:txBody>
                  <a:tcPr anchor="ctr"/>
                </a:tc>
                <a:tc>
                  <a:txBody>
                    <a:bodyPr/>
                    <a:lstStyle/>
                    <a:p>
                      <a:pPr algn="ctr"/>
                      <a:r>
                        <a:rPr lang="es-CO" sz="1100" dirty="0">
                          <a:latin typeface="+mn-lt"/>
                        </a:rPr>
                        <a:t>Total</a:t>
                      </a:r>
                    </a:p>
                  </a:txBody>
                  <a:tcPr anchor="ctr"/>
                </a:tc>
                <a:extLst>
                  <a:ext uri="{0D108BD9-81ED-4DB2-BD59-A6C34878D82A}">
                    <a16:rowId xmlns:a16="http://schemas.microsoft.com/office/drawing/2014/main" xmlns="" val="940966884"/>
                  </a:ext>
                </a:extLst>
              </a:tr>
              <a:tr h="573249">
                <a:tc>
                  <a:txBody>
                    <a:bodyPr/>
                    <a:lstStyle/>
                    <a:p>
                      <a:pPr algn="ctr"/>
                      <a:r>
                        <a:rPr lang="es-CO" sz="1100" b="0" dirty="0">
                          <a:latin typeface="+mn-lt"/>
                        </a:rPr>
                        <a:t>Dp</a:t>
                      </a:r>
                      <a:r>
                        <a:rPr lang="es-CO" sz="1100" b="0" baseline="0" dirty="0">
                          <a:latin typeface="+mn-lt"/>
                        </a:rPr>
                        <a:t> (</a:t>
                      </a:r>
                      <a:r>
                        <a:rPr lang="es-CO" sz="1100" b="0" dirty="0">
                          <a:latin typeface="+mn-lt"/>
                        </a:rPr>
                        <a:t>Derechos de petición de orden general)</a:t>
                      </a:r>
                    </a:p>
                  </a:txBody>
                  <a:tcPr anchor="ctr"/>
                </a:tc>
                <a:tc>
                  <a:txBody>
                    <a:bodyPr/>
                    <a:lstStyle/>
                    <a:p>
                      <a:pPr algn="ctr"/>
                      <a:r>
                        <a:rPr lang="es-CO" sz="1100" b="0" dirty="0" smtClean="0">
                          <a:latin typeface="+mn-lt"/>
                        </a:rPr>
                        <a:t>201</a:t>
                      </a:r>
                      <a:endParaRPr lang="es-CO" sz="1100" b="0" dirty="0">
                        <a:latin typeface="+mn-lt"/>
                      </a:endParaRPr>
                    </a:p>
                  </a:txBody>
                  <a:tcPr anchor="ctr"/>
                </a:tc>
                <a:tc>
                  <a:txBody>
                    <a:bodyPr/>
                    <a:lstStyle/>
                    <a:p>
                      <a:pPr algn="ctr"/>
                      <a:r>
                        <a:rPr lang="es-CO" sz="1100" b="0" dirty="0" smtClean="0">
                          <a:latin typeface="+mn-lt"/>
                        </a:rPr>
                        <a:t>128</a:t>
                      </a:r>
                      <a:endParaRPr lang="es-CO" sz="1100" b="0" dirty="0">
                        <a:latin typeface="+mn-lt"/>
                      </a:endParaRPr>
                    </a:p>
                  </a:txBody>
                  <a:tcPr anchor="ctr"/>
                </a:tc>
                <a:tc>
                  <a:txBody>
                    <a:bodyPr/>
                    <a:lstStyle/>
                    <a:p>
                      <a:pPr algn="ctr"/>
                      <a:r>
                        <a:rPr lang="es-CO" sz="1100" b="0" dirty="0" smtClean="0">
                          <a:latin typeface="+mn-lt"/>
                        </a:rPr>
                        <a:t>106</a:t>
                      </a:r>
                      <a:endParaRPr lang="es-CO" sz="1100" b="0" dirty="0">
                        <a:latin typeface="+mn-lt"/>
                      </a:endParaRPr>
                    </a:p>
                  </a:txBody>
                  <a:tcPr anchor="ctr"/>
                </a:tc>
                <a:tc>
                  <a:txBody>
                    <a:bodyPr/>
                    <a:lstStyle/>
                    <a:p>
                      <a:pPr algn="ctr"/>
                      <a:r>
                        <a:rPr lang="es-CO" sz="1100" b="0" dirty="0" smtClean="0">
                          <a:latin typeface="+mn-lt"/>
                        </a:rPr>
                        <a:t>435</a:t>
                      </a:r>
                      <a:endParaRPr lang="es-CO" sz="1100" b="0" dirty="0">
                        <a:latin typeface="+mn-lt"/>
                      </a:endParaRPr>
                    </a:p>
                  </a:txBody>
                  <a:tcPr anchor="ctr"/>
                </a:tc>
                <a:extLst>
                  <a:ext uri="{0D108BD9-81ED-4DB2-BD59-A6C34878D82A}">
                    <a16:rowId xmlns:a16="http://schemas.microsoft.com/office/drawing/2014/main" xmlns="" val="3296571061"/>
                  </a:ext>
                </a:extLst>
              </a:tr>
              <a:tr h="382346">
                <a:tc>
                  <a:txBody>
                    <a:bodyPr/>
                    <a:lstStyle/>
                    <a:p>
                      <a:pPr algn="ctr"/>
                      <a:r>
                        <a:rPr lang="es-CO" sz="1100" b="0" dirty="0">
                          <a:latin typeface="+mn-lt"/>
                        </a:rPr>
                        <a:t>Dp1</a:t>
                      </a:r>
                      <a:r>
                        <a:rPr lang="es-CO" sz="1100" b="0" baseline="0" dirty="0">
                          <a:latin typeface="+mn-lt"/>
                        </a:rPr>
                        <a:t> (</a:t>
                      </a:r>
                      <a:r>
                        <a:rPr lang="es-CO" sz="1100" b="0" dirty="0">
                          <a:latin typeface="+mn-lt"/>
                        </a:rPr>
                        <a:t>Solicitudes</a:t>
                      </a:r>
                      <a:r>
                        <a:rPr lang="es-CO" sz="1100" b="0" baseline="0" dirty="0">
                          <a:latin typeface="+mn-lt"/>
                        </a:rPr>
                        <a:t> de copias o </a:t>
                      </a:r>
                      <a:r>
                        <a:rPr lang="es-CO" sz="1100" b="0" dirty="0">
                          <a:latin typeface="+mn-lt"/>
                        </a:rPr>
                        <a:t>exámenes</a:t>
                      </a:r>
                      <a:r>
                        <a:rPr lang="es-CO" sz="1100" b="0" baseline="0" dirty="0">
                          <a:latin typeface="+mn-lt"/>
                        </a:rPr>
                        <a:t> de documentos que reposan en la entidad)</a:t>
                      </a:r>
                      <a:endParaRPr lang="es-CO" sz="1100" b="0" dirty="0">
                        <a:latin typeface="+mn-lt"/>
                      </a:endParaRPr>
                    </a:p>
                  </a:txBody>
                  <a:tcPr anchor="ctr"/>
                </a:tc>
                <a:tc>
                  <a:txBody>
                    <a:bodyPr/>
                    <a:lstStyle/>
                    <a:p>
                      <a:pPr algn="ctr"/>
                      <a:r>
                        <a:rPr lang="es-CO" sz="1100" b="0" dirty="0" smtClean="0">
                          <a:latin typeface="+mn-lt"/>
                        </a:rPr>
                        <a:t>8</a:t>
                      </a:r>
                      <a:endParaRPr lang="es-CO" sz="1100" b="0" dirty="0">
                        <a:latin typeface="+mn-lt"/>
                      </a:endParaRPr>
                    </a:p>
                  </a:txBody>
                  <a:tcPr anchor="ctr"/>
                </a:tc>
                <a:tc>
                  <a:txBody>
                    <a:bodyPr/>
                    <a:lstStyle/>
                    <a:p>
                      <a:pPr algn="ctr"/>
                      <a:r>
                        <a:rPr lang="es-CO" sz="1100" b="0" dirty="0" smtClean="0">
                          <a:latin typeface="+mn-lt"/>
                        </a:rPr>
                        <a:t>2</a:t>
                      </a:r>
                      <a:endParaRPr lang="es-CO" sz="1100" b="0" dirty="0">
                        <a:latin typeface="+mn-lt"/>
                      </a:endParaRPr>
                    </a:p>
                  </a:txBody>
                  <a:tcPr anchor="ctr"/>
                </a:tc>
                <a:tc>
                  <a:txBody>
                    <a:bodyPr/>
                    <a:lstStyle/>
                    <a:p>
                      <a:pPr algn="ctr"/>
                      <a:r>
                        <a:rPr lang="es-CO" sz="1100" b="0" dirty="0" smtClean="0">
                          <a:latin typeface="+mn-lt"/>
                        </a:rPr>
                        <a:t>5</a:t>
                      </a:r>
                      <a:endParaRPr lang="es-CO" sz="1100" b="0" dirty="0">
                        <a:latin typeface="+mn-lt"/>
                      </a:endParaRPr>
                    </a:p>
                  </a:txBody>
                  <a:tcPr anchor="ctr"/>
                </a:tc>
                <a:tc>
                  <a:txBody>
                    <a:bodyPr/>
                    <a:lstStyle/>
                    <a:p>
                      <a:pPr algn="ctr"/>
                      <a:r>
                        <a:rPr lang="es-CO" sz="1100" b="0" dirty="0" smtClean="0">
                          <a:latin typeface="+mn-lt"/>
                        </a:rPr>
                        <a:t>15</a:t>
                      </a:r>
                      <a:endParaRPr lang="es-CO" sz="1100" b="0" dirty="0">
                        <a:latin typeface="+mn-lt"/>
                      </a:endParaRPr>
                    </a:p>
                  </a:txBody>
                  <a:tcPr anchor="ctr"/>
                </a:tc>
                <a:extLst>
                  <a:ext uri="{0D108BD9-81ED-4DB2-BD59-A6C34878D82A}">
                    <a16:rowId xmlns:a16="http://schemas.microsoft.com/office/drawing/2014/main" xmlns="" val="10003"/>
                  </a:ext>
                </a:extLst>
              </a:tr>
              <a:tr h="382346">
                <a:tc>
                  <a:txBody>
                    <a:bodyPr/>
                    <a:lstStyle/>
                    <a:p>
                      <a:pPr algn="ctr"/>
                      <a:r>
                        <a:rPr lang="es-CO" sz="1100" b="0" dirty="0">
                          <a:latin typeface="+mn-lt"/>
                        </a:rPr>
                        <a:t>Dp1 (Solicitud</a:t>
                      </a:r>
                      <a:r>
                        <a:rPr lang="es-CO" sz="1100" b="0" baseline="0" dirty="0">
                          <a:latin typeface="+mn-lt"/>
                        </a:rPr>
                        <a:t> de otra entidad pública)</a:t>
                      </a:r>
                      <a:endParaRPr lang="es-CO" sz="1100" b="0" dirty="0">
                        <a:latin typeface="+mn-lt"/>
                      </a:endParaRPr>
                    </a:p>
                  </a:txBody>
                  <a:tcPr anchor="ctr"/>
                </a:tc>
                <a:tc>
                  <a:txBody>
                    <a:bodyPr/>
                    <a:lstStyle/>
                    <a:p>
                      <a:pPr algn="ctr"/>
                      <a:r>
                        <a:rPr lang="es-CO" sz="1100" b="0" dirty="0" smtClean="0">
                          <a:latin typeface="+mn-lt"/>
                        </a:rPr>
                        <a:t>29</a:t>
                      </a:r>
                      <a:endParaRPr lang="es-CO" sz="1100" b="0" dirty="0">
                        <a:latin typeface="+mn-lt"/>
                      </a:endParaRPr>
                    </a:p>
                  </a:txBody>
                  <a:tcPr anchor="ctr"/>
                </a:tc>
                <a:tc>
                  <a:txBody>
                    <a:bodyPr/>
                    <a:lstStyle/>
                    <a:p>
                      <a:pPr algn="ctr"/>
                      <a:r>
                        <a:rPr lang="es-CO" sz="1100" b="0" dirty="0" smtClean="0">
                          <a:latin typeface="+mn-lt"/>
                        </a:rPr>
                        <a:t>9</a:t>
                      </a:r>
                      <a:endParaRPr lang="es-CO" sz="1100" b="0" dirty="0">
                        <a:latin typeface="+mn-lt"/>
                      </a:endParaRPr>
                    </a:p>
                  </a:txBody>
                  <a:tcPr anchor="ctr"/>
                </a:tc>
                <a:tc>
                  <a:txBody>
                    <a:bodyPr/>
                    <a:lstStyle/>
                    <a:p>
                      <a:pPr algn="ctr"/>
                      <a:r>
                        <a:rPr lang="es-CO" sz="1100" b="0" dirty="0" smtClean="0">
                          <a:latin typeface="+mn-lt"/>
                        </a:rPr>
                        <a:t>5</a:t>
                      </a:r>
                      <a:endParaRPr lang="es-CO" sz="1100" b="0" dirty="0">
                        <a:latin typeface="+mn-lt"/>
                      </a:endParaRPr>
                    </a:p>
                  </a:txBody>
                  <a:tcPr anchor="ctr"/>
                </a:tc>
                <a:tc>
                  <a:txBody>
                    <a:bodyPr/>
                    <a:lstStyle/>
                    <a:p>
                      <a:pPr algn="ctr"/>
                      <a:r>
                        <a:rPr lang="es-CO" sz="1100" b="0" dirty="0" smtClean="0">
                          <a:latin typeface="+mn-lt"/>
                        </a:rPr>
                        <a:t>43</a:t>
                      </a:r>
                      <a:endParaRPr lang="es-CO" sz="1100" b="0" dirty="0">
                        <a:latin typeface="+mn-lt"/>
                      </a:endParaRPr>
                    </a:p>
                  </a:txBody>
                  <a:tcPr anchor="ctr"/>
                </a:tc>
                <a:extLst>
                  <a:ext uri="{0D108BD9-81ED-4DB2-BD59-A6C34878D82A}">
                    <a16:rowId xmlns:a16="http://schemas.microsoft.com/office/drawing/2014/main" xmlns="" val="10004"/>
                  </a:ext>
                </a:extLst>
              </a:tr>
              <a:tr h="348044">
                <a:tc>
                  <a:txBody>
                    <a:bodyPr/>
                    <a:lstStyle/>
                    <a:p>
                      <a:pPr algn="ctr"/>
                      <a:r>
                        <a:rPr lang="es-CO" sz="1100" b="1" dirty="0">
                          <a:latin typeface="+mn-lt"/>
                        </a:rPr>
                        <a:t>TOTAL</a:t>
                      </a:r>
                    </a:p>
                  </a:txBody>
                  <a:tcPr anchor="ctr"/>
                </a:tc>
                <a:tc>
                  <a:txBody>
                    <a:bodyPr/>
                    <a:lstStyle/>
                    <a:p>
                      <a:pPr algn="ctr"/>
                      <a:endParaRPr lang="es-CO" sz="1100" b="1" dirty="0">
                        <a:latin typeface="+mn-lt"/>
                      </a:endParaRPr>
                    </a:p>
                  </a:txBody>
                  <a:tcPr anchor="ctr"/>
                </a:tc>
                <a:tc>
                  <a:txBody>
                    <a:bodyPr/>
                    <a:lstStyle/>
                    <a:p>
                      <a:pPr algn="ctr"/>
                      <a:endParaRPr lang="es-CO" sz="1100" b="1" dirty="0">
                        <a:latin typeface="+mn-lt"/>
                      </a:endParaRPr>
                    </a:p>
                  </a:txBody>
                  <a:tcPr anchor="ctr"/>
                </a:tc>
                <a:tc>
                  <a:txBody>
                    <a:bodyPr/>
                    <a:lstStyle/>
                    <a:p>
                      <a:pPr algn="ctr"/>
                      <a:endParaRPr lang="es-CO" sz="1100" b="1" dirty="0">
                        <a:latin typeface="+mn-lt"/>
                      </a:endParaRPr>
                    </a:p>
                  </a:txBody>
                  <a:tcPr anchor="ctr"/>
                </a:tc>
                <a:tc>
                  <a:txBody>
                    <a:bodyPr/>
                    <a:lstStyle/>
                    <a:p>
                      <a:pPr algn="ctr"/>
                      <a:r>
                        <a:rPr lang="es-CO" sz="1100" b="1" dirty="0" smtClean="0">
                          <a:latin typeface="+mn-lt"/>
                        </a:rPr>
                        <a:t>493</a:t>
                      </a:r>
                      <a:endParaRPr lang="es-CO" sz="1100" b="1" dirty="0">
                        <a:latin typeface="+mn-lt"/>
                      </a:endParaRPr>
                    </a:p>
                  </a:txBody>
                  <a:tcPr anchor="ctr"/>
                </a:tc>
                <a:extLst>
                  <a:ext uri="{0D108BD9-81ED-4DB2-BD59-A6C34878D82A}">
                    <a16:rowId xmlns:a16="http://schemas.microsoft.com/office/drawing/2014/main" xmlns="" val="854485387"/>
                  </a:ext>
                </a:extLst>
              </a:tr>
            </a:tbl>
          </a:graphicData>
        </a:graphic>
      </p:graphicFrame>
      <p:sp>
        <p:nvSpPr>
          <p:cNvPr id="6" name="Rectángulo 5"/>
          <p:cNvSpPr/>
          <p:nvPr/>
        </p:nvSpPr>
        <p:spPr>
          <a:xfrm>
            <a:off x="367990" y="801467"/>
            <a:ext cx="8248268" cy="553998"/>
          </a:xfrm>
          <a:prstGeom prst="rect">
            <a:avLst/>
          </a:prstGeom>
        </p:spPr>
        <p:txBody>
          <a:bodyPr wrap="square">
            <a:spAutoFit/>
          </a:bodyPr>
          <a:lstStyle/>
          <a:p>
            <a:pPr algn="just"/>
            <a:r>
              <a:rPr lang="es-CO" sz="1500" dirty="0">
                <a:cs typeface="Arial" panose="020B0604020202020204" pitchFamily="34" charset="0"/>
              </a:rPr>
              <a:t>Consolidado cuantitativo por tipología documental de </a:t>
            </a:r>
            <a:r>
              <a:rPr lang="es-CO" sz="1500" dirty="0" smtClean="0">
                <a:cs typeface="Arial" panose="020B0604020202020204" pitchFamily="34" charset="0"/>
              </a:rPr>
              <a:t>los Derechos de petición radicados </a:t>
            </a:r>
            <a:r>
              <a:rPr lang="es-CO" sz="1500" dirty="0">
                <a:cs typeface="Arial" panose="020B0604020202020204" pitchFamily="34" charset="0"/>
              </a:rPr>
              <a:t>durante el </a:t>
            </a:r>
            <a:r>
              <a:rPr lang="es-CO" sz="1500" dirty="0" smtClean="0">
                <a:cs typeface="Arial" panose="020B0604020202020204" pitchFamily="34" charset="0"/>
              </a:rPr>
              <a:t>cuarto </a:t>
            </a:r>
            <a:r>
              <a:rPr lang="es-CO" sz="1500" dirty="0">
                <a:cs typeface="Arial" panose="020B0604020202020204" pitchFamily="34" charset="0"/>
              </a:rPr>
              <a:t>trimestre de 2020 en el Área Metropolitana de Bucaramanga </a:t>
            </a:r>
            <a:endParaRPr lang="es-CO" sz="1500" dirty="0"/>
          </a:p>
        </p:txBody>
      </p:sp>
    </p:spTree>
    <p:extLst>
      <p:ext uri="{BB962C8B-B14F-4D97-AF65-F5344CB8AC3E}">
        <p14:creationId xmlns:p14="http://schemas.microsoft.com/office/powerpoint/2010/main" val="35532790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xmlns="" id="{74750E02-5268-4F43-BA1E-4008A1BE81B2}"/>
              </a:ext>
            </a:extLst>
          </p:cNvPr>
          <p:cNvSpPr txBox="1">
            <a:spLocks/>
          </p:cNvSpPr>
          <p:nvPr/>
        </p:nvSpPr>
        <p:spPr>
          <a:xfrm>
            <a:off x="301107" y="948229"/>
            <a:ext cx="6657254" cy="487270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0"/>
              </a:spcBef>
              <a:spcAft>
                <a:spcPts val="450"/>
              </a:spcAft>
              <a:buFont typeface="Arial" panose="020B0604020202020204" pitchFamily="34" charset="0"/>
              <a:buNone/>
              <a:defRPr/>
            </a:pPr>
            <a:endParaRPr lang="es-CO" dirty="0">
              <a:solidFill>
                <a:prstClr val="black"/>
              </a:solidFill>
              <a:latin typeface="Arial" panose="020B0604020202020204" pitchFamily="34" charset="0"/>
              <a:cs typeface="Arial" panose="020B0604020202020204" pitchFamily="34" charset="0"/>
            </a:endParaRPr>
          </a:p>
        </p:txBody>
      </p:sp>
      <p:graphicFrame>
        <p:nvGraphicFramePr>
          <p:cNvPr id="6" name="Diagrama 5"/>
          <p:cNvGraphicFramePr/>
          <p:nvPr/>
        </p:nvGraphicFramePr>
        <p:xfrm>
          <a:off x="464634" y="1293541"/>
          <a:ext cx="6214946" cy="45273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p:cNvSpPr txBox="1"/>
          <p:nvPr/>
        </p:nvSpPr>
        <p:spPr>
          <a:xfrm>
            <a:off x="464634" y="412999"/>
            <a:ext cx="8166410" cy="707886"/>
          </a:xfrm>
          <a:prstGeom prst="rect">
            <a:avLst/>
          </a:prstGeom>
          <a:noFill/>
        </p:spPr>
        <p:txBody>
          <a:bodyPr wrap="square" rtlCol="0">
            <a:spAutoFit/>
          </a:bodyPr>
          <a:lstStyle/>
          <a:p>
            <a:r>
              <a:rPr lang="es-CO" sz="2000" b="1" dirty="0">
                <a:solidFill>
                  <a:prstClr val="black"/>
                </a:solidFill>
              </a:rPr>
              <a:t>Tiempo  de respuesta para contestar las Peticiones, Sugerencias, Quejas o Reclamos </a:t>
            </a:r>
          </a:p>
        </p:txBody>
      </p:sp>
      <p:sp>
        <p:nvSpPr>
          <p:cNvPr id="9" name="Rectángulo 8"/>
          <p:cNvSpPr/>
          <p:nvPr/>
        </p:nvSpPr>
        <p:spPr>
          <a:xfrm>
            <a:off x="7081024" y="1293541"/>
            <a:ext cx="1550020" cy="4081347"/>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CO" b="1" dirty="0">
                <a:solidFill>
                  <a:prstClr val="black"/>
                </a:solidFill>
              </a:rPr>
              <a:t>Ley 1755 de 2015 </a:t>
            </a:r>
            <a:r>
              <a:rPr lang="es-CO" sz="1400" dirty="0">
                <a:solidFill>
                  <a:prstClr val="black"/>
                </a:solidFill>
              </a:rPr>
              <a:t>Por medio de la cual se regula el Derecho Fundamental de Petición y se sustituye un título del Código de Procedimiento Administrativo y de lo Contencioso Administrativo</a:t>
            </a:r>
            <a:r>
              <a:rPr lang="es-CO" b="1" dirty="0">
                <a:solidFill>
                  <a:prstClr val="black"/>
                </a:solidFill>
              </a:rPr>
              <a:t>.</a:t>
            </a:r>
            <a:endParaRPr lang="es-CO" b="1" dirty="0">
              <a:solidFill>
                <a:prstClr val="white"/>
              </a:solidFill>
            </a:endParaRPr>
          </a:p>
        </p:txBody>
      </p:sp>
    </p:spTree>
    <p:extLst>
      <p:ext uri="{BB962C8B-B14F-4D97-AF65-F5344CB8AC3E}">
        <p14:creationId xmlns:p14="http://schemas.microsoft.com/office/powerpoint/2010/main" val="36481198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7015</TotalTime>
  <Words>2287</Words>
  <Application>Microsoft Office PowerPoint</Application>
  <PresentationFormat>Presentación en pantalla (4:3)</PresentationFormat>
  <Paragraphs>434</Paragraphs>
  <Slides>28</Slides>
  <Notes>1</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28</vt:i4>
      </vt:variant>
    </vt:vector>
  </HeadingPairs>
  <TitlesOfParts>
    <vt:vector size="35" baseType="lpstr">
      <vt:lpstr>Arial</vt:lpstr>
      <vt:lpstr>Calibri</vt:lpstr>
      <vt:lpstr>Century Gothic</vt:lpstr>
      <vt:lpstr>Open Sans Semibold</vt:lpstr>
      <vt:lpstr>Segoe UI</vt:lpstr>
      <vt:lpstr>Segoe UI Black</vt:lpstr>
      <vt:lpstr>Office Theme</vt:lpstr>
      <vt:lpstr>Presentación de PowerPoint</vt:lpstr>
      <vt:lpstr>INFORME DE PETICIONES, QUEJAS, RECLAMOS Y DENUNCIAS  (PQRDS) Cuarto trimestre de 2020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Lenovo</dc:creator>
  <cp:lastModifiedBy>Lenovo</cp:lastModifiedBy>
  <cp:revision>78</cp:revision>
  <dcterms:modified xsi:type="dcterms:W3CDTF">2021-01-07T14:09:25Z</dcterms:modified>
</cp:coreProperties>
</file>