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7" r:id="rId3"/>
    <p:sldId id="258" r:id="rId4"/>
    <p:sldId id="259"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Hoja_de_c_lculo_de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Hoja_de_c_lculo_de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Hoja_de_c_lculo_de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Hoja_de_c_lculo_de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Hoja_de_c_lculo_de_Microsoft_Excel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Hoja1!$B$1</c:f>
              <c:strCache>
                <c:ptCount val="1"/>
                <c:pt idx="0">
                  <c:v>Genero</c:v>
                </c:pt>
              </c:strCache>
            </c:strRef>
          </c:tx>
          <c:dPt>
            <c:idx val="0"/>
            <c:bubble3D val="0"/>
            <c:spPr>
              <a:solidFill>
                <a:srgbClr val="FF3399"/>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466C-4F9B-8F9F-D6BAEDEA1851}"/>
              </c:ext>
            </c:extLst>
          </c:dPt>
          <c:dPt>
            <c:idx val="1"/>
            <c:bubble3D val="0"/>
            <c:spPr>
              <a:solidFill>
                <a:srgbClr val="0070C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466C-4F9B-8F9F-D6BAEDEA1851}"/>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466C-4F9B-8F9F-D6BAEDEA1851}"/>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466C-4F9B-8F9F-D6BAEDEA1851}"/>
              </c:ext>
            </c:extLst>
          </c:dPt>
          <c:dLbls>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Century Gothic" panose="020B0502020202020204" pitchFamily="34" charset="0"/>
                      <a:ea typeface="+mn-ea"/>
                      <a:cs typeface="+mn-cs"/>
                    </a:defRPr>
                  </a:pPr>
                  <a:endParaRPr lang="es-CO"/>
                </a:p>
              </c:txPr>
              <c:dLblPos val="outEnd"/>
              <c:showLegendKey val="0"/>
              <c:showVal val="0"/>
              <c:showCatName val="1"/>
              <c:showSerName val="0"/>
              <c:showPercent val="1"/>
              <c:showBubbleSize val="0"/>
              <c:extLst>
                <c:ext xmlns:c16="http://schemas.microsoft.com/office/drawing/2014/chart" uri="{C3380CC4-5D6E-409C-BE32-E72D297353CC}">
                  <c16:uniqueId val="{00000001-466C-4F9B-8F9F-D6BAEDEA1851}"/>
                </c:ext>
              </c:extLst>
            </c:dLbl>
            <c:dLbl>
              <c:idx val="1"/>
              <c:layout>
                <c:manualLayout>
                  <c:x val="5.4107771969763921E-2"/>
                  <c:y val="0.215163917067581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2"/>
                      </a:solidFill>
                      <a:latin typeface="Century Gothic" panose="020B0502020202020204"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21899734220676448"/>
                      <c:h val="0.16906518901952455"/>
                    </c:manualLayout>
                  </c15:layout>
                </c:ext>
                <c:ext xmlns:c16="http://schemas.microsoft.com/office/drawing/2014/chart" uri="{C3380CC4-5D6E-409C-BE32-E72D297353CC}">
                  <c16:uniqueId val="{00000003-466C-4F9B-8F9F-D6BAEDEA1851}"/>
                </c:ext>
              </c:extLst>
            </c:dLbl>
            <c:dLbl>
              <c:idx val="2"/>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3"/>
                      </a:solidFill>
                      <a:latin typeface="Century Gothic" panose="020B0502020202020204" pitchFamily="34" charset="0"/>
                      <a:ea typeface="+mn-ea"/>
                      <a:cs typeface="+mn-cs"/>
                    </a:defRPr>
                  </a:pPr>
                  <a:endParaRPr lang="es-CO"/>
                </a:p>
              </c:txPr>
              <c:dLblPos val="outEnd"/>
              <c:showLegendKey val="0"/>
              <c:showVal val="0"/>
              <c:showCatName val="1"/>
              <c:showSerName val="0"/>
              <c:showPercent val="1"/>
              <c:showBubbleSize val="0"/>
              <c:extLst>
                <c:ext xmlns:c16="http://schemas.microsoft.com/office/drawing/2014/chart" uri="{C3380CC4-5D6E-409C-BE32-E72D297353CC}">
                  <c16:uniqueId val="{00000005-466C-4F9B-8F9F-D6BAEDEA1851}"/>
                </c:ext>
              </c:extLst>
            </c:dLbl>
            <c:dLbl>
              <c:idx val="3"/>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4"/>
                      </a:solidFill>
                      <a:latin typeface="Century Gothic" panose="020B0502020202020204" pitchFamily="34" charset="0"/>
                      <a:ea typeface="+mn-ea"/>
                      <a:cs typeface="+mn-cs"/>
                    </a:defRPr>
                  </a:pPr>
                  <a:endParaRPr lang="es-CO"/>
                </a:p>
              </c:txPr>
              <c:dLblPos val="outEnd"/>
              <c:showLegendKey val="0"/>
              <c:showVal val="0"/>
              <c:showCatName val="1"/>
              <c:showSerName val="0"/>
              <c:showPercent val="1"/>
              <c:showBubbleSize val="0"/>
              <c:extLst>
                <c:ext xmlns:c16="http://schemas.microsoft.com/office/drawing/2014/chart" uri="{C3380CC4-5D6E-409C-BE32-E72D297353CC}">
                  <c16:uniqueId val="{00000007-466C-4F9B-8F9F-D6BAEDEA1851}"/>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Century Gothic" panose="020B0502020202020204" pitchFamily="34" charset="0"/>
                    <a:ea typeface="+mn-ea"/>
                    <a:cs typeface="+mn-cs"/>
                  </a:defRPr>
                </a:pPr>
                <a:endParaRPr lang="es-CO"/>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Hoja1!$A$2:$A$5</c:f>
              <c:strCache>
                <c:ptCount val="2"/>
                <c:pt idx="0">
                  <c:v>Femenino</c:v>
                </c:pt>
                <c:pt idx="1">
                  <c:v>Masculino</c:v>
                </c:pt>
              </c:strCache>
            </c:strRef>
          </c:cat>
          <c:val>
            <c:numRef>
              <c:f>Hoja1!$B$2:$B$5</c:f>
              <c:numCache>
                <c:formatCode>General</c:formatCode>
                <c:ptCount val="4"/>
                <c:pt idx="0">
                  <c:v>2316</c:v>
                </c:pt>
                <c:pt idx="1">
                  <c:v>3645</c:v>
                </c:pt>
              </c:numCache>
            </c:numRef>
          </c:val>
          <c:extLst>
            <c:ext xmlns:c16="http://schemas.microsoft.com/office/drawing/2014/chart" uri="{C3380CC4-5D6E-409C-BE32-E72D297353CC}">
              <c16:uniqueId val="{00000008-466C-4F9B-8F9F-D6BAEDEA1851}"/>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611321001586447"/>
          <c:y val="0.15951120104533267"/>
          <c:w val="0.57480741867425544"/>
          <c:h val="0.70451590241384709"/>
        </c:manualLayout>
      </c:layout>
      <c:doughnutChart>
        <c:varyColors val="1"/>
        <c:ser>
          <c:idx val="0"/>
          <c:order val="0"/>
          <c:tx>
            <c:strRef>
              <c:f>Hoja1!$B$1</c:f>
              <c:strCache>
                <c:ptCount val="1"/>
                <c:pt idx="0">
                  <c:v>Temas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6D7E-4C45-BDC7-B7E8C4DC09FF}"/>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6D7E-4C45-BDC7-B7E8C4DC09FF}"/>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6D7E-4C45-BDC7-B7E8C4DC09FF}"/>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6D7E-4C45-BDC7-B7E8C4DC09FF}"/>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6D7E-4C45-BDC7-B7E8C4DC09FF}"/>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6D7E-4C45-BDC7-B7E8C4DC09FF}"/>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6D7E-4C45-BDC7-B7E8C4DC09FF}"/>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6D7E-4C45-BDC7-B7E8C4DC09FF}"/>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6D7E-4C45-BDC7-B7E8C4DC09FF}"/>
              </c:ext>
            </c:extLst>
          </c:dPt>
          <c:dPt>
            <c:idx val="9"/>
            <c:bubble3D val="0"/>
            <c:spPr>
              <a:solidFill>
                <a:schemeClr val="accent4">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6D7E-4C45-BDC7-B7E8C4DC09FF}"/>
              </c:ext>
            </c:extLst>
          </c:dPt>
          <c:dLbls>
            <c:dLbl>
              <c:idx val="0"/>
              <c:layout>
                <c:manualLayout>
                  <c:x val="-0.1875"/>
                  <c:y val="-7.5396825396825434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6D7E-4C45-BDC7-B7E8C4DC09FF}"/>
                </c:ext>
              </c:extLst>
            </c:dLbl>
            <c:dLbl>
              <c:idx val="1"/>
              <c:layout>
                <c:manualLayout>
                  <c:x val="-9.2592592592592629E-2"/>
                  <c:y val="-0.21825396825396828"/>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6D7E-4C45-BDC7-B7E8C4DC09FF}"/>
                </c:ext>
              </c:extLst>
            </c:dLbl>
            <c:dLbl>
              <c:idx val="2"/>
              <c:layout>
                <c:manualLayout>
                  <c:x val="-0.12268518518518523"/>
                  <c:y val="-0.13095238095238099"/>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6D7E-4C45-BDC7-B7E8C4DC09FF}"/>
                </c:ext>
              </c:extLst>
            </c:dLbl>
            <c:dLbl>
              <c:idx val="3"/>
              <c:layout>
                <c:manualLayout>
                  <c:x val="0.18287037037037038"/>
                  <c:y val="-2.7777777777777814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6D7E-4C45-BDC7-B7E8C4DC09FF}"/>
                </c:ext>
              </c:extLst>
            </c:dLbl>
            <c:dLbl>
              <c:idx val="4"/>
              <c:layout>
                <c:manualLayout>
                  <c:x val="0.1111111111111111"/>
                  <c:y val="-0.10714285714285714"/>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6D7E-4C45-BDC7-B7E8C4DC09FF}"/>
                </c:ext>
              </c:extLst>
            </c:dLbl>
            <c:dLbl>
              <c:idx val="8"/>
              <c:layout>
                <c:manualLayout>
                  <c:x val="-1.1574074074074117E-2"/>
                  <c:y val="-0.15873015873015878"/>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11-6D7E-4C45-BDC7-B7E8C4DC09FF}"/>
                </c:ext>
              </c:extLst>
            </c:dLbl>
            <c:dLbl>
              <c:idx val="9"/>
              <c:layout>
                <c:manualLayout>
                  <c:x val="3.4722222222222182E-2"/>
                  <c:y val="-0.15476190476190474"/>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13-6D7E-4C45-BDC7-B7E8C4DC09FF}"/>
                </c:ext>
              </c:extLst>
            </c:dLbl>
            <c:numFmt formatCode="0.00%" sourceLinked="0"/>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lt1"/>
                    </a:solidFill>
                    <a:latin typeface="Century Gothic" panose="020B0502020202020204" pitchFamily="34" charset="0"/>
                    <a:ea typeface="+mn-ea"/>
                    <a:cs typeface="Arial" panose="020B0604020202020204" pitchFamily="34" charset="0"/>
                  </a:defRPr>
                </a:pPr>
                <a:endParaRPr lang="es-CO"/>
              </a:p>
            </c:txP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Hoja1!$A$2:$A$11</c:f>
              <c:strCache>
                <c:ptCount val="10"/>
                <c:pt idx="0">
                  <c:v>Acción de tutela</c:v>
                </c:pt>
                <c:pt idx="1">
                  <c:v>Acción popular</c:v>
                </c:pt>
                <c:pt idx="2">
                  <c:v>Certificaciones varias</c:v>
                </c:pt>
                <c:pt idx="3">
                  <c:v>Documentos procesos licitatorios</c:v>
                </c:pt>
                <c:pt idx="4">
                  <c:v>Otrod</c:v>
                </c:pt>
                <c:pt idx="5">
                  <c:v>Derechos de petición</c:v>
                </c:pt>
                <c:pt idx="6">
                  <c:v>Informativo</c:v>
                </c:pt>
                <c:pt idx="7">
                  <c:v>Trámite</c:v>
                </c:pt>
                <c:pt idx="8">
                  <c:v>Urgente</c:v>
                </c:pt>
                <c:pt idx="9">
                  <c:v>Proceso ejecutivo singular</c:v>
                </c:pt>
              </c:strCache>
            </c:strRef>
          </c:cat>
          <c:val>
            <c:numRef>
              <c:f>Hoja1!$B$2:$B$11</c:f>
              <c:numCache>
                <c:formatCode>General</c:formatCode>
                <c:ptCount val="10"/>
                <c:pt idx="0">
                  <c:v>30</c:v>
                </c:pt>
                <c:pt idx="1">
                  <c:v>15</c:v>
                </c:pt>
                <c:pt idx="2">
                  <c:v>59</c:v>
                </c:pt>
                <c:pt idx="3">
                  <c:v>97</c:v>
                </c:pt>
                <c:pt idx="4">
                  <c:v>1</c:v>
                </c:pt>
                <c:pt idx="5">
                  <c:v>1372</c:v>
                </c:pt>
                <c:pt idx="6">
                  <c:v>2879</c:v>
                </c:pt>
                <c:pt idx="7">
                  <c:v>1401</c:v>
                </c:pt>
                <c:pt idx="8">
                  <c:v>106</c:v>
                </c:pt>
                <c:pt idx="9">
                  <c:v>1</c:v>
                </c:pt>
              </c:numCache>
            </c:numRef>
          </c:val>
          <c:extLst>
            <c:ext xmlns:c16="http://schemas.microsoft.com/office/drawing/2014/chart" uri="{C3380CC4-5D6E-409C-BE32-E72D297353CC}">
              <c16:uniqueId val="{00000014-6D7E-4C45-BDC7-B7E8C4DC09FF}"/>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l"/>
      <c:layout>
        <c:manualLayout>
          <c:xMode val="edge"/>
          <c:yMode val="edge"/>
          <c:x val="3.0882347577174458E-2"/>
          <c:y val="3.6478119420734055E-2"/>
          <c:w val="0.34105378513424295"/>
          <c:h val="0.9508774572569104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00" b="0" i="0" u="none" strike="noStrike" kern="1200" baseline="0">
              <a:solidFill>
                <a:schemeClr val="dk1">
                  <a:lumMod val="75000"/>
                  <a:lumOff val="25000"/>
                </a:schemeClr>
              </a:solidFill>
              <a:latin typeface="Century Gothic" panose="020B0502020202020204" pitchFamily="34" charset="0"/>
              <a:ea typeface="+mn-ea"/>
              <a:cs typeface="Arial" panose="020B0604020202020204" pitchFamily="34" charset="0"/>
            </a:defRPr>
          </a:pPr>
          <a:endParaRPr lang="es-CO"/>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Hoja1!$B$1</c:f>
              <c:strCache>
                <c:ptCount val="1"/>
                <c:pt idx="0">
                  <c:v>Ventas</c:v>
                </c:pt>
              </c:strCache>
            </c:strRef>
          </c:tx>
          <c:explosion val="6"/>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4C5D-4473-8C25-4726E3FBF16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4C5D-4473-8C25-4726E3FBF16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4C5D-4473-8C25-4726E3FBF16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4C5D-4473-8C25-4726E3FBF16E}"/>
              </c:ext>
            </c:extLst>
          </c:dPt>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s-CO"/>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Hoja1!$A$2:$A$5</c:f>
              <c:strCache>
                <c:ptCount val="2"/>
                <c:pt idx="0">
                  <c:v>Santander</c:v>
                </c:pt>
                <c:pt idx="1">
                  <c:v>Otros </c:v>
                </c:pt>
              </c:strCache>
            </c:strRef>
          </c:cat>
          <c:val>
            <c:numRef>
              <c:f>Hoja1!$B$2:$B$5</c:f>
              <c:numCache>
                <c:formatCode>General</c:formatCode>
                <c:ptCount val="4"/>
                <c:pt idx="0">
                  <c:v>5493</c:v>
                </c:pt>
                <c:pt idx="1">
                  <c:v>468</c:v>
                </c:pt>
              </c:numCache>
            </c:numRef>
          </c:val>
          <c:extLst>
            <c:ext xmlns:c16="http://schemas.microsoft.com/office/drawing/2014/chart" uri="{C3380CC4-5D6E-409C-BE32-E72D297353CC}">
              <c16:uniqueId val="{00000008-4C5D-4473-8C25-4726E3FBF16E}"/>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layout>
        <c:manualLayout>
          <c:xMode val="edge"/>
          <c:yMode val="edge"/>
          <c:x val="0.278661428103752"/>
          <c:y val="1.9644526872397969E-2"/>
          <c:w val="0.35907838623240368"/>
          <c:h val="6.7000726744373407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2842718098073425E-2"/>
          <c:y val="0.15625"/>
          <c:w val="0.82949186934597574"/>
          <c:h val="0.8125"/>
        </c:manualLayout>
      </c:layout>
      <c:pie3DChart>
        <c:varyColors val="1"/>
        <c:ser>
          <c:idx val="0"/>
          <c:order val="0"/>
          <c:tx>
            <c:strRef>
              <c:f>Hoja1!$B$1</c:f>
              <c:strCache>
                <c:ptCount val="1"/>
                <c:pt idx="0">
                  <c:v>Columna1</c:v>
                </c:pt>
              </c:strCache>
            </c:strRef>
          </c:tx>
          <c:explosion val="2"/>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56F2-42C7-A6C4-4B168316B7A1}"/>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56F2-42C7-A6C4-4B168316B7A1}"/>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56F2-42C7-A6C4-4B168316B7A1}"/>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56F2-42C7-A6C4-4B168316B7A1}"/>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56F2-42C7-A6C4-4B168316B7A1}"/>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56F2-42C7-A6C4-4B168316B7A1}"/>
              </c:ext>
            </c:extLst>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56F2-42C7-A6C4-4B168316B7A1}"/>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56F2-42C7-A6C4-4B168316B7A1}"/>
              </c:ext>
            </c:extLst>
          </c:dPt>
          <c:dLbls>
            <c:dLbl>
              <c:idx val="0"/>
              <c:layout>
                <c:manualLayout>
                  <c:x val="3.9050284508570204E-2"/>
                  <c:y val="-8.1607451261536346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300" b="1" i="0" u="none" strike="noStrike" kern="1200" spc="0" baseline="0">
                      <a:solidFill>
                        <a:schemeClr val="accent1"/>
                      </a:solidFill>
                      <a:latin typeface="Century Gothic" panose="020B0502020202020204"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28321445074174745"/>
                      <c:h val="9.9119372240267817E-2"/>
                    </c:manualLayout>
                  </c15:layout>
                </c:ext>
                <c:ext xmlns:c16="http://schemas.microsoft.com/office/drawing/2014/chart" uri="{C3380CC4-5D6E-409C-BE32-E72D297353CC}">
                  <c16:uniqueId val="{00000001-56F2-42C7-A6C4-4B168316B7A1}"/>
                </c:ext>
              </c:extLst>
            </c:dLbl>
            <c:dLbl>
              <c:idx val="1"/>
              <c:layout>
                <c:manualLayout>
                  <c:x val="-9.821570087383677E-2"/>
                  <c:y val="0.11363639066558834"/>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300" b="1" i="0" u="none" strike="noStrike" kern="1200" spc="0" baseline="0">
                      <a:solidFill>
                        <a:schemeClr val="accent2"/>
                      </a:solidFill>
                      <a:latin typeface="Century Gothic" panose="020B0502020202020204"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23415960478164011"/>
                      <c:h val="9.9119372240267817E-2"/>
                    </c:manualLayout>
                  </c15:layout>
                </c:ext>
                <c:ext xmlns:c16="http://schemas.microsoft.com/office/drawing/2014/chart" uri="{C3380CC4-5D6E-409C-BE32-E72D297353CC}">
                  <c16:uniqueId val="{00000003-56F2-42C7-A6C4-4B168316B7A1}"/>
                </c:ext>
              </c:extLst>
            </c:dLbl>
            <c:dLbl>
              <c:idx val="2"/>
              <c:layout>
                <c:manualLayout>
                  <c:x val="4.137115742979567E-3"/>
                  <c:y val="-5.1969622405153904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300" b="1" i="0" u="none" strike="noStrike" kern="1200" spc="0" baseline="0">
                      <a:solidFill>
                        <a:schemeClr val="accent3"/>
                      </a:solidFill>
                      <a:latin typeface="Century Gothic" panose="020B0502020202020204"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56F2-42C7-A6C4-4B168316B7A1}"/>
                </c:ext>
              </c:extLst>
            </c:dLbl>
            <c:dLbl>
              <c:idx val="3"/>
              <c:layout>
                <c:manualLayout>
                  <c:x val="-0.18576789835986163"/>
                  <c:y val="-7.0771743020758782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300" b="1" i="0" u="none" strike="noStrike" kern="1200" spc="0" baseline="0">
                      <a:solidFill>
                        <a:schemeClr val="accent4"/>
                      </a:solidFill>
                      <a:latin typeface="Century Gothic" panose="020B0502020202020204"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56F2-42C7-A6C4-4B168316B7A1}"/>
                </c:ext>
              </c:extLst>
            </c:dLbl>
            <c:dLbl>
              <c:idx val="4"/>
              <c:numFmt formatCode="0.00%" sourceLinked="0"/>
              <c:spPr>
                <a:noFill/>
                <a:ln>
                  <a:noFill/>
                </a:ln>
                <a:effectLst/>
              </c:spPr>
              <c:txPr>
                <a:bodyPr rot="0" spcFirstLastPara="1" vertOverflow="ellipsis" vert="horz" wrap="square" lIns="38100" tIns="19050" rIns="38100" bIns="19050" anchor="ctr" anchorCtr="1">
                  <a:spAutoFit/>
                </a:bodyPr>
                <a:lstStyle/>
                <a:p>
                  <a:pPr>
                    <a:defRPr sz="1300" b="1" i="0" u="none" strike="noStrike" kern="1200" spc="0" baseline="0">
                      <a:solidFill>
                        <a:schemeClr val="accent5"/>
                      </a:solidFill>
                      <a:latin typeface="Century Gothic" panose="020B0502020202020204" pitchFamily="34" charset="0"/>
                      <a:ea typeface="+mn-ea"/>
                      <a:cs typeface="+mn-cs"/>
                    </a:defRPr>
                  </a:pPr>
                  <a:endParaRPr lang="es-CO"/>
                </a:p>
              </c:txPr>
              <c:dLblPos val="outEnd"/>
              <c:showLegendKey val="0"/>
              <c:showVal val="0"/>
              <c:showCatName val="1"/>
              <c:showSerName val="0"/>
              <c:showPercent val="1"/>
              <c:showBubbleSize val="0"/>
              <c:extLst>
                <c:ext xmlns:c16="http://schemas.microsoft.com/office/drawing/2014/chart" uri="{C3380CC4-5D6E-409C-BE32-E72D297353CC}">
                  <c16:uniqueId val="{00000009-56F2-42C7-A6C4-4B168316B7A1}"/>
                </c:ext>
              </c:extLst>
            </c:dLbl>
            <c:dLbl>
              <c:idx val="5"/>
              <c:layout>
                <c:manualLayout>
                  <c:x val="-0.12465754096955783"/>
                  <c:y val="-3.0918726839865098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300" b="1" i="0" u="none" strike="noStrike" kern="1200" spc="0" baseline="0">
                      <a:solidFill>
                        <a:schemeClr val="accent6"/>
                      </a:solidFill>
                      <a:latin typeface="Century Gothic" panose="020B0502020202020204"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B-56F2-42C7-A6C4-4B168316B7A1}"/>
                </c:ext>
              </c:extLst>
            </c:dLbl>
            <c:dLbl>
              <c:idx val="6"/>
              <c:layout>
                <c:manualLayout>
                  <c:x val="-9.1095895323907661E-2"/>
                  <c:y val="-9.8939925887568322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300" b="1" i="0" u="none" strike="noStrike" kern="1200" spc="0" baseline="0">
                      <a:solidFill>
                        <a:schemeClr val="accent1">
                          <a:lumMod val="60000"/>
                        </a:schemeClr>
                      </a:solidFill>
                      <a:latin typeface="Century Gothic" panose="020B0502020202020204"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D-56F2-42C7-A6C4-4B168316B7A1}"/>
                </c:ext>
              </c:extLst>
            </c:dLbl>
            <c:dLbl>
              <c:idx val="7"/>
              <c:layout>
                <c:manualLayout>
                  <c:x val="0.17739726984129381"/>
                  <c:y val="-1.855123610391906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300" b="1" i="0" u="none" strike="noStrike" kern="1200" spc="0" baseline="0">
                      <a:solidFill>
                        <a:schemeClr val="accent2">
                          <a:lumMod val="60000"/>
                        </a:schemeClr>
                      </a:solidFill>
                      <a:latin typeface="Century Gothic" panose="020B0502020202020204"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F-56F2-42C7-A6C4-4B168316B7A1}"/>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300" b="1" i="0" u="none" strike="noStrike" kern="1200" spc="0" baseline="0">
                    <a:solidFill>
                      <a:schemeClr val="accent1"/>
                    </a:solidFill>
                    <a:latin typeface="Century Gothic" panose="020B0502020202020204" pitchFamily="34" charset="0"/>
                    <a:ea typeface="+mn-ea"/>
                    <a:cs typeface="+mn-cs"/>
                  </a:defRPr>
                </a:pPr>
                <a:endParaRPr lang="es-CO"/>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Hoja1!$A$2:$A$9</c:f>
              <c:strCache>
                <c:ptCount val="8"/>
                <c:pt idx="0">
                  <c:v>Barrancabermeja</c:v>
                </c:pt>
                <c:pt idx="1">
                  <c:v>Bucaramanga</c:v>
                </c:pt>
                <c:pt idx="2">
                  <c:v>Floridablanca</c:v>
                </c:pt>
                <c:pt idx="3">
                  <c:v>Girón</c:v>
                </c:pt>
                <c:pt idx="4">
                  <c:v>Lebrija</c:v>
                </c:pt>
                <c:pt idx="5">
                  <c:v>Málaga</c:v>
                </c:pt>
                <c:pt idx="6">
                  <c:v>Piedecuesta</c:v>
                </c:pt>
                <c:pt idx="7">
                  <c:v>Vetas</c:v>
                </c:pt>
              </c:strCache>
            </c:strRef>
          </c:cat>
          <c:val>
            <c:numRef>
              <c:f>Hoja1!$B$2:$B$9</c:f>
              <c:numCache>
                <c:formatCode>General</c:formatCode>
                <c:ptCount val="8"/>
                <c:pt idx="0">
                  <c:v>2</c:v>
                </c:pt>
                <c:pt idx="1">
                  <c:v>4015</c:v>
                </c:pt>
                <c:pt idx="2">
                  <c:v>813</c:v>
                </c:pt>
                <c:pt idx="3">
                  <c:v>352</c:v>
                </c:pt>
                <c:pt idx="4">
                  <c:v>5</c:v>
                </c:pt>
                <c:pt idx="5">
                  <c:v>1</c:v>
                </c:pt>
                <c:pt idx="6">
                  <c:v>299</c:v>
                </c:pt>
                <c:pt idx="7">
                  <c:v>5</c:v>
                </c:pt>
              </c:numCache>
            </c:numRef>
          </c:val>
          <c:extLst>
            <c:ext xmlns:c16="http://schemas.microsoft.com/office/drawing/2014/chart" uri="{C3380CC4-5D6E-409C-BE32-E72D297353CC}">
              <c16:uniqueId val="{00000010-56F2-42C7-A6C4-4B168316B7A1}"/>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3263622306352998E-2"/>
          <c:y val="8.4185894374746148E-2"/>
          <c:w val="0.93959362987369577"/>
          <c:h val="0.70157075843077621"/>
        </c:manualLayout>
      </c:layout>
      <c:pie3DChart>
        <c:varyColors val="1"/>
        <c:ser>
          <c:idx val="0"/>
          <c:order val="0"/>
          <c:tx>
            <c:strRef>
              <c:f>Hoja1!$B$1</c:f>
              <c:strCache>
                <c:ptCount val="1"/>
                <c:pt idx="0">
                  <c:v>Uso de canales</c:v>
                </c:pt>
              </c:strCache>
            </c:strRef>
          </c:tx>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9DEE-411C-BD4C-B50D45BFB901}"/>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9DEE-411C-BD4C-B50D45BFB901}"/>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9DEE-411C-BD4C-B50D45BFB901}"/>
              </c:ext>
            </c:extLst>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9DEE-411C-BD4C-B50D45BFB901}"/>
              </c:ext>
            </c:extLst>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9DEE-411C-BD4C-B50D45BFB901}"/>
              </c:ext>
            </c:extLst>
          </c:dPt>
          <c:dPt>
            <c:idx val="5"/>
            <c:bubble3D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B-9DEE-411C-BD4C-B50D45BFB901}"/>
              </c:ext>
            </c:extLst>
          </c:dPt>
          <c:dLbls>
            <c:dLbl>
              <c:idx val="1"/>
              <c:layout>
                <c:manualLayout>
                  <c:x val="6.3879412108082859E-2"/>
                  <c:y val="7.2231759818996242E-3"/>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9DEE-411C-BD4C-B50D45BFB901}"/>
                </c:ext>
              </c:extLst>
            </c:dLbl>
            <c:dLbl>
              <c:idx val="2"/>
              <c:layout>
                <c:manualLayout>
                  <c:x val="8.3811352246537449E-2"/>
                  <c:y val="1.0444631921009865E-2"/>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9DEE-411C-BD4C-B50D45BFB901}"/>
                </c:ext>
              </c:extLst>
            </c:dLbl>
            <c:dLbl>
              <c:idx val="4"/>
              <c:layout>
                <c:manualLayout>
                  <c:x val="7.8114763392955096E-3"/>
                  <c:y val="-2.358535105485654E-2"/>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9DEE-411C-BD4C-B50D45BFB901}"/>
                </c:ext>
              </c:extLst>
            </c:dLbl>
            <c:dLbl>
              <c:idx val="5"/>
              <c:layout>
                <c:manualLayout>
                  <c:x val="-0.21354273571660431"/>
                  <c:y val="1.7289451483298579E-3"/>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B-9DEE-411C-BD4C-B50D45BFB901}"/>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Century Gothic" panose="020B0502020202020204" pitchFamily="34" charset="0"/>
                    <a:ea typeface="+mn-ea"/>
                    <a:cs typeface="+mn-cs"/>
                  </a:defRPr>
                </a:pPr>
                <a:endParaRPr lang="es-CO"/>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Hoja1!$A$2:$A$7</c:f>
              <c:strCache>
                <c:ptCount val="6"/>
                <c:pt idx="0">
                  <c:v>Buzón de sugerencias</c:v>
                </c:pt>
                <c:pt idx="1">
                  <c:v>Correo electrónico</c:v>
                </c:pt>
                <c:pt idx="2">
                  <c:v>Correo postal</c:v>
                </c:pt>
                <c:pt idx="3">
                  <c:v>Presencial</c:v>
                </c:pt>
                <c:pt idx="4">
                  <c:v>Sitio web</c:v>
                </c:pt>
                <c:pt idx="5">
                  <c:v>Telefónico</c:v>
                </c:pt>
              </c:strCache>
            </c:strRef>
          </c:cat>
          <c:val>
            <c:numRef>
              <c:f>Hoja1!$B$2:$B$7</c:f>
              <c:numCache>
                <c:formatCode>General</c:formatCode>
                <c:ptCount val="6"/>
                <c:pt idx="0">
                  <c:v>4</c:v>
                </c:pt>
                <c:pt idx="1">
                  <c:v>440</c:v>
                </c:pt>
                <c:pt idx="2">
                  <c:v>718</c:v>
                </c:pt>
                <c:pt idx="3">
                  <c:v>4791</c:v>
                </c:pt>
                <c:pt idx="4">
                  <c:v>2</c:v>
                </c:pt>
                <c:pt idx="5">
                  <c:v>6</c:v>
                </c:pt>
              </c:numCache>
            </c:numRef>
          </c:val>
          <c:extLst>
            <c:ext xmlns:c16="http://schemas.microsoft.com/office/drawing/2014/chart" uri="{C3380CC4-5D6E-409C-BE32-E72D297353CC}">
              <c16:uniqueId val="{0000000C-9DEE-411C-BD4C-B50D45BFB901}"/>
            </c:ext>
          </c:extLst>
        </c:ser>
        <c:dLbls>
          <c:dLblPos val="ctr"/>
          <c:showLegendKey val="0"/>
          <c:showVal val="0"/>
          <c:showCatName val="0"/>
          <c:showSerName val="0"/>
          <c:showPercent val="1"/>
          <c:showBubbleSize val="0"/>
          <c:showLeaderLines val="1"/>
        </c:dLbls>
      </c:pie3DChart>
      <c:spPr>
        <a:noFill/>
        <a:ln>
          <a:noFill/>
        </a:ln>
        <a:effectLst/>
      </c:spPr>
    </c:plotArea>
    <c:legend>
      <c:legendPos val="b"/>
      <c:layout>
        <c:manualLayout>
          <c:xMode val="edge"/>
          <c:yMode val="edge"/>
          <c:x val="3.4290525404061155E-2"/>
          <c:y val="0.77959888087117446"/>
          <c:w val="0.91579374093539612"/>
          <c:h val="0.20204447703564801"/>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s-CO"/>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CO"/>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45">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748856-E351-4E06-90F7-9BA6E1C617E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77278966-38EA-47B8-93F6-333EE577606F}">
      <dgm:prSet phldrT="[Text]" custT="1"/>
      <dgm:spPr>
        <a:xfrm>
          <a:off x="0" y="1406"/>
          <a:ext cx="1975104" cy="614920"/>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en-US" sz="2400" b="1" dirty="0">
              <a:solidFill>
                <a:sysClr val="windowText" lastClr="000000"/>
              </a:solidFill>
              <a:latin typeface="Century Gothic" panose="020B0502020202020204" pitchFamily="34" charset="0"/>
              <a:ea typeface="+mn-ea"/>
              <a:cs typeface="Arial" panose="020B0604020202020204" pitchFamily="34" charset="0"/>
            </a:rPr>
            <a:t>Relevantes</a:t>
          </a:r>
        </a:p>
      </dgm:t>
    </dgm:pt>
    <dgm:pt modelId="{64605020-CE2E-4236-B4B7-1C796968FBED}" type="parTrans" cxnId="{FA90531A-78DD-4FF9-BC58-E78D74354517}">
      <dgm:prSet/>
      <dgm:spPr/>
      <dgm:t>
        <a:bodyPr/>
        <a:lstStyle/>
        <a:p>
          <a:endParaRPr lang="en-US"/>
        </a:p>
      </dgm:t>
    </dgm:pt>
    <dgm:pt modelId="{386A4BD6-23FF-4A26-83FD-A19D0F94C46E}" type="sibTrans" cxnId="{FA90531A-78DD-4FF9-BC58-E78D74354517}">
      <dgm:prSet/>
      <dgm:spPr/>
      <dgm:t>
        <a:bodyPr/>
        <a:lstStyle/>
        <a:p>
          <a:endParaRPr lang="en-US"/>
        </a:p>
      </dgm:t>
    </dgm:pt>
    <dgm:pt modelId="{2D7637F4-C4A0-449E-BF0B-B063256AB736}">
      <dgm:prSet phldrT="[Text]" custT="1"/>
      <dgm:spPr>
        <a:xfrm rot="5400000">
          <a:off x="3484783" y="-1446781"/>
          <a:ext cx="491936" cy="3511296"/>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ln>
        <a:effectLst/>
      </dgm:spPr>
      <dgm:t>
        <a:bodyPr/>
        <a:lstStyle/>
        <a:p>
          <a:pPr>
            <a:buChar char="•"/>
          </a:pPr>
          <a:r>
            <a:rPr lang="en-US" sz="13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Relacionadas con el ejercicio de  caracterización.</a:t>
          </a:r>
        </a:p>
      </dgm:t>
    </dgm:pt>
    <dgm:pt modelId="{2EBA1317-C227-4401-AB78-7B73CFDE43BD}" type="parTrans" cxnId="{34248F81-4554-4BC0-85B5-8C91BC32E85E}">
      <dgm:prSet/>
      <dgm:spPr/>
      <dgm:t>
        <a:bodyPr/>
        <a:lstStyle/>
        <a:p>
          <a:endParaRPr lang="en-US"/>
        </a:p>
      </dgm:t>
    </dgm:pt>
    <dgm:pt modelId="{280CA48F-A0C6-4B87-8716-6CDE8614E01A}" type="sibTrans" cxnId="{34248F81-4554-4BC0-85B5-8C91BC32E85E}">
      <dgm:prSet/>
      <dgm:spPr/>
      <dgm:t>
        <a:bodyPr/>
        <a:lstStyle/>
        <a:p>
          <a:endParaRPr lang="en-US"/>
        </a:p>
      </dgm:t>
    </dgm:pt>
    <dgm:pt modelId="{91E7B9AC-211F-4E03-AA4D-74F1B90F0DC4}">
      <dgm:prSet phldrT="[Text]" custT="1"/>
      <dgm:spPr>
        <a:xfrm>
          <a:off x="0" y="647073"/>
          <a:ext cx="1975104" cy="614920"/>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en-US" sz="2400" b="1" dirty="0">
              <a:solidFill>
                <a:sysClr val="windowText" lastClr="000000"/>
              </a:solidFill>
              <a:latin typeface="Century Gothic" panose="020B0502020202020204" pitchFamily="34" charset="0"/>
              <a:ea typeface="+mn-ea"/>
              <a:cs typeface="Arial" panose="020B0604020202020204" pitchFamily="34" charset="0"/>
            </a:rPr>
            <a:t>Económicas</a:t>
          </a:r>
        </a:p>
      </dgm:t>
    </dgm:pt>
    <dgm:pt modelId="{ED23905A-44DB-48B0-81C9-E2928BFDAA35}" type="parTrans" cxnId="{3AF6E30A-0C25-4559-AAF8-60FFEAFA2944}">
      <dgm:prSet/>
      <dgm:spPr/>
      <dgm:t>
        <a:bodyPr/>
        <a:lstStyle/>
        <a:p>
          <a:endParaRPr lang="en-US"/>
        </a:p>
      </dgm:t>
    </dgm:pt>
    <dgm:pt modelId="{6310FAD9-0F5A-46A6-A7EF-06DDB4A9C4CF}" type="sibTrans" cxnId="{3AF6E30A-0C25-4559-AAF8-60FFEAFA2944}">
      <dgm:prSet/>
      <dgm:spPr/>
      <dgm:t>
        <a:bodyPr/>
        <a:lstStyle/>
        <a:p>
          <a:endParaRPr lang="en-US"/>
        </a:p>
      </dgm:t>
    </dgm:pt>
    <dgm:pt modelId="{EBC07628-4FE4-48DB-BB5E-5B5D44178470}">
      <dgm:prSet phldrT="[Text]" custT="1"/>
      <dgm:spPr>
        <a:xfrm rot="5400000">
          <a:off x="3484783" y="-801114"/>
          <a:ext cx="491936" cy="3511296"/>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ln>
        <a:effectLst/>
      </dgm:spPr>
      <dgm:t>
        <a:bodyPr/>
        <a:lstStyle/>
        <a:p>
          <a:pPr>
            <a:buChar char="•"/>
          </a:pPr>
          <a:r>
            <a:rPr lang="en-US" sz="13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Disponibles a un costo razonable</a:t>
          </a:r>
        </a:p>
      </dgm:t>
    </dgm:pt>
    <dgm:pt modelId="{36F51CD2-8C0D-4AF8-94C5-2213BC5B99F8}" type="parTrans" cxnId="{6EDBFAB8-B32D-4BB3-9AFE-34A6C90E4B23}">
      <dgm:prSet/>
      <dgm:spPr/>
      <dgm:t>
        <a:bodyPr/>
        <a:lstStyle/>
        <a:p>
          <a:endParaRPr lang="en-US"/>
        </a:p>
      </dgm:t>
    </dgm:pt>
    <dgm:pt modelId="{1B35100D-B483-4A54-844D-CB7B9965A560}" type="sibTrans" cxnId="{6EDBFAB8-B32D-4BB3-9AFE-34A6C90E4B23}">
      <dgm:prSet/>
      <dgm:spPr/>
      <dgm:t>
        <a:bodyPr/>
        <a:lstStyle/>
        <a:p>
          <a:endParaRPr lang="en-US"/>
        </a:p>
      </dgm:t>
    </dgm:pt>
    <dgm:pt modelId="{9A85DC57-4D78-4ABB-8608-B1F1A4D725EF}">
      <dgm:prSet phldrT="[Text]" custT="1"/>
      <dgm:spPr>
        <a:xfrm rot="5400000">
          <a:off x="3484783" y="-801114"/>
          <a:ext cx="491936" cy="3511296"/>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ln>
        <a:effectLst/>
      </dgm:spPr>
      <dgm:t>
        <a:bodyPr/>
        <a:lstStyle/>
        <a:p>
          <a:pPr>
            <a:buChar char="•"/>
          </a:pPr>
          <a:r>
            <a:rPr lang="en-US" sz="13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Su beneficio es mayor al costo de recolección</a:t>
          </a:r>
          <a:r>
            <a:rPr lang="en-US" sz="1300" dirty="0">
              <a:solidFill>
                <a:sysClr val="windowText" lastClr="000000">
                  <a:hueOff val="0"/>
                  <a:satOff val="0"/>
                  <a:lumOff val="0"/>
                  <a:alphaOff val="0"/>
                </a:sysClr>
              </a:solidFill>
              <a:latin typeface="Century Gothic" panose="020B0502020202020204" pitchFamily="34" charset="0"/>
              <a:ea typeface="+mn-ea"/>
              <a:cs typeface="+mn-cs"/>
            </a:rPr>
            <a:t>.</a:t>
          </a:r>
        </a:p>
      </dgm:t>
    </dgm:pt>
    <dgm:pt modelId="{C6F295C7-7182-4BDC-83A4-0A4228869377}" type="parTrans" cxnId="{28356B59-4C71-4DC2-8A12-5AFF47D7ABA8}">
      <dgm:prSet/>
      <dgm:spPr/>
      <dgm:t>
        <a:bodyPr/>
        <a:lstStyle/>
        <a:p>
          <a:endParaRPr lang="en-US"/>
        </a:p>
      </dgm:t>
    </dgm:pt>
    <dgm:pt modelId="{C5B874C9-5481-44E1-BDE7-49955D7ECD89}" type="sibTrans" cxnId="{28356B59-4C71-4DC2-8A12-5AFF47D7ABA8}">
      <dgm:prSet/>
      <dgm:spPr/>
      <dgm:t>
        <a:bodyPr/>
        <a:lstStyle/>
        <a:p>
          <a:endParaRPr lang="en-US"/>
        </a:p>
      </dgm:t>
    </dgm:pt>
    <dgm:pt modelId="{3298302E-EE32-4747-9D84-67F7BCAD66BB}">
      <dgm:prSet phldrT="[Text]" custT="1"/>
      <dgm:spPr>
        <a:xfrm>
          <a:off x="0" y="1292739"/>
          <a:ext cx="1975104" cy="614920"/>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en-US" sz="2400" b="1" dirty="0">
              <a:solidFill>
                <a:sysClr val="windowText" lastClr="000000"/>
              </a:solidFill>
              <a:latin typeface="Century Gothic" panose="020B0502020202020204" pitchFamily="34" charset="0"/>
              <a:ea typeface="+mn-ea"/>
              <a:cs typeface="Arial" panose="020B0604020202020204" pitchFamily="34" charset="0"/>
            </a:rPr>
            <a:t>Medibles</a:t>
          </a:r>
        </a:p>
      </dgm:t>
    </dgm:pt>
    <dgm:pt modelId="{04026B1B-C7CC-45A5-B4A6-507320C0DCBA}" type="parTrans" cxnId="{92A40E09-9265-4398-B30F-D0FCE3519116}">
      <dgm:prSet/>
      <dgm:spPr/>
      <dgm:t>
        <a:bodyPr/>
        <a:lstStyle/>
        <a:p>
          <a:endParaRPr lang="en-US"/>
        </a:p>
      </dgm:t>
    </dgm:pt>
    <dgm:pt modelId="{E1ED669B-223A-4730-A5A3-2DF8E8764132}" type="sibTrans" cxnId="{92A40E09-9265-4398-B30F-D0FCE3519116}">
      <dgm:prSet/>
      <dgm:spPr/>
      <dgm:t>
        <a:bodyPr/>
        <a:lstStyle/>
        <a:p>
          <a:endParaRPr lang="en-US"/>
        </a:p>
      </dgm:t>
    </dgm:pt>
    <dgm:pt modelId="{98F3077B-C1CF-41F7-917D-5D44893E98A5}">
      <dgm:prSet phldrT="[Text]" custT="1"/>
      <dgm:spPr>
        <a:xfrm rot="5400000">
          <a:off x="3484783" y="-155448"/>
          <a:ext cx="491936" cy="3511296"/>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ln>
        <a:effectLst/>
      </dgm:spPr>
      <dgm:t>
        <a:bodyPr/>
        <a:lstStyle/>
        <a:p>
          <a:pPr>
            <a:buChar char="•"/>
          </a:pPr>
          <a:r>
            <a:rPr lang="en-US" sz="13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Medibles para cada ciudadano, usuario o grupo de interés</a:t>
          </a:r>
          <a:r>
            <a:rPr lang="en-US" sz="18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a:t>
          </a:r>
        </a:p>
      </dgm:t>
    </dgm:pt>
    <dgm:pt modelId="{A51AE01F-0765-4BEB-AAAD-EDFD65012A2F}" type="parTrans" cxnId="{95492E6E-5203-48DB-942F-1A44B1DF5979}">
      <dgm:prSet/>
      <dgm:spPr/>
      <dgm:t>
        <a:bodyPr/>
        <a:lstStyle/>
        <a:p>
          <a:endParaRPr lang="en-US"/>
        </a:p>
      </dgm:t>
    </dgm:pt>
    <dgm:pt modelId="{FCBF7897-88BE-413A-A41D-C7C7D0890CEF}" type="sibTrans" cxnId="{95492E6E-5203-48DB-942F-1A44B1DF5979}">
      <dgm:prSet/>
      <dgm:spPr/>
      <dgm:t>
        <a:bodyPr/>
        <a:lstStyle/>
        <a:p>
          <a:endParaRPr lang="en-US"/>
        </a:p>
      </dgm:t>
    </dgm:pt>
    <dgm:pt modelId="{D8B3117E-F9C5-4991-A9CD-06EC5A7D3A28}">
      <dgm:prSet phldrT="[Text]" custT="1"/>
      <dgm:spPr>
        <a:xfrm>
          <a:off x="0" y="1938406"/>
          <a:ext cx="1975104" cy="614920"/>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en-US" sz="2400" b="1" dirty="0">
              <a:solidFill>
                <a:sysClr val="windowText" lastClr="000000"/>
              </a:solidFill>
              <a:latin typeface="Century Gothic" panose="020B0502020202020204" pitchFamily="34" charset="0"/>
              <a:ea typeface="+mn-ea"/>
              <a:cs typeface="Arial" panose="020B0604020202020204" pitchFamily="34" charset="0"/>
            </a:rPr>
            <a:t>Asociativas</a:t>
          </a:r>
        </a:p>
      </dgm:t>
    </dgm:pt>
    <dgm:pt modelId="{DD5279C8-5C09-457C-BDEE-5E66E8C5D334}" type="parTrans" cxnId="{0A81310D-5290-4638-AE5F-E0E52412A6D8}">
      <dgm:prSet/>
      <dgm:spPr/>
      <dgm:t>
        <a:bodyPr/>
        <a:lstStyle/>
        <a:p>
          <a:endParaRPr lang="en-US"/>
        </a:p>
      </dgm:t>
    </dgm:pt>
    <dgm:pt modelId="{2CB460D0-61F4-41A2-9952-C658551095A7}" type="sibTrans" cxnId="{0A81310D-5290-4638-AE5F-E0E52412A6D8}">
      <dgm:prSet/>
      <dgm:spPr/>
      <dgm:t>
        <a:bodyPr/>
        <a:lstStyle/>
        <a:p>
          <a:endParaRPr lang="en-US"/>
        </a:p>
      </dgm:t>
    </dgm:pt>
    <dgm:pt modelId="{CDA0FD1B-A578-4261-84E7-A9BBB8BB5F11}">
      <dgm:prSet phldrT="[Text]"/>
      <dgm:spPr>
        <a:xfrm>
          <a:off x="0" y="2584072"/>
          <a:ext cx="1975104" cy="614920"/>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en-US" b="1" dirty="0">
              <a:solidFill>
                <a:sysClr val="windowText" lastClr="000000"/>
              </a:solidFill>
              <a:latin typeface="Century Gothic" panose="020B0502020202020204" pitchFamily="34" charset="0"/>
              <a:ea typeface="+mn-ea"/>
              <a:cs typeface="Arial" panose="020B0604020202020204" pitchFamily="34" charset="0"/>
            </a:rPr>
            <a:t>Consistentes</a:t>
          </a:r>
        </a:p>
      </dgm:t>
    </dgm:pt>
    <dgm:pt modelId="{2AC761FE-0B8B-4696-9DCB-96997B0386CC}" type="parTrans" cxnId="{F662830D-004A-4385-B795-AF0B94A431A2}">
      <dgm:prSet/>
      <dgm:spPr/>
      <dgm:t>
        <a:bodyPr/>
        <a:lstStyle/>
        <a:p>
          <a:endParaRPr lang="en-US"/>
        </a:p>
      </dgm:t>
    </dgm:pt>
    <dgm:pt modelId="{C84B1015-D714-4EE5-AF68-8B491B4D8101}" type="sibTrans" cxnId="{F662830D-004A-4385-B795-AF0B94A431A2}">
      <dgm:prSet/>
      <dgm:spPr/>
      <dgm:t>
        <a:bodyPr/>
        <a:lstStyle/>
        <a:p>
          <a:endParaRPr lang="en-US"/>
        </a:p>
      </dgm:t>
    </dgm:pt>
    <dgm:pt modelId="{6A9E9296-D2FC-485C-90E6-DD6CF35BAC15}">
      <dgm:prSet custT="1"/>
      <dgm:spPr>
        <a:xfrm rot="5400000">
          <a:off x="3484783" y="490218"/>
          <a:ext cx="491936" cy="3511296"/>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ln>
        <a:effectLst/>
      </dgm:spPr>
      <dgm:t>
        <a:bodyPr/>
        <a:lstStyle/>
        <a:p>
          <a:pPr>
            <a:buChar char="•"/>
          </a:pPr>
          <a:r>
            <a:rPr lang="en-US" sz="13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Permiten la segmentación.</a:t>
          </a:r>
        </a:p>
      </dgm:t>
    </dgm:pt>
    <dgm:pt modelId="{F4159512-CC00-4868-9888-C9102574C490}" type="parTrans" cxnId="{B65E92CE-B2CB-4EE6-986D-5F0B033CD9DE}">
      <dgm:prSet/>
      <dgm:spPr/>
      <dgm:t>
        <a:bodyPr/>
        <a:lstStyle/>
        <a:p>
          <a:endParaRPr lang="en-US"/>
        </a:p>
      </dgm:t>
    </dgm:pt>
    <dgm:pt modelId="{2E9D9546-4859-4D73-9511-CC48899E43EF}" type="sibTrans" cxnId="{B65E92CE-B2CB-4EE6-986D-5F0B033CD9DE}">
      <dgm:prSet/>
      <dgm:spPr/>
      <dgm:t>
        <a:bodyPr/>
        <a:lstStyle/>
        <a:p>
          <a:endParaRPr lang="en-US"/>
        </a:p>
      </dgm:t>
    </dgm:pt>
    <dgm:pt modelId="{735E25A7-9DB2-4AE2-B80E-39C52272BF81}">
      <dgm:prSet custT="1"/>
      <dgm:spPr>
        <a:xfrm rot="5400000">
          <a:off x="3484783" y="490218"/>
          <a:ext cx="491936" cy="3511296"/>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ln>
        <a:effectLst/>
      </dgm:spPr>
      <dgm:t>
        <a:bodyPr/>
        <a:lstStyle/>
        <a:p>
          <a:pPr>
            <a:buChar char="•"/>
          </a:pPr>
          <a:r>
            <a:rPr lang="en-US" sz="13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Se asocian o relacionan con las necesidades de la mayoría en cada grupo</a:t>
          </a:r>
          <a:r>
            <a:rPr lang="en-US" sz="14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a:t>
          </a:r>
        </a:p>
      </dgm:t>
    </dgm:pt>
    <dgm:pt modelId="{40102537-098A-4130-AB2E-47C935EC491A}" type="parTrans" cxnId="{1DE04A46-E017-470D-A10F-C7C1FB7216EB}">
      <dgm:prSet/>
      <dgm:spPr/>
      <dgm:t>
        <a:bodyPr/>
        <a:lstStyle/>
        <a:p>
          <a:endParaRPr lang="en-US"/>
        </a:p>
      </dgm:t>
    </dgm:pt>
    <dgm:pt modelId="{CBAED7EA-B4BC-4FEA-AB82-A26BC41C4A8E}" type="sibTrans" cxnId="{1DE04A46-E017-470D-A10F-C7C1FB7216EB}">
      <dgm:prSet/>
      <dgm:spPr/>
      <dgm:t>
        <a:bodyPr/>
        <a:lstStyle/>
        <a:p>
          <a:endParaRPr lang="en-US"/>
        </a:p>
      </dgm:t>
    </dgm:pt>
    <dgm:pt modelId="{EE6568C0-F541-4DEF-80AC-B9E980010381}">
      <dgm:prSet phldrT="[Text]" custT="1"/>
      <dgm:spPr>
        <a:xfrm rot="5400000">
          <a:off x="3484783" y="1135885"/>
          <a:ext cx="491936" cy="3511296"/>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ln>
        <a:effectLst/>
      </dgm:spPr>
      <dgm:t>
        <a:bodyPr/>
        <a:lstStyle/>
        <a:p>
          <a:pPr>
            <a:buChar char="•"/>
          </a:pPr>
          <a:r>
            <a:rPr lang="en-US" sz="1300" b="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Sus resultados permanence en el  </a:t>
          </a:r>
          <a:r>
            <a:rPr lang="en-US" sz="1300" b="0" dirty="0" err="1">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tiempo</a:t>
          </a:r>
          <a:r>
            <a:rPr lang="en-US" sz="11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a:t>
          </a:r>
        </a:p>
      </dgm:t>
    </dgm:pt>
    <dgm:pt modelId="{2FF41FC6-BD8E-42DD-ADBC-35F927996E6F}" type="parTrans" cxnId="{885E4084-9952-4791-BEF7-88A55A6AC1B2}">
      <dgm:prSet/>
      <dgm:spPr/>
      <dgm:t>
        <a:bodyPr/>
        <a:lstStyle/>
        <a:p>
          <a:endParaRPr lang="en-US"/>
        </a:p>
      </dgm:t>
    </dgm:pt>
    <dgm:pt modelId="{DFBD91FD-8BF8-4118-96DF-9C55C30C7F9D}" type="sibTrans" cxnId="{885E4084-9952-4791-BEF7-88A55A6AC1B2}">
      <dgm:prSet/>
      <dgm:spPr/>
      <dgm:t>
        <a:bodyPr/>
        <a:lstStyle/>
        <a:p>
          <a:endParaRPr lang="en-US"/>
        </a:p>
      </dgm:t>
    </dgm:pt>
    <dgm:pt modelId="{A7CEBFC4-8304-4251-ADE7-47F644021B90}">
      <dgm:prSet phldrT="[Text]" custT="1"/>
      <dgm:spPr>
        <a:xfrm rot="5400000">
          <a:off x="3484783" y="-1446781"/>
          <a:ext cx="491936" cy="3511296"/>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ln>
        <a:effectLst/>
      </dgm:spPr>
      <dgm:t>
        <a:bodyPr/>
        <a:lstStyle/>
        <a:p>
          <a:pPr>
            <a:buChar char="•"/>
          </a:pPr>
          <a:r>
            <a:rPr lang="en-US" sz="13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Aporta al cumplimiento de objetivos del ejercicio</a:t>
          </a:r>
        </a:p>
      </dgm:t>
    </dgm:pt>
    <dgm:pt modelId="{F2A058E9-EFAF-46BD-8F0E-891213F90F11}" type="parTrans" cxnId="{D413D252-36AD-4C2F-9CF6-67DA3540FCBD}">
      <dgm:prSet/>
      <dgm:spPr/>
      <dgm:t>
        <a:bodyPr/>
        <a:lstStyle/>
        <a:p>
          <a:endParaRPr lang="es-CO"/>
        </a:p>
      </dgm:t>
    </dgm:pt>
    <dgm:pt modelId="{43BA4665-B827-4C1E-93C9-DFE7771FAFFE}" type="sibTrans" cxnId="{D413D252-36AD-4C2F-9CF6-67DA3540FCBD}">
      <dgm:prSet/>
      <dgm:spPr/>
      <dgm:t>
        <a:bodyPr/>
        <a:lstStyle/>
        <a:p>
          <a:endParaRPr lang="es-CO"/>
        </a:p>
      </dgm:t>
    </dgm:pt>
    <dgm:pt modelId="{ADD132B6-C0CC-48F0-8C7B-A84CD3A51DBA}" type="pres">
      <dgm:prSet presAssocID="{5D748856-E351-4E06-90F7-9BA6E1C617ED}" presName="Name0" presStyleCnt="0">
        <dgm:presLayoutVars>
          <dgm:dir/>
          <dgm:animLvl val="lvl"/>
          <dgm:resizeHandles val="exact"/>
        </dgm:presLayoutVars>
      </dgm:prSet>
      <dgm:spPr/>
      <dgm:t>
        <a:bodyPr/>
        <a:lstStyle/>
        <a:p>
          <a:endParaRPr lang="es-ES"/>
        </a:p>
      </dgm:t>
    </dgm:pt>
    <dgm:pt modelId="{E87FDE58-BF5A-4BF9-927B-EB83D01A62BA}" type="pres">
      <dgm:prSet presAssocID="{77278966-38EA-47B8-93F6-333EE577606F}" presName="linNode" presStyleCnt="0"/>
      <dgm:spPr/>
    </dgm:pt>
    <dgm:pt modelId="{E5398D3F-FCC0-4FC3-89F8-FB7FA8D910DE}" type="pres">
      <dgm:prSet presAssocID="{77278966-38EA-47B8-93F6-333EE577606F}" presName="parentText" presStyleLbl="node1" presStyleIdx="0" presStyleCnt="5" custLinFactNeighborX="-492" custLinFactNeighborY="2949">
        <dgm:presLayoutVars>
          <dgm:chMax val="1"/>
          <dgm:bulletEnabled val="1"/>
        </dgm:presLayoutVars>
      </dgm:prSet>
      <dgm:spPr/>
      <dgm:t>
        <a:bodyPr/>
        <a:lstStyle/>
        <a:p>
          <a:endParaRPr lang="es-ES"/>
        </a:p>
      </dgm:t>
    </dgm:pt>
    <dgm:pt modelId="{DCC2098F-6C80-4956-B2AE-91A9C4E2C9A0}" type="pres">
      <dgm:prSet presAssocID="{77278966-38EA-47B8-93F6-333EE577606F}" presName="descendantText" presStyleLbl="alignAccFollowNode1" presStyleIdx="0" presStyleCnt="5" custScaleY="131438">
        <dgm:presLayoutVars>
          <dgm:bulletEnabled val="1"/>
        </dgm:presLayoutVars>
      </dgm:prSet>
      <dgm:spPr/>
      <dgm:t>
        <a:bodyPr/>
        <a:lstStyle/>
        <a:p>
          <a:endParaRPr lang="es-ES"/>
        </a:p>
      </dgm:t>
    </dgm:pt>
    <dgm:pt modelId="{C50C4978-AF90-42D6-BBEE-CD86DDFCA1E6}" type="pres">
      <dgm:prSet presAssocID="{386A4BD6-23FF-4A26-83FD-A19D0F94C46E}" presName="sp" presStyleCnt="0"/>
      <dgm:spPr/>
    </dgm:pt>
    <dgm:pt modelId="{71669CA0-A279-4AE0-AAF8-16FF2B1D9F9D}" type="pres">
      <dgm:prSet presAssocID="{91E7B9AC-211F-4E03-AA4D-74F1B90F0DC4}" presName="linNode" presStyleCnt="0"/>
      <dgm:spPr/>
    </dgm:pt>
    <dgm:pt modelId="{5D6F1CEF-E435-4060-800F-9F3DC95AEC3E}" type="pres">
      <dgm:prSet presAssocID="{91E7B9AC-211F-4E03-AA4D-74F1B90F0DC4}" presName="parentText" presStyleLbl="node1" presStyleIdx="1" presStyleCnt="5">
        <dgm:presLayoutVars>
          <dgm:chMax val="1"/>
          <dgm:bulletEnabled val="1"/>
        </dgm:presLayoutVars>
      </dgm:prSet>
      <dgm:spPr/>
      <dgm:t>
        <a:bodyPr/>
        <a:lstStyle/>
        <a:p>
          <a:endParaRPr lang="es-ES"/>
        </a:p>
      </dgm:t>
    </dgm:pt>
    <dgm:pt modelId="{F83E525A-06BA-4E8A-A4CF-8242401CF071}" type="pres">
      <dgm:prSet presAssocID="{91E7B9AC-211F-4E03-AA4D-74F1B90F0DC4}" presName="descendantText" presStyleLbl="alignAccFollowNode1" presStyleIdx="1" presStyleCnt="5">
        <dgm:presLayoutVars>
          <dgm:bulletEnabled val="1"/>
        </dgm:presLayoutVars>
      </dgm:prSet>
      <dgm:spPr/>
      <dgm:t>
        <a:bodyPr/>
        <a:lstStyle/>
        <a:p>
          <a:endParaRPr lang="es-ES"/>
        </a:p>
      </dgm:t>
    </dgm:pt>
    <dgm:pt modelId="{4262866B-0F7B-489A-8A86-276E9792FB60}" type="pres">
      <dgm:prSet presAssocID="{6310FAD9-0F5A-46A6-A7EF-06DDB4A9C4CF}" presName="sp" presStyleCnt="0"/>
      <dgm:spPr/>
    </dgm:pt>
    <dgm:pt modelId="{58CFEA70-3CC0-485C-A4BF-0E6FF19DE788}" type="pres">
      <dgm:prSet presAssocID="{3298302E-EE32-4747-9D84-67F7BCAD66BB}" presName="linNode" presStyleCnt="0"/>
      <dgm:spPr/>
    </dgm:pt>
    <dgm:pt modelId="{ACA2FBAC-D8AC-4AE0-BDED-2F917B16FE07}" type="pres">
      <dgm:prSet presAssocID="{3298302E-EE32-4747-9D84-67F7BCAD66BB}" presName="parentText" presStyleLbl="node1" presStyleIdx="2" presStyleCnt="5">
        <dgm:presLayoutVars>
          <dgm:chMax val="1"/>
          <dgm:bulletEnabled val="1"/>
        </dgm:presLayoutVars>
      </dgm:prSet>
      <dgm:spPr/>
      <dgm:t>
        <a:bodyPr/>
        <a:lstStyle/>
        <a:p>
          <a:endParaRPr lang="es-ES"/>
        </a:p>
      </dgm:t>
    </dgm:pt>
    <dgm:pt modelId="{C44161C5-FF17-4DF1-92CB-47F991673C7A}" type="pres">
      <dgm:prSet presAssocID="{3298302E-EE32-4747-9D84-67F7BCAD66BB}" presName="descendantText" presStyleLbl="alignAccFollowNode1" presStyleIdx="2" presStyleCnt="5">
        <dgm:presLayoutVars>
          <dgm:bulletEnabled val="1"/>
        </dgm:presLayoutVars>
      </dgm:prSet>
      <dgm:spPr/>
      <dgm:t>
        <a:bodyPr/>
        <a:lstStyle/>
        <a:p>
          <a:endParaRPr lang="es-ES"/>
        </a:p>
      </dgm:t>
    </dgm:pt>
    <dgm:pt modelId="{B9AEC056-EA1A-41A3-813D-E07445ABF0EA}" type="pres">
      <dgm:prSet presAssocID="{E1ED669B-223A-4730-A5A3-2DF8E8764132}" presName="sp" presStyleCnt="0"/>
      <dgm:spPr/>
    </dgm:pt>
    <dgm:pt modelId="{D22E1C00-1C83-4484-96F9-400043F5CE37}" type="pres">
      <dgm:prSet presAssocID="{D8B3117E-F9C5-4991-A9CD-06EC5A7D3A28}" presName="linNode" presStyleCnt="0"/>
      <dgm:spPr/>
    </dgm:pt>
    <dgm:pt modelId="{20B53E54-4822-4E04-93CA-01617770CAC6}" type="pres">
      <dgm:prSet presAssocID="{D8B3117E-F9C5-4991-A9CD-06EC5A7D3A28}" presName="parentText" presStyleLbl="node1" presStyleIdx="3" presStyleCnt="5">
        <dgm:presLayoutVars>
          <dgm:chMax val="1"/>
          <dgm:bulletEnabled val="1"/>
        </dgm:presLayoutVars>
      </dgm:prSet>
      <dgm:spPr/>
      <dgm:t>
        <a:bodyPr/>
        <a:lstStyle/>
        <a:p>
          <a:endParaRPr lang="es-ES"/>
        </a:p>
      </dgm:t>
    </dgm:pt>
    <dgm:pt modelId="{7B687EA2-06C4-4884-A161-B1BA32E23BE3}" type="pres">
      <dgm:prSet presAssocID="{D8B3117E-F9C5-4991-A9CD-06EC5A7D3A28}" presName="descendantText" presStyleLbl="alignAccFollowNode1" presStyleIdx="3" presStyleCnt="5" custScaleY="127396">
        <dgm:presLayoutVars>
          <dgm:bulletEnabled val="1"/>
        </dgm:presLayoutVars>
      </dgm:prSet>
      <dgm:spPr/>
      <dgm:t>
        <a:bodyPr/>
        <a:lstStyle/>
        <a:p>
          <a:endParaRPr lang="es-ES"/>
        </a:p>
      </dgm:t>
    </dgm:pt>
    <dgm:pt modelId="{077DFB95-BC15-49DB-A8B8-62E2F99EF81B}" type="pres">
      <dgm:prSet presAssocID="{2CB460D0-61F4-41A2-9952-C658551095A7}" presName="sp" presStyleCnt="0"/>
      <dgm:spPr/>
    </dgm:pt>
    <dgm:pt modelId="{5DA62102-1A92-4CB7-BD76-0CADCE26F0E0}" type="pres">
      <dgm:prSet presAssocID="{CDA0FD1B-A578-4261-84E7-A9BBB8BB5F11}" presName="linNode" presStyleCnt="0"/>
      <dgm:spPr/>
    </dgm:pt>
    <dgm:pt modelId="{ED892CC3-49CC-46F4-B943-604E5039C503}" type="pres">
      <dgm:prSet presAssocID="{CDA0FD1B-A578-4261-84E7-A9BBB8BB5F11}" presName="parentText" presStyleLbl="node1" presStyleIdx="4" presStyleCnt="5">
        <dgm:presLayoutVars>
          <dgm:chMax val="1"/>
          <dgm:bulletEnabled val="1"/>
        </dgm:presLayoutVars>
      </dgm:prSet>
      <dgm:spPr/>
      <dgm:t>
        <a:bodyPr/>
        <a:lstStyle/>
        <a:p>
          <a:endParaRPr lang="es-ES"/>
        </a:p>
      </dgm:t>
    </dgm:pt>
    <dgm:pt modelId="{4DAD0F7F-BC76-45BB-A3C0-02F45986396F}" type="pres">
      <dgm:prSet presAssocID="{CDA0FD1B-A578-4261-84E7-A9BBB8BB5F11}" presName="descendantText" presStyleLbl="alignAccFollowNode1" presStyleIdx="4" presStyleCnt="5" custLinFactNeighborX="11188">
        <dgm:presLayoutVars>
          <dgm:bulletEnabled val="1"/>
        </dgm:presLayoutVars>
      </dgm:prSet>
      <dgm:spPr/>
      <dgm:t>
        <a:bodyPr/>
        <a:lstStyle/>
        <a:p>
          <a:endParaRPr lang="es-ES"/>
        </a:p>
      </dgm:t>
    </dgm:pt>
  </dgm:ptLst>
  <dgm:cxnLst>
    <dgm:cxn modelId="{3567E0C0-C93F-49B5-A289-55A6A7C4A681}" type="presOf" srcId="{EE6568C0-F541-4DEF-80AC-B9E980010381}" destId="{4DAD0F7F-BC76-45BB-A3C0-02F45986396F}" srcOrd="0" destOrd="0" presId="urn:microsoft.com/office/officeart/2005/8/layout/vList5"/>
    <dgm:cxn modelId="{E5B8E1D3-FBD6-42D9-964F-197B7200DF25}" type="presOf" srcId="{3298302E-EE32-4747-9D84-67F7BCAD66BB}" destId="{ACA2FBAC-D8AC-4AE0-BDED-2F917B16FE07}" srcOrd="0" destOrd="0" presId="urn:microsoft.com/office/officeart/2005/8/layout/vList5"/>
    <dgm:cxn modelId="{6EDBFAB8-B32D-4BB3-9AFE-34A6C90E4B23}" srcId="{91E7B9AC-211F-4E03-AA4D-74F1B90F0DC4}" destId="{EBC07628-4FE4-48DB-BB5E-5B5D44178470}" srcOrd="0" destOrd="0" parTransId="{36F51CD2-8C0D-4AF8-94C5-2213BC5B99F8}" sibTransId="{1B35100D-B483-4A54-844D-CB7B9965A560}"/>
    <dgm:cxn modelId="{2B61D96D-5FFE-40D8-982B-839DFF327DD5}" type="presOf" srcId="{77278966-38EA-47B8-93F6-333EE577606F}" destId="{E5398D3F-FCC0-4FC3-89F8-FB7FA8D910DE}" srcOrd="0" destOrd="0" presId="urn:microsoft.com/office/officeart/2005/8/layout/vList5"/>
    <dgm:cxn modelId="{95492E6E-5203-48DB-942F-1A44B1DF5979}" srcId="{3298302E-EE32-4747-9D84-67F7BCAD66BB}" destId="{98F3077B-C1CF-41F7-917D-5D44893E98A5}" srcOrd="0" destOrd="0" parTransId="{A51AE01F-0765-4BEB-AAAD-EDFD65012A2F}" sibTransId="{FCBF7897-88BE-413A-A41D-C7C7D0890CEF}"/>
    <dgm:cxn modelId="{DB7EAE33-6E2A-4DDD-BCCA-671D018684FB}" type="presOf" srcId="{EBC07628-4FE4-48DB-BB5E-5B5D44178470}" destId="{F83E525A-06BA-4E8A-A4CF-8242401CF071}" srcOrd="0" destOrd="0" presId="urn:microsoft.com/office/officeart/2005/8/layout/vList5"/>
    <dgm:cxn modelId="{D413D252-36AD-4C2F-9CF6-67DA3540FCBD}" srcId="{77278966-38EA-47B8-93F6-333EE577606F}" destId="{A7CEBFC4-8304-4251-ADE7-47F644021B90}" srcOrd="1" destOrd="0" parTransId="{F2A058E9-EFAF-46BD-8F0E-891213F90F11}" sibTransId="{43BA4665-B827-4C1E-93C9-DFE7771FAFFE}"/>
    <dgm:cxn modelId="{7490A072-CDC2-4E85-8FD0-A007E4B77EED}" type="presOf" srcId="{6A9E9296-D2FC-485C-90E6-DD6CF35BAC15}" destId="{7B687EA2-06C4-4884-A161-B1BA32E23BE3}" srcOrd="0" destOrd="0" presId="urn:microsoft.com/office/officeart/2005/8/layout/vList5"/>
    <dgm:cxn modelId="{09B8D7D6-57F1-4B07-AC7D-8060A2B07F1C}" type="presOf" srcId="{2D7637F4-C4A0-449E-BF0B-B063256AB736}" destId="{DCC2098F-6C80-4956-B2AE-91A9C4E2C9A0}" srcOrd="0" destOrd="0" presId="urn:microsoft.com/office/officeart/2005/8/layout/vList5"/>
    <dgm:cxn modelId="{3AF6E30A-0C25-4559-AAF8-60FFEAFA2944}" srcId="{5D748856-E351-4E06-90F7-9BA6E1C617ED}" destId="{91E7B9AC-211F-4E03-AA4D-74F1B90F0DC4}" srcOrd="1" destOrd="0" parTransId="{ED23905A-44DB-48B0-81C9-E2928BFDAA35}" sibTransId="{6310FAD9-0F5A-46A6-A7EF-06DDB4A9C4CF}"/>
    <dgm:cxn modelId="{34248F81-4554-4BC0-85B5-8C91BC32E85E}" srcId="{77278966-38EA-47B8-93F6-333EE577606F}" destId="{2D7637F4-C4A0-449E-BF0B-B063256AB736}" srcOrd="0" destOrd="0" parTransId="{2EBA1317-C227-4401-AB78-7B73CFDE43BD}" sibTransId="{280CA48F-A0C6-4B87-8716-6CDE8614E01A}"/>
    <dgm:cxn modelId="{365FB695-BB67-4F63-834E-5EA163164147}" type="presOf" srcId="{9A85DC57-4D78-4ABB-8608-B1F1A4D725EF}" destId="{F83E525A-06BA-4E8A-A4CF-8242401CF071}" srcOrd="0" destOrd="1" presId="urn:microsoft.com/office/officeart/2005/8/layout/vList5"/>
    <dgm:cxn modelId="{0A81310D-5290-4638-AE5F-E0E52412A6D8}" srcId="{5D748856-E351-4E06-90F7-9BA6E1C617ED}" destId="{D8B3117E-F9C5-4991-A9CD-06EC5A7D3A28}" srcOrd="3" destOrd="0" parTransId="{DD5279C8-5C09-457C-BDEE-5E66E8C5D334}" sibTransId="{2CB460D0-61F4-41A2-9952-C658551095A7}"/>
    <dgm:cxn modelId="{2422C82B-6405-45D0-ABFA-A017CC475ADF}" type="presOf" srcId="{735E25A7-9DB2-4AE2-B80E-39C52272BF81}" destId="{7B687EA2-06C4-4884-A161-B1BA32E23BE3}" srcOrd="0" destOrd="1" presId="urn:microsoft.com/office/officeart/2005/8/layout/vList5"/>
    <dgm:cxn modelId="{F662830D-004A-4385-B795-AF0B94A431A2}" srcId="{5D748856-E351-4E06-90F7-9BA6E1C617ED}" destId="{CDA0FD1B-A578-4261-84E7-A9BBB8BB5F11}" srcOrd="4" destOrd="0" parTransId="{2AC761FE-0B8B-4696-9DCB-96997B0386CC}" sibTransId="{C84B1015-D714-4EE5-AF68-8B491B4D8101}"/>
    <dgm:cxn modelId="{85AE0AFF-6EB3-4240-9853-C04BD8924B12}" type="presOf" srcId="{5D748856-E351-4E06-90F7-9BA6E1C617ED}" destId="{ADD132B6-C0CC-48F0-8C7B-A84CD3A51DBA}" srcOrd="0" destOrd="0" presId="urn:microsoft.com/office/officeart/2005/8/layout/vList5"/>
    <dgm:cxn modelId="{885E4084-9952-4791-BEF7-88A55A6AC1B2}" srcId="{CDA0FD1B-A578-4261-84E7-A9BBB8BB5F11}" destId="{EE6568C0-F541-4DEF-80AC-B9E980010381}" srcOrd="0" destOrd="0" parTransId="{2FF41FC6-BD8E-42DD-ADBC-35F927996E6F}" sibTransId="{DFBD91FD-8BF8-4118-96DF-9C55C30C7F9D}"/>
    <dgm:cxn modelId="{92A40E09-9265-4398-B30F-D0FCE3519116}" srcId="{5D748856-E351-4E06-90F7-9BA6E1C617ED}" destId="{3298302E-EE32-4747-9D84-67F7BCAD66BB}" srcOrd="2" destOrd="0" parTransId="{04026B1B-C7CC-45A5-B4A6-507320C0DCBA}" sibTransId="{E1ED669B-223A-4730-A5A3-2DF8E8764132}"/>
    <dgm:cxn modelId="{11890058-74A5-4DAF-AF2A-E2BFBEBE88CB}" type="presOf" srcId="{98F3077B-C1CF-41F7-917D-5D44893E98A5}" destId="{C44161C5-FF17-4DF1-92CB-47F991673C7A}" srcOrd="0" destOrd="0" presId="urn:microsoft.com/office/officeart/2005/8/layout/vList5"/>
    <dgm:cxn modelId="{FA90531A-78DD-4FF9-BC58-E78D74354517}" srcId="{5D748856-E351-4E06-90F7-9BA6E1C617ED}" destId="{77278966-38EA-47B8-93F6-333EE577606F}" srcOrd="0" destOrd="0" parTransId="{64605020-CE2E-4236-B4B7-1C796968FBED}" sibTransId="{386A4BD6-23FF-4A26-83FD-A19D0F94C46E}"/>
    <dgm:cxn modelId="{623B4839-F90C-4BF4-B1D2-E1C2EB8221B0}" type="presOf" srcId="{91E7B9AC-211F-4E03-AA4D-74F1B90F0DC4}" destId="{5D6F1CEF-E435-4060-800F-9F3DC95AEC3E}" srcOrd="0" destOrd="0" presId="urn:microsoft.com/office/officeart/2005/8/layout/vList5"/>
    <dgm:cxn modelId="{A3E0FC7A-DBDA-46AE-8B42-B07A488E5FED}" type="presOf" srcId="{A7CEBFC4-8304-4251-ADE7-47F644021B90}" destId="{DCC2098F-6C80-4956-B2AE-91A9C4E2C9A0}" srcOrd="0" destOrd="1" presId="urn:microsoft.com/office/officeart/2005/8/layout/vList5"/>
    <dgm:cxn modelId="{1DE04A46-E017-470D-A10F-C7C1FB7216EB}" srcId="{D8B3117E-F9C5-4991-A9CD-06EC5A7D3A28}" destId="{735E25A7-9DB2-4AE2-B80E-39C52272BF81}" srcOrd="1" destOrd="0" parTransId="{40102537-098A-4130-AB2E-47C935EC491A}" sibTransId="{CBAED7EA-B4BC-4FEA-AB82-A26BC41C4A8E}"/>
    <dgm:cxn modelId="{28356B59-4C71-4DC2-8A12-5AFF47D7ABA8}" srcId="{91E7B9AC-211F-4E03-AA4D-74F1B90F0DC4}" destId="{9A85DC57-4D78-4ABB-8608-B1F1A4D725EF}" srcOrd="1" destOrd="0" parTransId="{C6F295C7-7182-4BDC-83A4-0A4228869377}" sibTransId="{C5B874C9-5481-44E1-BDE7-49955D7ECD89}"/>
    <dgm:cxn modelId="{B65E92CE-B2CB-4EE6-986D-5F0B033CD9DE}" srcId="{D8B3117E-F9C5-4991-A9CD-06EC5A7D3A28}" destId="{6A9E9296-D2FC-485C-90E6-DD6CF35BAC15}" srcOrd="0" destOrd="0" parTransId="{F4159512-CC00-4868-9888-C9102574C490}" sibTransId="{2E9D9546-4859-4D73-9511-CC48899E43EF}"/>
    <dgm:cxn modelId="{1CD0ADB5-42C3-4170-A3F5-57800CA44F9B}" type="presOf" srcId="{D8B3117E-F9C5-4991-A9CD-06EC5A7D3A28}" destId="{20B53E54-4822-4E04-93CA-01617770CAC6}" srcOrd="0" destOrd="0" presId="urn:microsoft.com/office/officeart/2005/8/layout/vList5"/>
    <dgm:cxn modelId="{E2883E4C-1829-42A1-B6CF-80BCE3700F92}" type="presOf" srcId="{CDA0FD1B-A578-4261-84E7-A9BBB8BB5F11}" destId="{ED892CC3-49CC-46F4-B943-604E5039C503}" srcOrd="0" destOrd="0" presId="urn:microsoft.com/office/officeart/2005/8/layout/vList5"/>
    <dgm:cxn modelId="{4246DB5E-FD7E-4DF7-A27E-A5C599A00C25}" type="presParOf" srcId="{ADD132B6-C0CC-48F0-8C7B-A84CD3A51DBA}" destId="{E87FDE58-BF5A-4BF9-927B-EB83D01A62BA}" srcOrd="0" destOrd="0" presId="urn:microsoft.com/office/officeart/2005/8/layout/vList5"/>
    <dgm:cxn modelId="{E4718BF6-EE73-449E-8BC8-2222A14BC439}" type="presParOf" srcId="{E87FDE58-BF5A-4BF9-927B-EB83D01A62BA}" destId="{E5398D3F-FCC0-4FC3-89F8-FB7FA8D910DE}" srcOrd="0" destOrd="0" presId="urn:microsoft.com/office/officeart/2005/8/layout/vList5"/>
    <dgm:cxn modelId="{03177EB3-7653-4120-8BAA-BF1A348A2BBA}" type="presParOf" srcId="{E87FDE58-BF5A-4BF9-927B-EB83D01A62BA}" destId="{DCC2098F-6C80-4956-B2AE-91A9C4E2C9A0}" srcOrd="1" destOrd="0" presId="urn:microsoft.com/office/officeart/2005/8/layout/vList5"/>
    <dgm:cxn modelId="{3E47CB5D-D340-4D77-95DE-C33F90857DE2}" type="presParOf" srcId="{ADD132B6-C0CC-48F0-8C7B-A84CD3A51DBA}" destId="{C50C4978-AF90-42D6-BBEE-CD86DDFCA1E6}" srcOrd="1" destOrd="0" presId="urn:microsoft.com/office/officeart/2005/8/layout/vList5"/>
    <dgm:cxn modelId="{9BEE1096-6DCD-489A-A9D7-4509F8435AB7}" type="presParOf" srcId="{ADD132B6-C0CC-48F0-8C7B-A84CD3A51DBA}" destId="{71669CA0-A279-4AE0-AAF8-16FF2B1D9F9D}" srcOrd="2" destOrd="0" presId="urn:microsoft.com/office/officeart/2005/8/layout/vList5"/>
    <dgm:cxn modelId="{F3EE2A3A-BB45-4D96-8E55-1F2B33CFCF8B}" type="presParOf" srcId="{71669CA0-A279-4AE0-AAF8-16FF2B1D9F9D}" destId="{5D6F1CEF-E435-4060-800F-9F3DC95AEC3E}" srcOrd="0" destOrd="0" presId="urn:microsoft.com/office/officeart/2005/8/layout/vList5"/>
    <dgm:cxn modelId="{F180018B-C656-4774-A6CB-4C172EB6DA49}" type="presParOf" srcId="{71669CA0-A279-4AE0-AAF8-16FF2B1D9F9D}" destId="{F83E525A-06BA-4E8A-A4CF-8242401CF071}" srcOrd="1" destOrd="0" presId="urn:microsoft.com/office/officeart/2005/8/layout/vList5"/>
    <dgm:cxn modelId="{DBD86EFC-63A1-4C93-BF5F-67E97976DBA2}" type="presParOf" srcId="{ADD132B6-C0CC-48F0-8C7B-A84CD3A51DBA}" destId="{4262866B-0F7B-489A-8A86-276E9792FB60}" srcOrd="3" destOrd="0" presId="urn:microsoft.com/office/officeart/2005/8/layout/vList5"/>
    <dgm:cxn modelId="{ABCC5F2C-D858-4A01-B52F-2937FE06595D}" type="presParOf" srcId="{ADD132B6-C0CC-48F0-8C7B-A84CD3A51DBA}" destId="{58CFEA70-3CC0-485C-A4BF-0E6FF19DE788}" srcOrd="4" destOrd="0" presId="urn:microsoft.com/office/officeart/2005/8/layout/vList5"/>
    <dgm:cxn modelId="{9F1D362F-C102-4384-9D37-6445CE5F15E8}" type="presParOf" srcId="{58CFEA70-3CC0-485C-A4BF-0E6FF19DE788}" destId="{ACA2FBAC-D8AC-4AE0-BDED-2F917B16FE07}" srcOrd="0" destOrd="0" presId="urn:microsoft.com/office/officeart/2005/8/layout/vList5"/>
    <dgm:cxn modelId="{36AD1181-BFE8-4DBE-910D-922B111EE4B8}" type="presParOf" srcId="{58CFEA70-3CC0-485C-A4BF-0E6FF19DE788}" destId="{C44161C5-FF17-4DF1-92CB-47F991673C7A}" srcOrd="1" destOrd="0" presId="urn:microsoft.com/office/officeart/2005/8/layout/vList5"/>
    <dgm:cxn modelId="{EF452A90-315D-49E1-B8C9-EAD20D09B065}" type="presParOf" srcId="{ADD132B6-C0CC-48F0-8C7B-A84CD3A51DBA}" destId="{B9AEC056-EA1A-41A3-813D-E07445ABF0EA}" srcOrd="5" destOrd="0" presId="urn:microsoft.com/office/officeart/2005/8/layout/vList5"/>
    <dgm:cxn modelId="{DAA048CE-6F4A-4300-B75C-70C513089EF3}" type="presParOf" srcId="{ADD132B6-C0CC-48F0-8C7B-A84CD3A51DBA}" destId="{D22E1C00-1C83-4484-96F9-400043F5CE37}" srcOrd="6" destOrd="0" presId="urn:microsoft.com/office/officeart/2005/8/layout/vList5"/>
    <dgm:cxn modelId="{C9A43C46-3B43-4926-A206-15CFD30607C4}" type="presParOf" srcId="{D22E1C00-1C83-4484-96F9-400043F5CE37}" destId="{20B53E54-4822-4E04-93CA-01617770CAC6}" srcOrd="0" destOrd="0" presId="urn:microsoft.com/office/officeart/2005/8/layout/vList5"/>
    <dgm:cxn modelId="{53AD709D-5EA9-4FA8-8DBE-6095F42B7BB0}" type="presParOf" srcId="{D22E1C00-1C83-4484-96F9-400043F5CE37}" destId="{7B687EA2-06C4-4884-A161-B1BA32E23BE3}" srcOrd="1" destOrd="0" presId="urn:microsoft.com/office/officeart/2005/8/layout/vList5"/>
    <dgm:cxn modelId="{26145CCE-A48E-471D-91A9-C43C3527E8E9}" type="presParOf" srcId="{ADD132B6-C0CC-48F0-8C7B-A84CD3A51DBA}" destId="{077DFB95-BC15-49DB-A8B8-62E2F99EF81B}" srcOrd="7" destOrd="0" presId="urn:microsoft.com/office/officeart/2005/8/layout/vList5"/>
    <dgm:cxn modelId="{8F796EFB-A15A-4995-825F-593AD2E66B60}" type="presParOf" srcId="{ADD132B6-C0CC-48F0-8C7B-A84CD3A51DBA}" destId="{5DA62102-1A92-4CB7-BD76-0CADCE26F0E0}" srcOrd="8" destOrd="0" presId="urn:microsoft.com/office/officeart/2005/8/layout/vList5"/>
    <dgm:cxn modelId="{29DEBFCB-1905-4F30-A74B-149C3C336AB3}" type="presParOf" srcId="{5DA62102-1A92-4CB7-BD76-0CADCE26F0E0}" destId="{ED892CC3-49CC-46F4-B943-604E5039C503}" srcOrd="0" destOrd="0" presId="urn:microsoft.com/office/officeart/2005/8/layout/vList5"/>
    <dgm:cxn modelId="{24B326B6-F715-4675-BE74-5CDE73BEA7B9}" type="presParOf" srcId="{5DA62102-1A92-4CB7-BD76-0CADCE26F0E0}" destId="{4DAD0F7F-BC76-45BB-A3C0-02F45986396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C2098F-6C80-4956-B2AE-91A9C4E2C9A0}">
      <dsp:nvSpPr>
        <dsp:cNvPr id="0" name=""/>
        <dsp:cNvSpPr/>
      </dsp:nvSpPr>
      <dsp:spPr>
        <a:xfrm rot="5400000">
          <a:off x="3986486" y="-1658001"/>
          <a:ext cx="822216" cy="4138912"/>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Relacionadas con el ejercicio de  caracterización.</a:t>
          </a:r>
        </a:p>
        <a:p>
          <a:pPr marL="114300" lvl="1" indent="-114300" algn="l" defTabSz="577850">
            <a:lnSpc>
              <a:spcPct val="90000"/>
            </a:lnSpc>
            <a:spcBef>
              <a:spcPct val="0"/>
            </a:spcBef>
            <a:spcAft>
              <a:spcPct val="15000"/>
            </a:spcAft>
            <a:buChar char="••"/>
          </a:pPr>
          <a:r>
            <a:rPr lang="en-US" sz="1300" kern="12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Aporta al cumplimiento de objetivos del ejercicio</a:t>
          </a:r>
        </a:p>
      </dsp:txBody>
      <dsp:txXfrm rot="-5400000">
        <a:off x="2328139" y="40483"/>
        <a:ext cx="4098775" cy="741942"/>
      </dsp:txXfrm>
    </dsp:sp>
    <dsp:sp modelId="{E5398D3F-FCC0-4FC3-89F8-FB7FA8D910DE}">
      <dsp:nvSpPr>
        <dsp:cNvPr id="0" name=""/>
        <dsp:cNvSpPr/>
      </dsp:nvSpPr>
      <dsp:spPr>
        <a:xfrm>
          <a:off x="0" y="43542"/>
          <a:ext cx="2328138" cy="781943"/>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n-US" sz="2400" b="1" kern="1200" dirty="0">
              <a:solidFill>
                <a:sysClr val="windowText" lastClr="000000"/>
              </a:solidFill>
              <a:latin typeface="Century Gothic" panose="020B0502020202020204" pitchFamily="34" charset="0"/>
              <a:ea typeface="+mn-ea"/>
              <a:cs typeface="Arial" panose="020B0604020202020204" pitchFamily="34" charset="0"/>
            </a:rPr>
            <a:t>Relevantes</a:t>
          </a:r>
        </a:p>
      </dsp:txBody>
      <dsp:txXfrm>
        <a:off x="38171" y="81713"/>
        <a:ext cx="2251796" cy="705601"/>
      </dsp:txXfrm>
    </dsp:sp>
    <dsp:sp modelId="{F83E525A-06BA-4E8A-A4CF-8242401CF071}">
      <dsp:nvSpPr>
        <dsp:cNvPr id="0" name=""/>
        <dsp:cNvSpPr/>
      </dsp:nvSpPr>
      <dsp:spPr>
        <a:xfrm rot="5400000">
          <a:off x="4089115" y="-818847"/>
          <a:ext cx="625554" cy="4142958"/>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Disponibles a un costo razonable</a:t>
          </a:r>
        </a:p>
        <a:p>
          <a:pPr marL="114300" lvl="1" indent="-114300" algn="l" defTabSz="577850">
            <a:lnSpc>
              <a:spcPct val="90000"/>
            </a:lnSpc>
            <a:spcBef>
              <a:spcPct val="0"/>
            </a:spcBef>
            <a:spcAft>
              <a:spcPct val="15000"/>
            </a:spcAft>
            <a:buChar char="••"/>
          </a:pPr>
          <a:r>
            <a:rPr lang="en-US" sz="1300" kern="12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Su beneficio es mayor al costo de recolección</a:t>
          </a:r>
          <a:r>
            <a:rPr lang="en-US" sz="1300" kern="1200" dirty="0">
              <a:solidFill>
                <a:sysClr val="windowText" lastClr="000000">
                  <a:hueOff val="0"/>
                  <a:satOff val="0"/>
                  <a:lumOff val="0"/>
                  <a:alphaOff val="0"/>
                </a:sysClr>
              </a:solidFill>
              <a:latin typeface="Century Gothic" panose="020B0502020202020204" pitchFamily="34" charset="0"/>
              <a:ea typeface="+mn-ea"/>
              <a:cs typeface="+mn-cs"/>
            </a:rPr>
            <a:t>.</a:t>
          </a:r>
        </a:p>
      </dsp:txBody>
      <dsp:txXfrm rot="-5400000">
        <a:off x="2330414" y="970391"/>
        <a:ext cx="4112421" cy="564480"/>
      </dsp:txXfrm>
    </dsp:sp>
    <dsp:sp modelId="{5D6F1CEF-E435-4060-800F-9F3DC95AEC3E}">
      <dsp:nvSpPr>
        <dsp:cNvPr id="0" name=""/>
        <dsp:cNvSpPr/>
      </dsp:nvSpPr>
      <dsp:spPr>
        <a:xfrm>
          <a:off x="0" y="861659"/>
          <a:ext cx="2330413" cy="781943"/>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n-US" sz="2400" b="1" kern="1200" dirty="0">
              <a:solidFill>
                <a:sysClr val="windowText" lastClr="000000"/>
              </a:solidFill>
              <a:latin typeface="Century Gothic" panose="020B0502020202020204" pitchFamily="34" charset="0"/>
              <a:ea typeface="+mn-ea"/>
              <a:cs typeface="Arial" panose="020B0604020202020204" pitchFamily="34" charset="0"/>
            </a:rPr>
            <a:t>Económicas</a:t>
          </a:r>
        </a:p>
      </dsp:txBody>
      <dsp:txXfrm>
        <a:off x="38171" y="899830"/>
        <a:ext cx="2254071" cy="705601"/>
      </dsp:txXfrm>
    </dsp:sp>
    <dsp:sp modelId="{C44161C5-FF17-4DF1-92CB-47F991673C7A}">
      <dsp:nvSpPr>
        <dsp:cNvPr id="0" name=""/>
        <dsp:cNvSpPr/>
      </dsp:nvSpPr>
      <dsp:spPr>
        <a:xfrm rot="5400000">
          <a:off x="4089115" y="2192"/>
          <a:ext cx="625554" cy="4142958"/>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Medibles para cada ciudadano, usuario o grupo de interés</a:t>
          </a:r>
          <a:r>
            <a:rPr lang="en-US" sz="18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a:t>
          </a:r>
        </a:p>
      </dsp:txBody>
      <dsp:txXfrm rot="-5400000">
        <a:off x="2330414" y="1791431"/>
        <a:ext cx="4112421" cy="564480"/>
      </dsp:txXfrm>
    </dsp:sp>
    <dsp:sp modelId="{ACA2FBAC-D8AC-4AE0-BDED-2F917B16FE07}">
      <dsp:nvSpPr>
        <dsp:cNvPr id="0" name=""/>
        <dsp:cNvSpPr/>
      </dsp:nvSpPr>
      <dsp:spPr>
        <a:xfrm>
          <a:off x="0" y="1682699"/>
          <a:ext cx="2330413" cy="781943"/>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n-US" sz="2400" b="1" kern="1200" dirty="0">
              <a:solidFill>
                <a:sysClr val="windowText" lastClr="000000"/>
              </a:solidFill>
              <a:latin typeface="Century Gothic" panose="020B0502020202020204" pitchFamily="34" charset="0"/>
              <a:ea typeface="+mn-ea"/>
              <a:cs typeface="Arial" panose="020B0604020202020204" pitchFamily="34" charset="0"/>
            </a:rPr>
            <a:t>Medibles</a:t>
          </a:r>
        </a:p>
      </dsp:txBody>
      <dsp:txXfrm>
        <a:off x="38171" y="1720870"/>
        <a:ext cx="2254071" cy="705601"/>
      </dsp:txXfrm>
    </dsp:sp>
    <dsp:sp modelId="{7B687EA2-06C4-4884-A161-B1BA32E23BE3}">
      <dsp:nvSpPr>
        <dsp:cNvPr id="0" name=""/>
        <dsp:cNvSpPr/>
      </dsp:nvSpPr>
      <dsp:spPr>
        <a:xfrm rot="5400000">
          <a:off x="3999128" y="832749"/>
          <a:ext cx="796931" cy="4138912"/>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Permiten la segmentación.</a:t>
          </a:r>
        </a:p>
        <a:p>
          <a:pPr marL="114300" lvl="1" indent="-114300" algn="l" defTabSz="577850">
            <a:lnSpc>
              <a:spcPct val="90000"/>
            </a:lnSpc>
            <a:spcBef>
              <a:spcPct val="0"/>
            </a:spcBef>
            <a:spcAft>
              <a:spcPct val="15000"/>
            </a:spcAft>
            <a:buChar char="••"/>
          </a:pPr>
          <a:r>
            <a:rPr lang="en-US" sz="1300" kern="12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Se asocian o relacionan con las necesidades de la mayoría en cada grupo</a:t>
          </a:r>
          <a:r>
            <a:rPr lang="en-US" sz="1400" kern="12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a:t>
          </a:r>
        </a:p>
      </dsp:txBody>
      <dsp:txXfrm rot="-5400000">
        <a:off x="2328138" y="2542643"/>
        <a:ext cx="4100009" cy="719125"/>
      </dsp:txXfrm>
    </dsp:sp>
    <dsp:sp modelId="{20B53E54-4822-4E04-93CA-01617770CAC6}">
      <dsp:nvSpPr>
        <dsp:cNvPr id="0" name=""/>
        <dsp:cNvSpPr/>
      </dsp:nvSpPr>
      <dsp:spPr>
        <a:xfrm>
          <a:off x="0" y="2511234"/>
          <a:ext cx="2328138" cy="781943"/>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n-US" sz="2400" b="1" kern="1200" dirty="0">
              <a:solidFill>
                <a:sysClr val="windowText" lastClr="000000"/>
              </a:solidFill>
              <a:latin typeface="Century Gothic" panose="020B0502020202020204" pitchFamily="34" charset="0"/>
              <a:ea typeface="+mn-ea"/>
              <a:cs typeface="Arial" panose="020B0604020202020204" pitchFamily="34" charset="0"/>
            </a:rPr>
            <a:t>Asociativas</a:t>
          </a:r>
        </a:p>
      </dsp:txBody>
      <dsp:txXfrm>
        <a:off x="38171" y="2549405"/>
        <a:ext cx="2251796" cy="705601"/>
      </dsp:txXfrm>
    </dsp:sp>
    <dsp:sp modelId="{4DAD0F7F-BC76-45BB-A3C0-02F45986396F}">
      <dsp:nvSpPr>
        <dsp:cNvPr id="0" name=""/>
        <dsp:cNvSpPr/>
      </dsp:nvSpPr>
      <dsp:spPr>
        <a:xfrm rot="5400000">
          <a:off x="4089115" y="1659261"/>
          <a:ext cx="625554" cy="4142958"/>
        </a:xfrm>
        <a:prstGeom prst="round2SameRect">
          <a:avLst/>
        </a:prstGeom>
        <a:solidFill>
          <a:srgbClr val="00A0B8">
            <a:alpha val="90000"/>
            <a:tint val="40000"/>
            <a:hueOff val="0"/>
            <a:satOff val="0"/>
            <a:lumOff val="0"/>
            <a:alphaOff val="0"/>
          </a:srgbClr>
        </a:solidFill>
        <a:ln w="25400" cap="flat" cmpd="sng" algn="ctr">
          <a:solidFill>
            <a:srgbClr val="00A0B8">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b="0" kern="1200" dirty="0">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Sus resultados permanence en el  </a:t>
          </a:r>
          <a:r>
            <a:rPr lang="en-US" sz="1300" b="0" kern="1200" dirty="0" err="1">
              <a:solidFill>
                <a:sysClr val="windowText" lastClr="000000">
                  <a:hueOff val="0"/>
                  <a:satOff val="0"/>
                  <a:lumOff val="0"/>
                  <a:alphaOff val="0"/>
                </a:sysClr>
              </a:solidFill>
              <a:latin typeface="Century Gothic" panose="020B0502020202020204" pitchFamily="34" charset="0"/>
              <a:ea typeface="+mn-ea"/>
              <a:cs typeface="Arial" panose="020B0604020202020204" pitchFamily="34" charset="0"/>
            </a:rPr>
            <a:t>tiempo</a:t>
          </a:r>
          <a:r>
            <a:rPr lang="en-US" sz="11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a:t>
          </a:r>
        </a:p>
      </dsp:txBody>
      <dsp:txXfrm rot="-5400000">
        <a:off x="2330414" y="3448500"/>
        <a:ext cx="4112421" cy="564480"/>
      </dsp:txXfrm>
    </dsp:sp>
    <dsp:sp modelId="{ED892CC3-49CC-46F4-B943-604E5039C503}">
      <dsp:nvSpPr>
        <dsp:cNvPr id="0" name=""/>
        <dsp:cNvSpPr/>
      </dsp:nvSpPr>
      <dsp:spPr>
        <a:xfrm>
          <a:off x="0" y="3339768"/>
          <a:ext cx="2330413" cy="781943"/>
        </a:xfrm>
        <a:prstGeom prst="roundRect">
          <a:avLst/>
        </a:prstGeom>
        <a:solidFill>
          <a:srgbClr val="00A0B8">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n-US" sz="2400" b="1" kern="1200" dirty="0">
              <a:solidFill>
                <a:sysClr val="windowText" lastClr="000000"/>
              </a:solidFill>
              <a:latin typeface="Century Gothic" panose="020B0502020202020204" pitchFamily="34" charset="0"/>
              <a:ea typeface="+mn-ea"/>
              <a:cs typeface="Arial" panose="020B0604020202020204" pitchFamily="34" charset="0"/>
            </a:rPr>
            <a:t>Consistentes</a:t>
          </a:r>
        </a:p>
      </dsp:txBody>
      <dsp:txXfrm>
        <a:off x="38171" y="3377939"/>
        <a:ext cx="2254071" cy="70560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7287" y="414026"/>
            <a:ext cx="7772400" cy="2387600"/>
          </a:xfrm>
        </p:spPr>
        <p:txBody>
          <a:bodyPr anchor="ctr">
            <a:noAutofit/>
          </a:bodyPr>
          <a:lstStyle>
            <a:lvl1pPr algn="ctr">
              <a:defRPr sz="4400">
                <a:solidFill>
                  <a:schemeClr val="bg1"/>
                </a:solidFill>
              </a:defRPr>
            </a:lvl1pPr>
          </a:lstStyle>
          <a:p>
            <a:r>
              <a:rPr lang="es-ES" dirty="0"/>
              <a:t>HAGA CLIC PARA MODIFICAR EL ESTILO DE TÍTULO DEL PATRÓN</a:t>
            </a:r>
            <a:endParaRPr lang="en-US" dirty="0"/>
          </a:p>
        </p:txBody>
      </p:sp>
      <p:sp>
        <p:nvSpPr>
          <p:cNvPr id="3" name="Subtitle 2"/>
          <p:cNvSpPr>
            <a:spLocks noGrp="1"/>
          </p:cNvSpPr>
          <p:nvPr>
            <p:ph type="subTitle" idx="1"/>
          </p:nvPr>
        </p:nvSpPr>
        <p:spPr>
          <a:xfrm>
            <a:off x="4958365" y="5820424"/>
            <a:ext cx="3773509" cy="734923"/>
          </a:xfrm>
        </p:spPr>
        <p:txBody>
          <a:bodyPr>
            <a:normAutofit/>
          </a:bodyPr>
          <a:lstStyle>
            <a:lvl1pPr marL="0" indent="0" algn="r">
              <a:buNone/>
              <a:defRPr sz="18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dirty="0"/>
          </a:p>
        </p:txBody>
      </p:sp>
    </p:spTree>
    <p:extLst>
      <p:ext uri="{BB962C8B-B14F-4D97-AF65-F5344CB8AC3E}">
        <p14:creationId xmlns:p14="http://schemas.microsoft.com/office/powerpoint/2010/main" val="3685155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2928092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2455604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387763"/>
            <a:ext cx="7886700" cy="2231197"/>
          </a:xfrm>
        </p:spPr>
        <p:txBody>
          <a:bodyPr anchor="ctr">
            <a:normAutofit/>
          </a:bodyPr>
          <a:lstStyle>
            <a:lvl1pPr algn="ctr">
              <a:defRPr sz="44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3618960"/>
            <a:ext cx="7886700" cy="850005"/>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Tree>
    <p:extLst>
      <p:ext uri="{BB962C8B-B14F-4D97-AF65-F5344CB8AC3E}">
        <p14:creationId xmlns:p14="http://schemas.microsoft.com/office/powerpoint/2010/main" val="2503995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1889927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12805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3349087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4232931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4644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Autofit/>
          </a:bodyPr>
          <a:lstStyle>
            <a:lvl1pPr>
              <a:defRPr sz="28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Tree>
    <p:extLst>
      <p:ext uri="{BB962C8B-B14F-4D97-AF65-F5344CB8AC3E}">
        <p14:creationId xmlns:p14="http://schemas.microsoft.com/office/powerpoint/2010/main" val="2556853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Autofit/>
          </a:bodyPr>
          <a:lstStyle>
            <a:lvl1pPr>
              <a:defRPr sz="28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Tree>
    <p:extLst>
      <p:ext uri="{BB962C8B-B14F-4D97-AF65-F5344CB8AC3E}">
        <p14:creationId xmlns:p14="http://schemas.microsoft.com/office/powerpoint/2010/main" val="110227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Editar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2392670881"/>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5.xml"/><Relationship Id="rId1" Type="http://schemas.openxmlformats.org/officeDocument/2006/relationships/slideLayout" Target="../slideLayouts/slideLayout7.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 Id="rId5" Type="http://schemas.openxmlformats.org/officeDocument/2006/relationships/image" Target="../media/image7.jpg"/><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7576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CE9060-C8F8-46ED-BDA9-E01B118607A5}"/>
              </a:ext>
            </a:extLst>
          </p:cNvPr>
          <p:cNvSpPr txBox="1">
            <a:spLocks/>
          </p:cNvSpPr>
          <p:nvPr/>
        </p:nvSpPr>
        <p:spPr>
          <a:xfrm>
            <a:off x="303537" y="470767"/>
            <a:ext cx="8162245" cy="65314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lgn="ctr"/>
            <a:r>
              <a:rPr lang="es-CO" sz="2400" b="1" dirty="0">
                <a:latin typeface="Century Gothic" panose="020B0502020202020204" pitchFamily="34" charset="0"/>
                <a:ea typeface="Segoe UI" panose="020B0502040204020203" pitchFamily="34" charset="0"/>
                <a:cs typeface="Segoe UI" panose="020B0502040204020203" pitchFamily="34" charset="0"/>
              </a:rPr>
              <a:t>3.3 Variable Geográfica – Ubicación </a:t>
            </a:r>
          </a:p>
        </p:txBody>
      </p:sp>
      <p:graphicFrame>
        <p:nvGraphicFramePr>
          <p:cNvPr id="3" name="Gráfico 2">
            <a:extLst>
              <a:ext uri="{FF2B5EF4-FFF2-40B4-BE49-F238E27FC236}">
                <a16:creationId xmlns:a16="http://schemas.microsoft.com/office/drawing/2014/main" id="{CAF5917D-0487-4D06-88EB-3E1610557E8A}"/>
              </a:ext>
            </a:extLst>
          </p:cNvPr>
          <p:cNvGraphicFramePr/>
          <p:nvPr>
            <p:extLst>
              <p:ext uri="{D42A27DB-BD31-4B8C-83A1-F6EECF244321}">
                <p14:modId xmlns:p14="http://schemas.microsoft.com/office/powerpoint/2010/main" val="3691400773"/>
              </p:ext>
            </p:extLst>
          </p:nvPr>
        </p:nvGraphicFramePr>
        <p:xfrm>
          <a:off x="4384659" y="1123910"/>
          <a:ext cx="4557484" cy="4786560"/>
        </p:xfrm>
        <a:graphic>
          <a:graphicData uri="http://schemas.openxmlformats.org/drawingml/2006/chart">
            <c:chart xmlns:c="http://schemas.openxmlformats.org/drawingml/2006/chart" xmlns:r="http://schemas.openxmlformats.org/officeDocument/2006/relationships" r:id="rId2"/>
          </a:graphicData>
        </a:graphic>
      </p:graphicFrame>
      <p:sp>
        <p:nvSpPr>
          <p:cNvPr id="5" name="Marcador de texto 5">
            <a:extLst>
              <a:ext uri="{FF2B5EF4-FFF2-40B4-BE49-F238E27FC236}">
                <a16:creationId xmlns:a16="http://schemas.microsoft.com/office/drawing/2014/main" id="{B671F1E6-3A21-4414-B1C9-C94359F6B38F}"/>
              </a:ext>
            </a:extLst>
          </p:cNvPr>
          <p:cNvSpPr txBox="1">
            <a:spLocks/>
          </p:cNvSpPr>
          <p:nvPr/>
        </p:nvSpPr>
        <p:spPr>
          <a:xfrm>
            <a:off x="303536" y="1073109"/>
            <a:ext cx="4268463" cy="10472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CO" sz="1600" dirty="0"/>
              <a:t>El departamento de Colombia, que mas radico correspondencia durante la vigencia 2018 fue Santander. Con un resultado de 5493 usuarios </a:t>
            </a:r>
          </a:p>
          <a:p>
            <a:pPr algn="just"/>
            <a:endParaRPr lang="es-CO" sz="1600" dirty="0"/>
          </a:p>
          <a:p>
            <a:pPr algn="just"/>
            <a:endParaRPr lang="es-CO" sz="1600" dirty="0"/>
          </a:p>
          <a:p>
            <a:pPr algn="just"/>
            <a:endParaRPr lang="es-CO" sz="1600" dirty="0"/>
          </a:p>
        </p:txBody>
      </p:sp>
      <p:graphicFrame>
        <p:nvGraphicFramePr>
          <p:cNvPr id="6" name="Tabla 5">
            <a:extLst>
              <a:ext uri="{FF2B5EF4-FFF2-40B4-BE49-F238E27FC236}">
                <a16:creationId xmlns:a16="http://schemas.microsoft.com/office/drawing/2014/main" id="{633F9091-135B-4499-8A55-4B1C2EBCC41F}"/>
              </a:ext>
            </a:extLst>
          </p:cNvPr>
          <p:cNvGraphicFramePr>
            <a:graphicFrameLocks noGrp="1"/>
          </p:cNvGraphicFramePr>
          <p:nvPr>
            <p:extLst>
              <p:ext uri="{D42A27DB-BD31-4B8C-83A1-F6EECF244321}">
                <p14:modId xmlns:p14="http://schemas.microsoft.com/office/powerpoint/2010/main" val="3591651437"/>
              </p:ext>
            </p:extLst>
          </p:nvPr>
        </p:nvGraphicFramePr>
        <p:xfrm>
          <a:off x="660440" y="2325745"/>
          <a:ext cx="3367315" cy="3584720"/>
        </p:xfrm>
        <a:graphic>
          <a:graphicData uri="http://schemas.openxmlformats.org/drawingml/2006/table">
            <a:tbl>
              <a:tblPr firstRow="1" firstCol="1" bandRow="1">
                <a:tableStyleId>{FABFCF23-3B69-468F-B69F-88F6DE6A72F2}</a:tableStyleId>
              </a:tblPr>
              <a:tblGrid>
                <a:gridCol w="1998586">
                  <a:extLst>
                    <a:ext uri="{9D8B030D-6E8A-4147-A177-3AD203B41FA5}">
                      <a16:colId xmlns:a16="http://schemas.microsoft.com/office/drawing/2014/main" val="1116948473"/>
                    </a:ext>
                  </a:extLst>
                </a:gridCol>
                <a:gridCol w="1368729">
                  <a:extLst>
                    <a:ext uri="{9D8B030D-6E8A-4147-A177-3AD203B41FA5}">
                      <a16:colId xmlns:a16="http://schemas.microsoft.com/office/drawing/2014/main" val="1083447115"/>
                    </a:ext>
                  </a:extLst>
                </a:gridCol>
              </a:tblGrid>
              <a:tr h="224045">
                <a:tc>
                  <a:txBody>
                    <a:bodyPr/>
                    <a:lstStyle/>
                    <a:p>
                      <a:pPr algn="ctr">
                        <a:lnSpc>
                          <a:spcPct val="107000"/>
                        </a:lnSpc>
                        <a:spcAft>
                          <a:spcPts val="0"/>
                        </a:spcAft>
                      </a:pPr>
                      <a:r>
                        <a:rPr lang="es-CO" sz="1000">
                          <a:effectLst/>
                        </a:rPr>
                        <a:t>DEPARTAMENTO</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 DE OFICIOS</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6546819"/>
                  </a:ext>
                </a:extLst>
              </a:tr>
              <a:tr h="224045">
                <a:tc>
                  <a:txBody>
                    <a:bodyPr/>
                    <a:lstStyle/>
                    <a:p>
                      <a:pPr algn="ctr">
                        <a:lnSpc>
                          <a:spcPct val="107000"/>
                        </a:lnSpc>
                        <a:spcAft>
                          <a:spcPts val="0"/>
                        </a:spcAft>
                      </a:pPr>
                      <a:r>
                        <a:rPr lang="es-CO" sz="1000">
                          <a:effectLst/>
                        </a:rPr>
                        <a:t>Antioquia</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16</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3014954"/>
                  </a:ext>
                </a:extLst>
              </a:tr>
              <a:tr h="224045">
                <a:tc>
                  <a:txBody>
                    <a:bodyPr/>
                    <a:lstStyle/>
                    <a:p>
                      <a:pPr algn="ctr">
                        <a:lnSpc>
                          <a:spcPct val="107000"/>
                        </a:lnSpc>
                        <a:spcAft>
                          <a:spcPts val="0"/>
                        </a:spcAft>
                      </a:pPr>
                      <a:r>
                        <a:rPr lang="es-CO" sz="1000">
                          <a:effectLst/>
                        </a:rPr>
                        <a:t>Bogotá D.C</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419</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9084548"/>
                  </a:ext>
                </a:extLst>
              </a:tr>
              <a:tr h="224045">
                <a:tc>
                  <a:txBody>
                    <a:bodyPr/>
                    <a:lstStyle/>
                    <a:p>
                      <a:pPr algn="ctr">
                        <a:lnSpc>
                          <a:spcPct val="107000"/>
                        </a:lnSpc>
                        <a:spcAft>
                          <a:spcPts val="0"/>
                        </a:spcAft>
                      </a:pPr>
                      <a:r>
                        <a:rPr lang="es-CO" sz="1000">
                          <a:effectLst/>
                        </a:rPr>
                        <a:t>Bolivar</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1</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5492561"/>
                  </a:ext>
                </a:extLst>
              </a:tr>
              <a:tr h="224045">
                <a:tc>
                  <a:txBody>
                    <a:bodyPr/>
                    <a:lstStyle/>
                    <a:p>
                      <a:pPr algn="ctr">
                        <a:lnSpc>
                          <a:spcPct val="107000"/>
                        </a:lnSpc>
                        <a:spcAft>
                          <a:spcPts val="0"/>
                        </a:spcAft>
                      </a:pPr>
                      <a:r>
                        <a:rPr lang="es-CO" sz="1000">
                          <a:effectLst/>
                        </a:rPr>
                        <a:t>Boyacá</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2</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312034"/>
                  </a:ext>
                </a:extLst>
              </a:tr>
              <a:tr h="224045">
                <a:tc>
                  <a:txBody>
                    <a:bodyPr/>
                    <a:lstStyle/>
                    <a:p>
                      <a:pPr algn="ctr">
                        <a:lnSpc>
                          <a:spcPct val="107000"/>
                        </a:lnSpc>
                        <a:spcAft>
                          <a:spcPts val="0"/>
                        </a:spcAft>
                      </a:pPr>
                      <a:r>
                        <a:rPr lang="es-CO" sz="1000" dirty="0">
                          <a:effectLst/>
                        </a:rPr>
                        <a:t>Cauca</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1</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3958627"/>
                  </a:ext>
                </a:extLst>
              </a:tr>
              <a:tr h="224045">
                <a:tc>
                  <a:txBody>
                    <a:bodyPr/>
                    <a:lstStyle/>
                    <a:p>
                      <a:pPr algn="ctr">
                        <a:lnSpc>
                          <a:spcPct val="107000"/>
                        </a:lnSpc>
                        <a:spcAft>
                          <a:spcPts val="0"/>
                        </a:spcAft>
                      </a:pPr>
                      <a:r>
                        <a:rPr lang="es-CO" sz="1000">
                          <a:effectLst/>
                        </a:rPr>
                        <a:t>Cesar</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4</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7872611"/>
                  </a:ext>
                </a:extLst>
              </a:tr>
              <a:tr h="224045">
                <a:tc>
                  <a:txBody>
                    <a:bodyPr/>
                    <a:lstStyle/>
                    <a:p>
                      <a:pPr algn="ctr">
                        <a:lnSpc>
                          <a:spcPct val="107000"/>
                        </a:lnSpc>
                        <a:spcAft>
                          <a:spcPts val="0"/>
                        </a:spcAft>
                      </a:pPr>
                      <a:r>
                        <a:rPr lang="es-CO" sz="1000">
                          <a:effectLst/>
                        </a:rPr>
                        <a:t>Córdoba</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3</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8314876"/>
                  </a:ext>
                </a:extLst>
              </a:tr>
              <a:tr h="224045">
                <a:tc>
                  <a:txBody>
                    <a:bodyPr/>
                    <a:lstStyle/>
                    <a:p>
                      <a:pPr algn="ctr">
                        <a:lnSpc>
                          <a:spcPct val="107000"/>
                        </a:lnSpc>
                        <a:spcAft>
                          <a:spcPts val="0"/>
                        </a:spcAft>
                      </a:pPr>
                      <a:r>
                        <a:rPr lang="es-CO" sz="1000">
                          <a:effectLst/>
                        </a:rPr>
                        <a:t>Cundinamarca</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2</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2960715"/>
                  </a:ext>
                </a:extLst>
              </a:tr>
              <a:tr h="224045">
                <a:tc>
                  <a:txBody>
                    <a:bodyPr/>
                    <a:lstStyle/>
                    <a:p>
                      <a:pPr algn="ctr">
                        <a:lnSpc>
                          <a:spcPct val="107000"/>
                        </a:lnSpc>
                        <a:spcAft>
                          <a:spcPts val="0"/>
                        </a:spcAft>
                      </a:pPr>
                      <a:r>
                        <a:rPr lang="es-CO" sz="1000">
                          <a:effectLst/>
                        </a:rPr>
                        <a:t>Huila</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3</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5763620"/>
                  </a:ext>
                </a:extLst>
              </a:tr>
              <a:tr h="224045">
                <a:tc>
                  <a:txBody>
                    <a:bodyPr/>
                    <a:lstStyle/>
                    <a:p>
                      <a:pPr algn="ctr">
                        <a:lnSpc>
                          <a:spcPct val="107000"/>
                        </a:lnSpc>
                        <a:spcAft>
                          <a:spcPts val="0"/>
                        </a:spcAft>
                      </a:pPr>
                      <a:r>
                        <a:rPr lang="es-CO" sz="1000">
                          <a:effectLst/>
                        </a:rPr>
                        <a:t>Magdalena</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1</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3307752"/>
                  </a:ext>
                </a:extLst>
              </a:tr>
              <a:tr h="224045">
                <a:tc>
                  <a:txBody>
                    <a:bodyPr/>
                    <a:lstStyle/>
                    <a:p>
                      <a:pPr algn="ctr">
                        <a:lnSpc>
                          <a:spcPct val="107000"/>
                        </a:lnSpc>
                        <a:spcAft>
                          <a:spcPts val="0"/>
                        </a:spcAft>
                      </a:pPr>
                      <a:r>
                        <a:rPr lang="es-CO" sz="1000">
                          <a:effectLst/>
                        </a:rPr>
                        <a:t>Meta</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2</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2391507"/>
                  </a:ext>
                </a:extLst>
              </a:tr>
              <a:tr h="224045">
                <a:tc>
                  <a:txBody>
                    <a:bodyPr/>
                    <a:lstStyle/>
                    <a:p>
                      <a:pPr algn="ctr">
                        <a:lnSpc>
                          <a:spcPct val="107000"/>
                        </a:lnSpc>
                        <a:spcAft>
                          <a:spcPts val="0"/>
                        </a:spcAft>
                      </a:pPr>
                      <a:r>
                        <a:rPr lang="es-CO" sz="1000">
                          <a:effectLst/>
                        </a:rPr>
                        <a:t>Risaralda</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1</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3959033"/>
                  </a:ext>
                </a:extLst>
              </a:tr>
              <a:tr h="224045">
                <a:tc>
                  <a:txBody>
                    <a:bodyPr/>
                    <a:lstStyle/>
                    <a:p>
                      <a:pPr algn="ctr">
                        <a:lnSpc>
                          <a:spcPct val="107000"/>
                        </a:lnSpc>
                        <a:spcAft>
                          <a:spcPts val="0"/>
                        </a:spcAft>
                      </a:pPr>
                      <a:r>
                        <a:rPr lang="es-CO" sz="1000">
                          <a:effectLst/>
                        </a:rPr>
                        <a:t>Santander</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dirty="0">
                          <a:effectLst/>
                        </a:rPr>
                        <a:t>5493</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13863166"/>
                  </a:ext>
                </a:extLst>
              </a:tr>
              <a:tr h="224045">
                <a:tc>
                  <a:txBody>
                    <a:bodyPr/>
                    <a:lstStyle/>
                    <a:p>
                      <a:pPr algn="ctr">
                        <a:lnSpc>
                          <a:spcPct val="107000"/>
                        </a:lnSpc>
                        <a:spcAft>
                          <a:spcPts val="0"/>
                        </a:spcAft>
                      </a:pPr>
                      <a:r>
                        <a:rPr lang="es-CO" sz="1000">
                          <a:effectLst/>
                        </a:rPr>
                        <a:t>Sucre</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a:effectLst/>
                        </a:rPr>
                        <a:t>1</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21047860"/>
                  </a:ext>
                </a:extLst>
              </a:tr>
              <a:tr h="224045">
                <a:tc>
                  <a:txBody>
                    <a:bodyPr/>
                    <a:lstStyle/>
                    <a:p>
                      <a:pPr algn="ctr">
                        <a:lnSpc>
                          <a:spcPct val="107000"/>
                        </a:lnSpc>
                        <a:spcAft>
                          <a:spcPts val="0"/>
                        </a:spcAft>
                      </a:pPr>
                      <a:r>
                        <a:rPr lang="es-CO" sz="1000" dirty="0">
                          <a:effectLst/>
                        </a:rPr>
                        <a:t>Valle</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000" dirty="0">
                          <a:effectLst/>
                        </a:rPr>
                        <a:t>12</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49307468"/>
                  </a:ext>
                </a:extLst>
              </a:tr>
            </a:tbl>
          </a:graphicData>
        </a:graphic>
      </p:graphicFrame>
    </p:spTree>
    <p:extLst>
      <p:ext uri="{BB962C8B-B14F-4D97-AF65-F5344CB8AC3E}">
        <p14:creationId xmlns:p14="http://schemas.microsoft.com/office/powerpoint/2010/main" val="412689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9FF00F95-E30D-4AD0-8013-A887A40AF0C0}"/>
              </a:ext>
            </a:extLst>
          </p:cNvPr>
          <p:cNvSpPr txBox="1">
            <a:spLocks/>
          </p:cNvSpPr>
          <p:nvPr/>
        </p:nvSpPr>
        <p:spPr>
          <a:xfrm>
            <a:off x="119359" y="1920239"/>
            <a:ext cx="2941665" cy="37880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CO" sz="1600" dirty="0"/>
              <a:t>Desagregando la grafica anterior, podemos ver que el municipio  de Santander que mas radico correspondencia en la entidad es Bucaramanga  con </a:t>
            </a:r>
            <a:r>
              <a:rPr lang="es-CO" sz="1600" dirty="0" smtClean="0"/>
              <a:t>73,11%, </a:t>
            </a:r>
            <a:r>
              <a:rPr lang="es-CO" sz="1600" dirty="0"/>
              <a:t>Floridablanca con un </a:t>
            </a:r>
            <a:r>
              <a:rPr lang="es-CO" sz="1600" dirty="0" smtClean="0"/>
              <a:t>14.80%, Girón con 6,41%  y Piedecuesta con el 5,44%.  </a:t>
            </a:r>
            <a:endParaRPr lang="es-CO" sz="1600" dirty="0"/>
          </a:p>
          <a:p>
            <a:pPr marL="0" indent="0" algn="just">
              <a:buNone/>
            </a:pPr>
            <a:endParaRPr lang="es-CO" sz="1600" dirty="0"/>
          </a:p>
          <a:p>
            <a:pPr marL="0" indent="0" algn="just">
              <a:buNone/>
            </a:pPr>
            <a:r>
              <a:rPr lang="es-CO" sz="1600" dirty="0" smtClean="0"/>
              <a:t>  </a:t>
            </a:r>
            <a:endParaRPr lang="es-CO" sz="1600" dirty="0"/>
          </a:p>
        </p:txBody>
      </p:sp>
      <p:graphicFrame>
        <p:nvGraphicFramePr>
          <p:cNvPr id="4" name="Gráfico 3">
            <a:extLst>
              <a:ext uri="{FF2B5EF4-FFF2-40B4-BE49-F238E27FC236}">
                <a16:creationId xmlns:a16="http://schemas.microsoft.com/office/drawing/2014/main" id="{A8B738A4-46FA-4E1E-B81B-CA0721A48674}"/>
              </a:ext>
            </a:extLst>
          </p:cNvPr>
          <p:cNvGraphicFramePr/>
          <p:nvPr>
            <p:extLst>
              <p:ext uri="{D42A27DB-BD31-4B8C-83A1-F6EECF244321}">
                <p14:modId xmlns:p14="http://schemas.microsoft.com/office/powerpoint/2010/main" val="2197938229"/>
              </p:ext>
            </p:extLst>
          </p:nvPr>
        </p:nvGraphicFramePr>
        <p:xfrm>
          <a:off x="3390854" y="1123595"/>
          <a:ext cx="5609456" cy="4584684"/>
        </p:xfrm>
        <a:graphic>
          <a:graphicData uri="http://schemas.openxmlformats.org/drawingml/2006/chart">
            <c:chart xmlns:c="http://schemas.openxmlformats.org/drawingml/2006/chart" xmlns:r="http://schemas.openxmlformats.org/officeDocument/2006/relationships" r:id="rId2"/>
          </a:graphicData>
        </a:graphic>
      </p:graphicFrame>
      <p:sp>
        <p:nvSpPr>
          <p:cNvPr id="5" name="Título 1">
            <a:extLst>
              <a:ext uri="{FF2B5EF4-FFF2-40B4-BE49-F238E27FC236}">
                <a16:creationId xmlns:a16="http://schemas.microsoft.com/office/drawing/2014/main" id="{569A26C2-C568-45FB-9B95-A50BEC9B1174}"/>
              </a:ext>
            </a:extLst>
          </p:cNvPr>
          <p:cNvSpPr txBox="1">
            <a:spLocks/>
          </p:cNvSpPr>
          <p:nvPr/>
        </p:nvSpPr>
        <p:spPr>
          <a:xfrm>
            <a:off x="3256968" y="557537"/>
            <a:ext cx="3004684" cy="667658"/>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lgn="ctr"/>
            <a:r>
              <a:rPr lang="es-CO" sz="2400" b="1" dirty="0">
                <a:latin typeface="Century Gothic" panose="020B0502020202020204" pitchFamily="34" charset="0"/>
              </a:rPr>
              <a:t>Ubicación </a:t>
            </a:r>
          </a:p>
        </p:txBody>
      </p:sp>
    </p:spTree>
    <p:extLst>
      <p:ext uri="{BB962C8B-B14F-4D97-AF65-F5344CB8AC3E}">
        <p14:creationId xmlns:p14="http://schemas.microsoft.com/office/powerpoint/2010/main" val="3016569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DC4591BD-2C1B-4DB0-8B98-0B33914C8D65}"/>
              </a:ext>
            </a:extLst>
          </p:cNvPr>
          <p:cNvSpPr txBox="1">
            <a:spLocks/>
          </p:cNvSpPr>
          <p:nvPr/>
        </p:nvSpPr>
        <p:spPr>
          <a:xfrm>
            <a:off x="1426185" y="521254"/>
            <a:ext cx="8249331" cy="68217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r>
              <a:rPr lang="es-CO" sz="2400" b="1">
                <a:latin typeface="Century Gothic" panose="020B0502020202020204" pitchFamily="34" charset="0"/>
              </a:rPr>
              <a:t>3.4 Variable Intrínseca- Uso de Canales</a:t>
            </a:r>
            <a:endParaRPr lang="es-CO" sz="2400" b="1" dirty="0">
              <a:latin typeface="Century Gothic" panose="020B0502020202020204" pitchFamily="34" charset="0"/>
            </a:endParaRPr>
          </a:p>
        </p:txBody>
      </p:sp>
      <p:sp>
        <p:nvSpPr>
          <p:cNvPr id="5" name="CuadroTexto 4">
            <a:extLst>
              <a:ext uri="{FF2B5EF4-FFF2-40B4-BE49-F238E27FC236}">
                <a16:creationId xmlns:a16="http://schemas.microsoft.com/office/drawing/2014/main" id="{D726B218-FA7C-4CCB-80E8-4DD396B80CA4}"/>
              </a:ext>
            </a:extLst>
          </p:cNvPr>
          <p:cNvSpPr txBox="1"/>
          <p:nvPr/>
        </p:nvSpPr>
        <p:spPr>
          <a:xfrm>
            <a:off x="355916" y="1203426"/>
            <a:ext cx="3381827" cy="3370153"/>
          </a:xfrm>
          <a:prstGeom prst="rect">
            <a:avLst/>
          </a:prstGeom>
          <a:noFill/>
        </p:spPr>
        <p:txBody>
          <a:bodyPr wrap="square" rtlCol="0">
            <a:spAutoFit/>
          </a:bodyPr>
          <a:lstStyle/>
          <a:p>
            <a:endParaRPr lang="es-CO" sz="1300" dirty="0">
              <a:latin typeface="Century Gothic" panose="020B0502020202020204" pitchFamily="34" charset="0"/>
            </a:endParaRPr>
          </a:p>
          <a:p>
            <a:endParaRPr lang="es-CO" sz="1300" dirty="0">
              <a:latin typeface="Century Gothic" panose="020B0502020202020204" pitchFamily="34" charset="0"/>
            </a:endParaRPr>
          </a:p>
          <a:p>
            <a:endParaRPr lang="es-CO" sz="1300" dirty="0">
              <a:latin typeface="Century Gothic" panose="020B0502020202020204" pitchFamily="34" charset="0"/>
            </a:endParaRPr>
          </a:p>
          <a:p>
            <a:r>
              <a:rPr lang="es-CO" sz="1600" dirty="0">
                <a:latin typeface="Century Gothic" panose="020B0502020202020204" pitchFamily="34" charset="0"/>
              </a:rPr>
              <a:t>El canal mas usado para radicar correspondencia es el Presencial, esto debido a las cortas distancias  y a la facilidad para movilizarse, dentro del perímetro urbano metropolitano </a:t>
            </a:r>
          </a:p>
          <a:p>
            <a:endParaRPr lang="es-CO" sz="1300" dirty="0">
              <a:latin typeface="Century Gothic" panose="020B0502020202020204" pitchFamily="34" charset="0"/>
            </a:endParaRPr>
          </a:p>
          <a:p>
            <a:endParaRPr lang="es-CO" sz="1300" dirty="0">
              <a:latin typeface="Century Gothic" panose="020B0502020202020204" pitchFamily="34" charset="0"/>
            </a:endParaRPr>
          </a:p>
          <a:p>
            <a:endParaRPr lang="es-CO" dirty="0"/>
          </a:p>
          <a:p>
            <a:endParaRPr lang="es-CO" dirty="0"/>
          </a:p>
        </p:txBody>
      </p:sp>
      <p:graphicFrame>
        <p:nvGraphicFramePr>
          <p:cNvPr id="6" name="Gráfico 5">
            <a:extLst>
              <a:ext uri="{FF2B5EF4-FFF2-40B4-BE49-F238E27FC236}">
                <a16:creationId xmlns:a16="http://schemas.microsoft.com/office/drawing/2014/main" id="{F47EC196-254C-4D00-B276-B385A61C923B}"/>
              </a:ext>
            </a:extLst>
          </p:cNvPr>
          <p:cNvGraphicFramePr/>
          <p:nvPr>
            <p:extLst>
              <p:ext uri="{D42A27DB-BD31-4B8C-83A1-F6EECF244321}">
                <p14:modId xmlns:p14="http://schemas.microsoft.com/office/powerpoint/2010/main" val="1112575334"/>
              </p:ext>
            </p:extLst>
          </p:nvPr>
        </p:nvGraphicFramePr>
        <p:xfrm>
          <a:off x="3911285" y="1194593"/>
          <a:ext cx="4876799" cy="4426858"/>
        </p:xfrm>
        <a:graphic>
          <a:graphicData uri="http://schemas.openxmlformats.org/drawingml/2006/chart">
            <c:chart xmlns:c="http://schemas.openxmlformats.org/drawingml/2006/chart" xmlns:r="http://schemas.openxmlformats.org/officeDocument/2006/relationships" r:id="rId2"/>
          </a:graphicData>
        </a:graphic>
      </p:graphicFrame>
      <p:pic>
        <p:nvPicPr>
          <p:cNvPr id="9" name="Imagen 8" descr="Resultado de imagen para ventanilla icono png">
            <a:extLst>
              <a:ext uri="{FF2B5EF4-FFF2-40B4-BE49-F238E27FC236}">
                <a16:creationId xmlns:a16="http://schemas.microsoft.com/office/drawing/2014/main" id="{683D55EB-2B84-4860-BE58-02B5D7ED3027}"/>
              </a:ext>
            </a:extLst>
          </p:cNvPr>
          <p:cNvPicPr/>
          <p:nvPr/>
        </p:nvPicPr>
        <p:blipFill rotWithShape="1">
          <a:blip r:embed="rId3">
            <a:extLst>
              <a:ext uri="{BEBA8EAE-BF5A-486C-A8C5-ECC9F3942E4B}">
                <a14:imgProps xmlns:a14="http://schemas.microsoft.com/office/drawing/2010/main">
                  <a14:imgLayer r:embed="rId4">
                    <a14:imgEffect>
                      <a14:brightnessContrast bright="16000"/>
                    </a14:imgEffect>
                  </a14:imgLayer>
                </a14:imgProps>
              </a:ext>
              <a:ext uri="{28A0092B-C50C-407E-A947-70E740481C1C}">
                <a14:useLocalDpi xmlns:a14="http://schemas.microsoft.com/office/drawing/2010/main" val="0"/>
              </a:ext>
            </a:extLst>
          </a:blip>
          <a:srcRect b="9404"/>
          <a:stretch/>
        </p:blipFill>
        <p:spPr bwMode="auto">
          <a:xfrm>
            <a:off x="714354" y="3548270"/>
            <a:ext cx="3023389" cy="230731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468121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en-US" b="1" dirty="0">
                <a:latin typeface="Century Gothic" panose="020B0502020202020204" pitchFamily="34" charset="0"/>
              </a:rPr>
              <a:t>Caracterización de</a:t>
            </a:r>
            <a:br>
              <a:rPr lang="en-US" b="1" dirty="0">
                <a:latin typeface="Century Gothic" panose="020B0502020202020204" pitchFamily="34" charset="0"/>
              </a:rPr>
            </a:br>
            <a:r>
              <a:rPr lang="en-US" b="1" dirty="0">
                <a:latin typeface="Century Gothic" panose="020B0502020202020204" pitchFamily="34" charset="0"/>
              </a:rPr>
              <a:t>Usuarios </a:t>
            </a:r>
            <a:br>
              <a:rPr lang="en-US" b="1" dirty="0">
                <a:latin typeface="Century Gothic" panose="020B0502020202020204" pitchFamily="34" charset="0"/>
              </a:rPr>
            </a:br>
            <a:r>
              <a:rPr lang="en-US" b="1" dirty="0">
                <a:latin typeface="Century Gothic" panose="020B0502020202020204" pitchFamily="34" charset="0"/>
              </a:rPr>
              <a:t>2018</a:t>
            </a:r>
            <a:endParaRPr lang="en-US" dirty="0"/>
          </a:p>
        </p:txBody>
      </p:sp>
      <p:sp>
        <p:nvSpPr>
          <p:cNvPr id="3" name="Marcador de texto 2"/>
          <p:cNvSpPr>
            <a:spLocks noGrp="1"/>
          </p:cNvSpPr>
          <p:nvPr>
            <p:ph type="body" idx="1"/>
          </p:nvPr>
        </p:nvSpPr>
        <p:spPr>
          <a:xfrm>
            <a:off x="623888" y="3788775"/>
            <a:ext cx="7886700" cy="850005"/>
          </a:xfrm>
        </p:spPr>
        <p:txBody>
          <a:bodyPr>
            <a:normAutofit/>
          </a:bodyPr>
          <a:lstStyle/>
          <a:p>
            <a:r>
              <a:rPr lang="en-US" sz="1800" dirty="0"/>
              <a:t>ÁREA METROPOLITANA DE BUCARAMANGA</a:t>
            </a:r>
          </a:p>
        </p:txBody>
      </p:sp>
    </p:spTree>
    <p:extLst>
      <p:ext uri="{BB962C8B-B14F-4D97-AF65-F5344CB8AC3E}">
        <p14:creationId xmlns:p14="http://schemas.microsoft.com/office/powerpoint/2010/main" val="2884399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0AD26479-4176-40B8-B607-03BFEE38FFBC}"/>
              </a:ext>
            </a:extLst>
          </p:cNvPr>
          <p:cNvSpPr txBox="1"/>
          <p:nvPr/>
        </p:nvSpPr>
        <p:spPr>
          <a:xfrm>
            <a:off x="454991" y="624114"/>
            <a:ext cx="7823200" cy="461665"/>
          </a:xfrm>
          <a:prstGeom prst="rect">
            <a:avLst/>
          </a:prstGeom>
          <a:noFill/>
        </p:spPr>
        <p:txBody>
          <a:bodyPr wrap="square" rtlCol="0">
            <a:spAutoFit/>
          </a:bodyPr>
          <a:lstStyle/>
          <a:p>
            <a:pPr algn="ctr"/>
            <a:r>
              <a:rPr lang="es-CO" sz="2400" b="1" dirty="0">
                <a:latin typeface="Century Gothic" panose="020B0502020202020204" pitchFamily="34" charset="0"/>
              </a:rPr>
              <a:t>Ficha técnica </a:t>
            </a:r>
          </a:p>
        </p:txBody>
      </p:sp>
      <p:graphicFrame>
        <p:nvGraphicFramePr>
          <p:cNvPr id="5" name="Tabla 4">
            <a:extLst>
              <a:ext uri="{FF2B5EF4-FFF2-40B4-BE49-F238E27FC236}">
                <a16:creationId xmlns:a16="http://schemas.microsoft.com/office/drawing/2014/main" id="{DDB00900-62C3-47A0-9B1B-CFE699827F63}"/>
              </a:ext>
            </a:extLst>
          </p:cNvPr>
          <p:cNvGraphicFramePr>
            <a:graphicFrameLocks noGrp="1"/>
          </p:cNvGraphicFramePr>
          <p:nvPr>
            <p:extLst>
              <p:ext uri="{D42A27DB-BD31-4B8C-83A1-F6EECF244321}">
                <p14:modId xmlns:p14="http://schemas.microsoft.com/office/powerpoint/2010/main" val="152915641"/>
              </p:ext>
            </p:extLst>
          </p:nvPr>
        </p:nvGraphicFramePr>
        <p:xfrm>
          <a:off x="557538" y="1635761"/>
          <a:ext cx="8028924" cy="3749321"/>
        </p:xfrm>
        <a:graphic>
          <a:graphicData uri="http://schemas.openxmlformats.org/drawingml/2006/table">
            <a:tbl>
              <a:tblPr firstRow="1" bandRow="1">
                <a:tableStyleId>{D7AC3CCA-C797-4891-BE02-D94E43425B78}</a:tableStyleId>
              </a:tblPr>
              <a:tblGrid>
                <a:gridCol w="1978555">
                  <a:extLst>
                    <a:ext uri="{9D8B030D-6E8A-4147-A177-3AD203B41FA5}">
                      <a16:colId xmlns:a16="http://schemas.microsoft.com/office/drawing/2014/main" val="3944312711"/>
                    </a:ext>
                  </a:extLst>
                </a:gridCol>
                <a:gridCol w="6050369">
                  <a:extLst>
                    <a:ext uri="{9D8B030D-6E8A-4147-A177-3AD203B41FA5}">
                      <a16:colId xmlns:a16="http://schemas.microsoft.com/office/drawing/2014/main" val="3948430116"/>
                    </a:ext>
                  </a:extLst>
                </a:gridCol>
              </a:tblGrid>
              <a:tr h="536643">
                <a:tc>
                  <a:txBody>
                    <a:bodyPr/>
                    <a:lstStyle/>
                    <a:p>
                      <a:pPr>
                        <a:lnSpc>
                          <a:spcPct val="115000"/>
                        </a:lnSpc>
                        <a:spcBef>
                          <a:spcPts val="600"/>
                        </a:spcBef>
                        <a:spcAft>
                          <a:spcPts val="0"/>
                        </a:spcAft>
                      </a:pPr>
                      <a:r>
                        <a:rPr lang="es-419" sz="1400" b="1"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Título:</a:t>
                      </a:r>
                      <a:endParaRPr lang="es-CO" sz="1400" b="1"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endParaRPr>
                    </a:p>
                  </a:txBody>
                  <a:tcPr marL="68580" marR="68580" marT="0" marB="0" anchor="ctr">
                    <a:solidFill>
                      <a:schemeClr val="bg1"/>
                    </a:solidFill>
                  </a:tcPr>
                </a:tc>
                <a:tc>
                  <a:txBody>
                    <a:bodyPr/>
                    <a:lstStyle/>
                    <a:p>
                      <a:pPr>
                        <a:lnSpc>
                          <a:spcPct val="115000"/>
                        </a:lnSpc>
                        <a:spcBef>
                          <a:spcPts val="600"/>
                        </a:spcBef>
                        <a:spcAft>
                          <a:spcPts val="0"/>
                        </a:spcAft>
                      </a:pPr>
                      <a:r>
                        <a:rPr lang="es-419" sz="1400" b="0"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Caracterización de usuarios del Área Metropolitana de Bucaramanga</a:t>
                      </a:r>
                      <a:endParaRPr lang="es-CO" sz="1400" b="0"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2559926042"/>
                  </a:ext>
                </a:extLst>
              </a:tr>
              <a:tr h="425064">
                <a:tc>
                  <a:txBody>
                    <a:bodyPr/>
                    <a:lstStyle/>
                    <a:p>
                      <a:pPr>
                        <a:lnSpc>
                          <a:spcPct val="115000"/>
                        </a:lnSpc>
                        <a:spcBef>
                          <a:spcPts val="600"/>
                        </a:spcBef>
                        <a:spcAft>
                          <a:spcPts val="0"/>
                        </a:spcAft>
                      </a:pPr>
                      <a:r>
                        <a:rPr lang="es-419" sz="1400" b="1"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Fecha elaboración:</a:t>
                      </a:r>
                      <a:endParaRPr lang="es-CO" sz="1400" b="1"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endParaRPr>
                    </a:p>
                  </a:txBody>
                  <a:tcPr marL="68580" marR="68580" marT="0" marB="0" anchor="ctr"/>
                </a:tc>
                <a:tc>
                  <a:txBody>
                    <a:bodyPr/>
                    <a:lstStyle/>
                    <a:p>
                      <a:pPr>
                        <a:lnSpc>
                          <a:spcPct val="115000"/>
                        </a:lnSpc>
                        <a:spcBef>
                          <a:spcPts val="600"/>
                        </a:spcBef>
                        <a:spcAft>
                          <a:spcPts val="0"/>
                        </a:spcAft>
                      </a:pPr>
                      <a:r>
                        <a:rPr lang="es-419" sz="1400" b="0"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01 de febrero de 2019</a:t>
                      </a:r>
                      <a:endParaRPr lang="es-CO" sz="1400" b="0"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6568050"/>
                  </a:ext>
                </a:extLst>
              </a:tr>
              <a:tr h="1381094">
                <a:tc>
                  <a:txBody>
                    <a:bodyPr/>
                    <a:lstStyle/>
                    <a:p>
                      <a:pPr>
                        <a:lnSpc>
                          <a:spcPct val="115000"/>
                        </a:lnSpc>
                        <a:spcBef>
                          <a:spcPts val="600"/>
                        </a:spcBef>
                        <a:spcAft>
                          <a:spcPts val="0"/>
                        </a:spcAft>
                      </a:pPr>
                      <a:r>
                        <a:rPr lang="es-419" sz="1400" b="1"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Resumen:</a:t>
                      </a:r>
                      <a:endParaRPr lang="es-CO" sz="1400" b="1"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endParaRPr>
                    </a:p>
                  </a:txBody>
                  <a:tcPr marL="68580" marR="68580" marT="0" marB="0" anchor="ctr">
                    <a:noFill/>
                  </a:tcPr>
                </a:tc>
                <a:tc>
                  <a:txBody>
                    <a:bodyPr/>
                    <a:lstStyle/>
                    <a:p>
                      <a:pPr algn="just">
                        <a:lnSpc>
                          <a:spcPct val="115000"/>
                        </a:lnSpc>
                        <a:spcBef>
                          <a:spcPts val="600"/>
                        </a:spcBef>
                        <a:spcAft>
                          <a:spcPts val="0"/>
                        </a:spcAft>
                      </a:pPr>
                      <a:r>
                        <a:rPr lang="es-419" sz="1400" b="0"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Este documento tiene como objetivo identificar el público que hace uso de los diferentes canales de comunicación disponibles en la entidad, conocer las necesidades y principales motivos por los cuales los usuarios acceden a los servicios que ofrece el AMB.</a:t>
                      </a:r>
                      <a:endParaRPr lang="es-CO" sz="1400" b="0"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1950957756"/>
                  </a:ext>
                </a:extLst>
              </a:tr>
              <a:tr h="425064">
                <a:tc>
                  <a:txBody>
                    <a:bodyPr/>
                    <a:lstStyle/>
                    <a:p>
                      <a:pPr marL="0" algn="l" defTabSz="914400" rtl="0" eaLnBrk="1" latinLnBrk="0" hangingPunct="1">
                        <a:lnSpc>
                          <a:spcPct val="115000"/>
                        </a:lnSpc>
                        <a:spcBef>
                          <a:spcPts val="600"/>
                        </a:spcBef>
                        <a:spcAft>
                          <a:spcPts val="0"/>
                        </a:spcAft>
                      </a:pPr>
                      <a:r>
                        <a:rPr lang="es-CO" sz="1400" b="1" kern="1200" dirty="0">
                          <a:solidFill>
                            <a:srgbClr val="595959"/>
                          </a:solidFill>
                          <a:effectLst/>
                          <a:latin typeface="Century Gothic" panose="020B0502020202020204" pitchFamily="34" charset="0"/>
                          <a:cs typeface="Times New Roman" panose="02020603050405020304" pitchFamily="18" charset="0"/>
                        </a:rPr>
                        <a:t>Responsable:</a:t>
                      </a:r>
                    </a:p>
                  </a:txBody>
                  <a:tcPr anchor="ctr"/>
                </a:tc>
                <a:tc>
                  <a:txBody>
                    <a:bodyPr/>
                    <a:lstStyle/>
                    <a:p>
                      <a:pPr marL="0" algn="l" defTabSz="914400" rtl="0" eaLnBrk="1" latinLnBrk="0" hangingPunct="1">
                        <a:lnSpc>
                          <a:spcPct val="115000"/>
                        </a:lnSpc>
                        <a:spcBef>
                          <a:spcPts val="600"/>
                        </a:spcBef>
                        <a:spcAft>
                          <a:spcPts val="0"/>
                        </a:spcAft>
                      </a:pPr>
                      <a:r>
                        <a:rPr lang="es-CO" sz="1400" b="0" kern="1200" dirty="0">
                          <a:solidFill>
                            <a:srgbClr val="595959"/>
                          </a:solidFill>
                          <a:effectLst/>
                          <a:latin typeface="Century Gothic" panose="020B0502020202020204" pitchFamily="34" charset="0"/>
                          <a:cs typeface="Times New Roman" panose="02020603050405020304" pitchFamily="18" charset="0"/>
                        </a:rPr>
                        <a:t>Gestión Corporativa</a:t>
                      </a:r>
                    </a:p>
                  </a:txBody>
                  <a:tcPr anchor="ctr"/>
                </a:tc>
                <a:extLst>
                  <a:ext uri="{0D108BD9-81ED-4DB2-BD59-A6C34878D82A}">
                    <a16:rowId xmlns:a16="http://schemas.microsoft.com/office/drawing/2014/main" val="1614515259"/>
                  </a:ext>
                </a:extLst>
              </a:tr>
              <a:tr h="818612">
                <a:tc>
                  <a:txBody>
                    <a:bodyPr/>
                    <a:lstStyle/>
                    <a:p>
                      <a:pPr algn="just">
                        <a:lnSpc>
                          <a:spcPct val="115000"/>
                        </a:lnSpc>
                        <a:spcBef>
                          <a:spcPts val="600"/>
                        </a:spcBef>
                        <a:spcAft>
                          <a:spcPts val="0"/>
                        </a:spcAft>
                      </a:pPr>
                      <a:r>
                        <a:rPr lang="es-419" sz="1400" b="1"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Fuente:</a:t>
                      </a:r>
                      <a:endParaRPr lang="es-CO" sz="1400" b="1"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endParaRPr>
                    </a:p>
                  </a:txBody>
                  <a:tcPr marL="68580" marR="68580" marT="0" marB="0" anchor="ctr">
                    <a:noFill/>
                  </a:tcPr>
                </a:tc>
                <a:tc>
                  <a:txBody>
                    <a:bodyPr/>
                    <a:lstStyle/>
                    <a:p>
                      <a:pPr>
                        <a:lnSpc>
                          <a:spcPct val="115000"/>
                        </a:lnSpc>
                        <a:spcBef>
                          <a:spcPts val="600"/>
                        </a:spcBef>
                        <a:spcAft>
                          <a:spcPts val="0"/>
                        </a:spcAft>
                      </a:pPr>
                      <a:r>
                        <a:rPr lang="es-419" sz="1400" b="0"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Datos tomados del software </a:t>
                      </a:r>
                      <a:r>
                        <a:rPr lang="es-419" sz="1400" b="0" dirty="0" err="1" smtClean="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BMP.Gov</a:t>
                      </a:r>
                      <a:r>
                        <a:rPr lang="es-419" sz="1400" b="0" dirty="0" smtClean="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 </a:t>
                      </a:r>
                      <a:r>
                        <a:rPr lang="es-419" sz="1400" b="0"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de correspondencia recibida del 15 de agosto al 28 de diciembre de 2018</a:t>
                      </a:r>
                      <a:r>
                        <a:rPr lang="es-419" sz="1400" b="0" dirty="0" smtClean="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 A</a:t>
                      </a:r>
                      <a:r>
                        <a:rPr lang="es-419" sz="1400" b="0" baseline="0" dirty="0" smtClean="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 partir del 15 de agosto de 2018 se inicio con el uso del software </a:t>
                      </a:r>
                      <a:r>
                        <a:rPr lang="es-419" sz="1400" b="0" baseline="0" dirty="0" err="1" smtClean="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BPM.Gov</a:t>
                      </a:r>
                      <a:r>
                        <a:rPr lang="es-419" sz="1400" b="0" baseline="0" dirty="0" smtClean="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rPr>
                        <a:t> de correspondencia. </a:t>
                      </a:r>
                      <a:endParaRPr lang="es-CO" sz="1400" b="0" dirty="0">
                        <a:solidFill>
                          <a:srgbClr val="595959"/>
                        </a:solidFill>
                        <a:effectLst/>
                        <a:latin typeface="Century Gothic" panose="020B0502020202020204" pitchFamily="34" charset="0"/>
                        <a:ea typeface="Constantia" panose="02030602050306030303"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2075310310"/>
                  </a:ext>
                </a:extLst>
              </a:tr>
            </a:tbl>
          </a:graphicData>
        </a:graphic>
      </p:graphicFrame>
    </p:spTree>
    <p:extLst>
      <p:ext uri="{BB962C8B-B14F-4D97-AF65-F5344CB8AC3E}">
        <p14:creationId xmlns:p14="http://schemas.microsoft.com/office/powerpoint/2010/main" val="3081675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CuadroTexto">
            <a:extLst>
              <a:ext uri="{FF2B5EF4-FFF2-40B4-BE49-F238E27FC236}">
                <a16:creationId xmlns:a16="http://schemas.microsoft.com/office/drawing/2014/main" id="{50916389-2754-499B-9F48-5C5E5A9D993D}"/>
              </a:ext>
            </a:extLst>
          </p:cNvPr>
          <p:cNvSpPr txBox="1"/>
          <p:nvPr/>
        </p:nvSpPr>
        <p:spPr>
          <a:xfrm>
            <a:off x="333829" y="274290"/>
            <a:ext cx="8476341" cy="6155531"/>
          </a:xfrm>
          <a:prstGeom prst="rect">
            <a:avLst/>
          </a:prstGeom>
          <a:noFill/>
        </p:spPr>
        <p:txBody>
          <a:bodyPr wrap="square" rtlCol="0">
            <a:spAutoFit/>
          </a:bodyPr>
          <a:lstStyle/>
          <a:p>
            <a:pPr algn="ctr"/>
            <a:endParaRPr lang="es-CO" dirty="0">
              <a:latin typeface="Century Gothic"/>
            </a:endParaRPr>
          </a:p>
          <a:p>
            <a:pPr algn="ctr"/>
            <a:r>
              <a:rPr lang="es-CO" sz="2800" b="1" dirty="0">
                <a:latin typeface="Century Gothic" panose="020B0502020202020204" pitchFamily="34" charset="0"/>
                <a:ea typeface="Segoe UI" panose="020B0502040204020203" pitchFamily="34" charset="0"/>
                <a:cs typeface="Segoe UI" panose="020B0502040204020203" pitchFamily="34" charset="0"/>
              </a:rPr>
              <a:t>Introducción</a:t>
            </a:r>
          </a:p>
          <a:p>
            <a:pPr algn="ctr"/>
            <a:endParaRPr lang="es-CO" sz="2800" b="1" dirty="0">
              <a:latin typeface="Century Gothic" panose="020B0502020202020204" pitchFamily="34" charset="0"/>
              <a:ea typeface="Segoe UI" panose="020B0502040204020203" pitchFamily="34" charset="0"/>
              <a:cs typeface="Segoe UI" panose="020B0502040204020203" pitchFamily="34" charset="0"/>
            </a:endParaRPr>
          </a:p>
          <a:p>
            <a:pPr algn="just"/>
            <a:r>
              <a:rPr lang="es-419" sz="1400" dirty="0">
                <a:latin typeface="Century Gothic" panose="020B0502020202020204" pitchFamily="34" charset="0"/>
              </a:rPr>
              <a:t>El Área Metropolitana de Bucaramanga, como entidad administrativa, regida por la Ley 1625 de 2013 Ley Orgánica de las áreas metropolitanas, dotada de personería jurídica de derecho público, autonomía administrativa, patrimonio propio, autoridad y régimen administrativo y fiscal especial, está comprometida con la mejora continua del servicio al ciudadano, haciéndolo cada vez más eficiente y humano. Para esto, ha emprendido un ejercicio de identificación de las características y necesidades de su público objetivo, con el fin de optimizar los diferentes canales de interacción y elevar los niveles de satisfacción por medio de la adecuación de los servicios a las expectativas y características particulares de cada grupo identificado.</a:t>
            </a:r>
            <a:endParaRPr lang="es-CO" sz="1400" dirty="0">
              <a:latin typeface="Century Gothic" panose="020B0502020202020204" pitchFamily="34" charset="0"/>
            </a:endParaRPr>
          </a:p>
          <a:p>
            <a:pPr algn="just"/>
            <a:r>
              <a:rPr lang="es-419" sz="1400" dirty="0">
                <a:latin typeface="Century Gothic" panose="020B0502020202020204" pitchFamily="34" charset="0"/>
              </a:rPr>
              <a:t>Además de responder a la necesidad de mejorar la relación ciudadano – entidad (y por ende Estado), este ejercicio permite dar cumplimiento a las diversas disposiciones legales que estiman la caracterización de usuarios como un proceso permanente y necesario: Documento </a:t>
            </a:r>
            <a:r>
              <a:rPr lang="es-419" sz="1400" dirty="0" err="1">
                <a:latin typeface="Century Gothic" panose="020B0502020202020204" pitchFamily="34" charset="0"/>
              </a:rPr>
              <a:t>Conpes</a:t>
            </a:r>
            <a:r>
              <a:rPr lang="es-419" sz="1400" dirty="0">
                <a:latin typeface="Century Gothic" panose="020B0502020202020204" pitchFamily="34" charset="0"/>
              </a:rPr>
              <a:t> 3654 de 2010 “Política de rendición de cuentas de la rama ejecutiva a los ciudadanos”, Decreto 2641 de 2012 “Por el cual se reglamentan los artículos 73 y 76 de la Ley 1474 de 2011” y </a:t>
            </a:r>
            <a:r>
              <a:rPr lang="es-419" sz="1400" dirty="0">
                <a:latin typeface="Century Gothic" panose="020B0502020202020204" pitchFamily="34" charset="0"/>
              </a:rPr>
              <a:t> </a:t>
            </a:r>
            <a:r>
              <a:rPr lang="es-419" sz="1400" dirty="0">
                <a:latin typeface="Century Gothic" panose="020B0502020202020204" pitchFamily="34" charset="0"/>
              </a:rPr>
              <a:t>el Manual </a:t>
            </a:r>
            <a:r>
              <a:rPr lang="es-419" sz="1400" dirty="0">
                <a:latin typeface="Century Gothic" panose="020B0502020202020204" pitchFamily="34" charset="0"/>
              </a:rPr>
              <a:t>para la Implementación de la Política de Gobierno Digital</a:t>
            </a:r>
            <a:r>
              <a:rPr lang="es-419" dirty="0" smtClean="0"/>
              <a:t>.</a:t>
            </a:r>
            <a:endParaRPr lang="es-CO" sz="1400" dirty="0">
              <a:latin typeface="Century Gothic" panose="020B0502020202020204" pitchFamily="34" charset="0"/>
            </a:endParaRPr>
          </a:p>
          <a:p>
            <a:pPr algn="just"/>
            <a:r>
              <a:rPr lang="es-419" sz="1400" dirty="0">
                <a:latin typeface="Century Gothic" panose="020B0502020202020204" pitchFamily="34" charset="0"/>
              </a:rPr>
              <a:t>El ejercicio surge de la necesidad  de caracterizar a la población  con variables específicas que permitan conocer sus necesidades y poder así determinar una solución integral y satisfactoria.</a:t>
            </a:r>
            <a:endParaRPr lang="es-CO" sz="1400" dirty="0">
              <a:latin typeface="Century Gothic" panose="020B0502020202020204" pitchFamily="34" charset="0"/>
            </a:endParaRPr>
          </a:p>
          <a:p>
            <a:pPr algn="just"/>
            <a:r>
              <a:rPr lang="es-419" sz="1400" dirty="0">
                <a:latin typeface="Century Gothic" panose="020B0502020202020204" pitchFamily="34" charset="0"/>
              </a:rPr>
              <a:t>Para el análisis de los grupos se seleccionó una serie de variables recomendadas en la Guía de caracterización de ciudadanos, usuarios e interesados del Gobierno de Colombia</a:t>
            </a:r>
            <a:r>
              <a:rPr lang="es-419" sz="1200" dirty="0">
                <a:latin typeface="Century Gothic" panose="020B0502020202020204" pitchFamily="34" charset="0"/>
              </a:rPr>
              <a:t>.</a:t>
            </a:r>
            <a:endParaRPr lang="es-CO" sz="1200" dirty="0">
              <a:latin typeface="Century Gothic" panose="020B0502020202020204" pitchFamily="34" charset="0"/>
            </a:endParaRPr>
          </a:p>
          <a:p>
            <a:r>
              <a:rPr lang="es-419" dirty="0"/>
              <a:t/>
            </a:r>
            <a:br>
              <a:rPr lang="es-419" dirty="0"/>
            </a:br>
            <a:r>
              <a:rPr lang="es-419" dirty="0"/>
              <a:t> </a:t>
            </a:r>
            <a:endParaRPr lang="es-CO" dirty="0"/>
          </a:p>
        </p:txBody>
      </p:sp>
    </p:spTree>
    <p:extLst>
      <p:ext uri="{BB962C8B-B14F-4D97-AF65-F5344CB8AC3E}">
        <p14:creationId xmlns:p14="http://schemas.microsoft.com/office/powerpoint/2010/main" val="1215258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2">
            <a:extLst>
              <a:ext uri="{FF2B5EF4-FFF2-40B4-BE49-F238E27FC236}">
                <a16:creationId xmlns:a16="http://schemas.microsoft.com/office/drawing/2014/main" id="{73DD70CF-1732-40AA-93EB-3D6136E57EBE}"/>
              </a:ext>
            </a:extLst>
          </p:cNvPr>
          <p:cNvSpPr txBox="1">
            <a:spLocks/>
          </p:cNvSpPr>
          <p:nvPr/>
        </p:nvSpPr>
        <p:spPr>
          <a:xfrm>
            <a:off x="119270" y="1063329"/>
            <a:ext cx="8640417" cy="4608601"/>
          </a:xfrm>
          <a:prstGeom prst="rect">
            <a:avLst/>
          </a:prstGeom>
        </p:spPr>
        <p:txBody>
          <a:bodyPr>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just">
              <a:spcBef>
                <a:spcPts val="1000"/>
              </a:spcBef>
              <a:buNone/>
            </a:pPr>
            <a:r>
              <a:rPr lang="es-419" sz="2900" b="1" dirty="0"/>
              <a:t>1.1 Alcance de la Caracterización:</a:t>
            </a:r>
            <a:endParaRPr lang="es-CO" sz="2900" b="1" dirty="0"/>
          </a:p>
          <a:p>
            <a:pPr algn="just"/>
            <a:r>
              <a:rPr lang="es-419" sz="2900" dirty="0"/>
              <a:t>El Área Metropolitana de Bucaramanga ha enfocado la necesidad de identificar el público objetivo que hace uso de los trámites, servicios y productos ofrecidos por la entidad, en el marco de las políticas de lucha anticorrupción y de atención al ciudadano, y de responsabilidad social con la comunidad. La fuente inicial de información a analizar es el archivo maestro de correspondencia recibida de los ciudadanos durante el periodo comprendido entre el 15 de agosto al 28 de diciembre de 2018. A partir de los resultados y conclusiones extraídas, se generarán estrategias para mejorar los servicios existentes de acuerdo a las necesidades de los usuarios.</a:t>
            </a:r>
          </a:p>
          <a:p>
            <a:pPr marL="0" indent="0" algn="just">
              <a:buNone/>
            </a:pPr>
            <a:r>
              <a:rPr lang="es-CO" sz="2900" b="1" dirty="0"/>
              <a:t>1.2 Objetivo General:</a:t>
            </a:r>
          </a:p>
          <a:p>
            <a:pPr algn="just"/>
            <a:r>
              <a:rPr lang="es-CO" sz="2900" dirty="0"/>
              <a:t>Identificar y categorizar los tipos de usuarios y grupos de interés del Área Metropolitana de Bucaramanga,  </a:t>
            </a:r>
          </a:p>
          <a:p>
            <a:pPr marL="0" indent="0" algn="just">
              <a:buNone/>
            </a:pPr>
            <a:r>
              <a:rPr lang="es-CO" sz="2900" b="1" dirty="0"/>
              <a:t>1.3 Objetivos Específicos:</a:t>
            </a:r>
          </a:p>
          <a:p>
            <a:pPr marL="342900" indent="-342900" algn="just"/>
            <a:r>
              <a:rPr lang="es-CO" sz="2900" dirty="0"/>
              <a:t>Determinar las necesidades y de esta manera ofrecer un servicio oportuno.</a:t>
            </a:r>
          </a:p>
          <a:p>
            <a:pPr marL="342900" indent="-342900" algn="just"/>
            <a:r>
              <a:rPr lang="es-CO" sz="2900" dirty="0"/>
              <a:t>Mejorar la operación de los canales de comunicación disponibles para la ciudadanía.</a:t>
            </a:r>
          </a:p>
          <a:p>
            <a:pPr marL="342900" indent="-342900" algn="just"/>
            <a:r>
              <a:rPr lang="es-CO" sz="2900" dirty="0"/>
              <a:t>Identificar y analizar el ciclo de solicitudes hechas a la entidad por parte de los grupos de valor.</a:t>
            </a:r>
          </a:p>
          <a:p>
            <a:pPr marL="342900" indent="-342900" algn="just"/>
            <a:r>
              <a:rPr lang="es-CO" sz="2900" dirty="0"/>
              <a:t>Diseñar e implementar mecanismos de participación ciudadana en la gestión.</a:t>
            </a:r>
          </a:p>
          <a:p>
            <a:pPr marL="342900" indent="-342900" algn="just"/>
            <a:r>
              <a:rPr lang="es-CO" sz="2900" dirty="0"/>
              <a:t>Garantizar el acceso a la información por parte de los ciudadanos de una manera eficiente en la que se satisfagan las necesidades de los usuarios de la entidad.</a:t>
            </a:r>
            <a:endParaRPr lang="es-CO" sz="2900" dirty="0">
              <a:solidFill>
                <a:srgbClr val="595959"/>
              </a:solidFill>
              <a:latin typeface="Constantia" panose="02030602050306030303" pitchFamily="18" charset="0"/>
              <a:ea typeface="Constantia" panose="02030602050306030303" pitchFamily="18" charset="0"/>
              <a:cs typeface="Times New Roman" panose="02020603050405020304" pitchFamily="18" charset="0"/>
            </a:endParaRPr>
          </a:p>
          <a:p>
            <a:endParaRPr lang="es-CO" dirty="0"/>
          </a:p>
        </p:txBody>
      </p:sp>
      <p:sp>
        <p:nvSpPr>
          <p:cNvPr id="6" name="Título 1">
            <a:extLst>
              <a:ext uri="{FF2B5EF4-FFF2-40B4-BE49-F238E27FC236}">
                <a16:creationId xmlns:a16="http://schemas.microsoft.com/office/drawing/2014/main" id="{E49E6D92-2917-4E48-8BDD-E158EE8F1DE7}"/>
              </a:ext>
            </a:extLst>
          </p:cNvPr>
          <p:cNvSpPr>
            <a:spLocks noGrp="1"/>
          </p:cNvSpPr>
          <p:nvPr>
            <p:ph type="title"/>
          </p:nvPr>
        </p:nvSpPr>
        <p:spPr>
          <a:xfrm>
            <a:off x="283028" y="381158"/>
            <a:ext cx="8205788" cy="682171"/>
          </a:xfrm>
        </p:spPr>
        <p:txBody>
          <a:bodyPr>
            <a:normAutofit fontScale="90000"/>
          </a:bodyPr>
          <a:lstStyle/>
          <a:p>
            <a:pPr algn="ctr"/>
            <a:r>
              <a:rPr lang="es-CO" sz="2400" b="1" dirty="0">
                <a:latin typeface="Century Gothic" panose="020B0502020202020204" pitchFamily="34" charset="0"/>
                <a:ea typeface="Segoe UI" panose="020B0502040204020203" pitchFamily="34" charset="0"/>
                <a:cs typeface="Segoe UI" panose="020B0502040204020203" pitchFamily="34" charset="0"/>
              </a:rPr>
              <a:t>1. Aspectos Generales</a:t>
            </a:r>
            <a:br>
              <a:rPr lang="es-CO" sz="2400" b="1" dirty="0">
                <a:latin typeface="Century Gothic" panose="020B0502020202020204" pitchFamily="34" charset="0"/>
                <a:ea typeface="Segoe UI" panose="020B0502040204020203" pitchFamily="34" charset="0"/>
                <a:cs typeface="Segoe UI" panose="020B0502040204020203" pitchFamily="34" charset="0"/>
              </a:rPr>
            </a:br>
            <a:r>
              <a:rPr lang="es-CO" sz="2400" b="1" dirty="0">
                <a:latin typeface="Century Gothic" panose="020B0502020202020204" pitchFamily="34" charset="0"/>
                <a:ea typeface="Segoe UI" panose="020B0502040204020203" pitchFamily="34" charset="0"/>
                <a:cs typeface="Segoe UI" panose="020B0502040204020203" pitchFamily="34" charset="0"/>
              </a:rPr>
              <a:t> </a:t>
            </a:r>
          </a:p>
        </p:txBody>
      </p:sp>
    </p:spTree>
    <p:extLst>
      <p:ext uri="{BB962C8B-B14F-4D97-AF65-F5344CB8AC3E}">
        <p14:creationId xmlns:p14="http://schemas.microsoft.com/office/powerpoint/2010/main" val="1709603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6AE903D3-E837-4A93-A0D3-40F105BCAE29}"/>
              </a:ext>
            </a:extLst>
          </p:cNvPr>
          <p:cNvSpPr txBox="1">
            <a:spLocks/>
          </p:cNvSpPr>
          <p:nvPr/>
        </p:nvSpPr>
        <p:spPr>
          <a:xfrm>
            <a:off x="187197" y="424070"/>
            <a:ext cx="7886700" cy="76925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lgn="ctr"/>
            <a:r>
              <a:rPr lang="es-CO" sz="2400" b="1" dirty="0">
                <a:latin typeface="Century Gothic" panose="020B0502020202020204" pitchFamily="34" charset="0"/>
                <a:ea typeface="Segoe UI" panose="020B0502040204020203" pitchFamily="34" charset="0"/>
                <a:cs typeface="Segoe UI" panose="020B0502040204020203" pitchFamily="34" charset="0"/>
              </a:rPr>
              <a:t>2. Variables para Caracterizar usuarios </a:t>
            </a:r>
          </a:p>
        </p:txBody>
      </p:sp>
      <p:sp>
        <p:nvSpPr>
          <p:cNvPr id="4" name="Marcador de texto 2">
            <a:extLst>
              <a:ext uri="{FF2B5EF4-FFF2-40B4-BE49-F238E27FC236}">
                <a16:creationId xmlns:a16="http://schemas.microsoft.com/office/drawing/2014/main" id="{DD050737-94D7-4E2A-B63C-E3955E8D770A}"/>
              </a:ext>
            </a:extLst>
          </p:cNvPr>
          <p:cNvSpPr txBox="1">
            <a:spLocks/>
          </p:cNvSpPr>
          <p:nvPr/>
        </p:nvSpPr>
        <p:spPr>
          <a:xfrm>
            <a:off x="187197" y="1259902"/>
            <a:ext cx="1916113" cy="361254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419" sz="1400" dirty="0" smtClean="0">
              <a:ea typeface="Constantia" panose="02030602050306030303" pitchFamily="18" charset="0"/>
            </a:endParaRPr>
          </a:p>
          <a:p>
            <a:endParaRPr lang="es-419" sz="1400" dirty="0">
              <a:ea typeface="Constantia" panose="02030602050306030303" pitchFamily="18" charset="0"/>
            </a:endParaRPr>
          </a:p>
          <a:p>
            <a:r>
              <a:rPr lang="es-419" sz="1400" dirty="0" smtClean="0">
                <a:ea typeface="Constantia" panose="02030602050306030303" pitchFamily="18" charset="0"/>
              </a:rPr>
              <a:t>Cada </a:t>
            </a:r>
            <a:r>
              <a:rPr lang="es-419" sz="1400" dirty="0">
                <a:ea typeface="Constantia" panose="02030602050306030303" pitchFamily="18" charset="0"/>
              </a:rPr>
              <a:t>paso de la planeación y presentación de los datos en este documento está basado en la adaptación de la Guía de caracterización de ciudadanos, usuarios e interesados (2015) del DNP</a:t>
            </a:r>
            <a:endParaRPr lang="es-CO" sz="1400" dirty="0">
              <a:ea typeface="Segoe UI" panose="020B0502040204020203" pitchFamily="34" charset="0"/>
              <a:cs typeface="Segoe UI" panose="020B0502040204020203" pitchFamily="34" charset="0"/>
            </a:endParaRPr>
          </a:p>
        </p:txBody>
      </p:sp>
      <p:graphicFrame>
        <p:nvGraphicFramePr>
          <p:cNvPr id="5" name="Diagram 5">
            <a:extLst>
              <a:ext uri="{FF2B5EF4-FFF2-40B4-BE49-F238E27FC236}">
                <a16:creationId xmlns:a16="http://schemas.microsoft.com/office/drawing/2014/main" id="{C93C4B0E-3EF9-4223-A0FF-16725737C2A2}"/>
              </a:ext>
            </a:extLst>
          </p:cNvPr>
          <p:cNvGraphicFramePr/>
          <p:nvPr>
            <p:extLst>
              <p:ext uri="{D42A27DB-BD31-4B8C-83A1-F6EECF244321}">
                <p14:modId xmlns:p14="http://schemas.microsoft.com/office/powerpoint/2010/main" val="1250182433"/>
              </p:ext>
            </p:extLst>
          </p:nvPr>
        </p:nvGraphicFramePr>
        <p:xfrm>
          <a:off x="2356994" y="1193327"/>
          <a:ext cx="6473372" cy="41220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986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5455E6-E59E-46FF-913F-CF2A779DE21B}"/>
              </a:ext>
            </a:extLst>
          </p:cNvPr>
          <p:cNvSpPr txBox="1">
            <a:spLocks/>
          </p:cNvSpPr>
          <p:nvPr/>
        </p:nvSpPr>
        <p:spPr>
          <a:xfrm>
            <a:off x="577963" y="423437"/>
            <a:ext cx="7988074" cy="69668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lgn="ctr"/>
            <a:r>
              <a:rPr lang="es-419" sz="2400" b="1">
                <a:solidFill>
                  <a:srgbClr val="E7E6E6">
                    <a:lumMod val="25000"/>
                  </a:srgbClr>
                </a:solidFill>
                <a:latin typeface="Century Gothic" panose="020B0502020202020204" pitchFamily="34" charset="0"/>
                <a:ea typeface="Segoe UI" panose="020B0502040204020203" pitchFamily="34" charset="0"/>
                <a:cs typeface="Segoe UI" panose="020B0502040204020203" pitchFamily="34" charset="0"/>
              </a:rPr>
              <a:t>3. Caracterización de Usuarios Línea base 2018</a:t>
            </a:r>
            <a:endParaRPr lang="es-CO" sz="2400" dirty="0">
              <a:latin typeface="Century Gothic" panose="020B0502020202020204" pitchFamily="34" charset="0"/>
            </a:endParaRPr>
          </a:p>
        </p:txBody>
      </p:sp>
      <p:sp>
        <p:nvSpPr>
          <p:cNvPr id="3" name="Marcador de texto 2">
            <a:extLst>
              <a:ext uri="{FF2B5EF4-FFF2-40B4-BE49-F238E27FC236}">
                <a16:creationId xmlns:a16="http://schemas.microsoft.com/office/drawing/2014/main" id="{56D4EF16-4EFC-4369-979E-C498C438161C}"/>
              </a:ext>
            </a:extLst>
          </p:cNvPr>
          <p:cNvSpPr txBox="1">
            <a:spLocks/>
          </p:cNvSpPr>
          <p:nvPr/>
        </p:nvSpPr>
        <p:spPr>
          <a:xfrm>
            <a:off x="258734" y="961731"/>
            <a:ext cx="8098971" cy="169817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CO" sz="1400" dirty="0"/>
              <a:t>Se </a:t>
            </a:r>
            <a:r>
              <a:rPr lang="es-CO" sz="1400" dirty="0" smtClean="0"/>
              <a:t>seleccionó </a:t>
            </a:r>
            <a:r>
              <a:rPr lang="es-CO" sz="1400" dirty="0"/>
              <a:t>como fuente para la caracterización 2018 el sistema de gestión de correspondencia y PQRSD´S, el cual contiene toda la correspondencia radicada por cualquier persona natural o jurídica, incluyendo los derechos de petición, quejas, reclamos, denuncias, recibidas por cualquiera de los canales dispuestos (correo postal, formulario web, telefónico, presencial verbal y escrito). En el periodo comprendido entre el 15 de agosto y el 28 de diciembre de 2018,  se radicaron un total de 5.961 oficios. </a:t>
            </a:r>
          </a:p>
          <a:p>
            <a:pPr algn="just"/>
            <a:endParaRPr lang="es-CO" sz="1300" dirty="0"/>
          </a:p>
        </p:txBody>
      </p:sp>
      <p:sp>
        <p:nvSpPr>
          <p:cNvPr id="5" name="Rectángulo 4">
            <a:extLst>
              <a:ext uri="{FF2B5EF4-FFF2-40B4-BE49-F238E27FC236}">
                <a16:creationId xmlns:a16="http://schemas.microsoft.com/office/drawing/2014/main" id="{605FD057-209A-4A22-8E75-D98D08DF524F}"/>
              </a:ext>
            </a:extLst>
          </p:cNvPr>
          <p:cNvSpPr/>
          <p:nvPr/>
        </p:nvSpPr>
        <p:spPr>
          <a:xfrm>
            <a:off x="258734" y="2659901"/>
            <a:ext cx="8665028" cy="2554545"/>
          </a:xfrm>
          <a:prstGeom prst="rect">
            <a:avLst/>
          </a:prstGeom>
        </p:spPr>
        <p:txBody>
          <a:bodyPr wrap="square">
            <a:spAutoFit/>
          </a:bodyPr>
          <a:lstStyle/>
          <a:p>
            <a:r>
              <a:rPr lang="es-CO" sz="1400" dirty="0">
                <a:latin typeface="Century Gothic" panose="020B0502020202020204" pitchFamily="34" charset="0"/>
              </a:rPr>
              <a:t>Las variables consideradas para el ejercicio fueron:</a:t>
            </a:r>
          </a:p>
          <a:p>
            <a:endParaRPr lang="es-CO" sz="1400" dirty="0">
              <a:latin typeface="Century Gothic" panose="020B0502020202020204" pitchFamily="34" charset="0"/>
            </a:endParaRPr>
          </a:p>
          <a:p>
            <a:endParaRPr lang="es-CO" dirty="0"/>
          </a:p>
          <a:p>
            <a:endParaRPr lang="es-CO" dirty="0"/>
          </a:p>
          <a:p>
            <a:endParaRPr lang="es-CO" dirty="0"/>
          </a:p>
          <a:p>
            <a:endParaRPr lang="es-CO" dirty="0"/>
          </a:p>
          <a:p>
            <a:endParaRPr lang="es-CO" dirty="0"/>
          </a:p>
          <a:p>
            <a:r>
              <a:rPr lang="es-CO" sz="1400" b="1" dirty="0">
                <a:latin typeface="Century Gothic" panose="020B0502020202020204" pitchFamily="34" charset="0"/>
              </a:rPr>
              <a:t>    </a:t>
            </a:r>
          </a:p>
          <a:p>
            <a:r>
              <a:rPr lang="es-CO" sz="1400" b="1" dirty="0">
                <a:latin typeface="Century Gothic" panose="020B0502020202020204" pitchFamily="34" charset="0"/>
              </a:rPr>
              <a:t>    Demográfico                 De Comportamiento               Geográfica                           Intrínseca </a:t>
            </a:r>
          </a:p>
          <a:p>
            <a:r>
              <a:rPr lang="es-CO" sz="1400" dirty="0">
                <a:latin typeface="Century Gothic" panose="020B0502020202020204" pitchFamily="34" charset="0"/>
              </a:rPr>
              <a:t>       Genero                                  Temas                              Ubicación                       Uso de Canales</a:t>
            </a:r>
          </a:p>
        </p:txBody>
      </p:sp>
      <p:pic>
        <p:nvPicPr>
          <p:cNvPr id="6" name="Imagen 5">
            <a:extLst>
              <a:ext uri="{FF2B5EF4-FFF2-40B4-BE49-F238E27FC236}">
                <a16:creationId xmlns:a16="http://schemas.microsoft.com/office/drawing/2014/main" id="{F93ABF38-55B6-4BD6-A905-FA4672A514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071" y="3346178"/>
            <a:ext cx="1553028" cy="1304471"/>
          </a:xfrm>
          <a:prstGeom prst="rect">
            <a:avLst/>
          </a:prstGeom>
        </p:spPr>
      </p:pic>
      <p:pic>
        <p:nvPicPr>
          <p:cNvPr id="7" name="Imagen 6">
            <a:extLst>
              <a:ext uri="{FF2B5EF4-FFF2-40B4-BE49-F238E27FC236}">
                <a16:creationId xmlns:a16="http://schemas.microsoft.com/office/drawing/2014/main" id="{1233A04D-0188-48F0-A467-81931EE8B3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5217" y="3316361"/>
            <a:ext cx="1545772" cy="1427393"/>
          </a:xfrm>
          <a:prstGeom prst="rect">
            <a:avLst/>
          </a:prstGeom>
        </p:spPr>
      </p:pic>
      <p:pic>
        <p:nvPicPr>
          <p:cNvPr id="8" name="Imagen 7">
            <a:extLst>
              <a:ext uri="{FF2B5EF4-FFF2-40B4-BE49-F238E27FC236}">
                <a16:creationId xmlns:a16="http://schemas.microsoft.com/office/drawing/2014/main" id="{7ED99172-1E63-4CFF-89E3-6FC883E69F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91248" y="3326114"/>
            <a:ext cx="1553651" cy="1407886"/>
          </a:xfrm>
          <a:prstGeom prst="rect">
            <a:avLst/>
          </a:prstGeom>
        </p:spPr>
      </p:pic>
      <p:pic>
        <p:nvPicPr>
          <p:cNvPr id="9" name="Imagen 8">
            <a:extLst>
              <a:ext uri="{FF2B5EF4-FFF2-40B4-BE49-F238E27FC236}">
                <a16:creationId xmlns:a16="http://schemas.microsoft.com/office/drawing/2014/main" id="{947ED59D-D5DD-4B68-917F-DF69B034B43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11524" y="3297086"/>
            <a:ext cx="1611086" cy="1436914"/>
          </a:xfrm>
          <a:prstGeom prst="rect">
            <a:avLst/>
          </a:prstGeom>
        </p:spPr>
      </p:pic>
    </p:spTree>
    <p:extLst>
      <p:ext uri="{BB962C8B-B14F-4D97-AF65-F5344CB8AC3E}">
        <p14:creationId xmlns:p14="http://schemas.microsoft.com/office/powerpoint/2010/main" val="2214192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FA8DAD-D427-42F0-8175-841EA8168D3C}"/>
              </a:ext>
            </a:extLst>
          </p:cNvPr>
          <p:cNvSpPr txBox="1">
            <a:spLocks/>
          </p:cNvSpPr>
          <p:nvPr/>
        </p:nvSpPr>
        <p:spPr>
          <a:xfrm>
            <a:off x="287535" y="405769"/>
            <a:ext cx="7886700" cy="65314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lgn="ctr"/>
            <a:r>
              <a:rPr lang="es-CO" sz="2400" b="1" dirty="0">
                <a:latin typeface="Century Gothic" panose="020B0502020202020204" pitchFamily="34" charset="0"/>
                <a:ea typeface="Segoe UI" panose="020B0502040204020203" pitchFamily="34" charset="0"/>
                <a:cs typeface="Segoe UI" panose="020B0502040204020203" pitchFamily="34" charset="0"/>
              </a:rPr>
              <a:t>3.1 Variable Demográfica – Género  </a:t>
            </a:r>
          </a:p>
        </p:txBody>
      </p:sp>
      <p:sp>
        <p:nvSpPr>
          <p:cNvPr id="4" name="Marcador de texto 2">
            <a:extLst>
              <a:ext uri="{FF2B5EF4-FFF2-40B4-BE49-F238E27FC236}">
                <a16:creationId xmlns:a16="http://schemas.microsoft.com/office/drawing/2014/main" id="{2A1721F2-D823-4406-9FA6-C5A68B807282}"/>
              </a:ext>
            </a:extLst>
          </p:cNvPr>
          <p:cNvSpPr txBox="1">
            <a:spLocks/>
          </p:cNvSpPr>
          <p:nvPr/>
        </p:nvSpPr>
        <p:spPr>
          <a:xfrm>
            <a:off x="268259" y="1229927"/>
            <a:ext cx="3962626" cy="265611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Open Sans Semibold" panose="020B0706030804020204" pitchFamily="34" charset="0"/>
                <a:cs typeface="Open Sans Semibold" panose="020B07060308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600"/>
              </a:spcBef>
              <a:spcAft>
                <a:spcPts val="1000"/>
              </a:spcAft>
              <a:tabLst>
                <a:tab pos="632460" algn="l"/>
              </a:tabLst>
            </a:pPr>
            <a:endParaRPr lang="es-419" sz="1600" dirty="0">
              <a:solidFill>
                <a:srgbClr val="595959"/>
              </a:solidFill>
              <a:ea typeface="Constantia" panose="02030602050306030303" pitchFamily="18" charset="0"/>
              <a:cs typeface="Times New Roman" panose="02020603050405020304" pitchFamily="18" charset="0"/>
            </a:endParaRPr>
          </a:p>
          <a:p>
            <a:pPr algn="just">
              <a:lnSpc>
                <a:spcPct val="110000"/>
              </a:lnSpc>
              <a:spcBef>
                <a:spcPts val="600"/>
              </a:spcBef>
              <a:spcAft>
                <a:spcPts val="1000"/>
              </a:spcAft>
              <a:tabLst>
                <a:tab pos="632460" algn="l"/>
              </a:tabLst>
            </a:pPr>
            <a:r>
              <a:rPr lang="es-419" sz="1400" dirty="0">
                <a:solidFill>
                  <a:srgbClr val="595959"/>
                </a:solidFill>
                <a:ea typeface="Constantia" panose="02030602050306030303" pitchFamily="18" charset="0"/>
                <a:cs typeface="Times New Roman" panose="02020603050405020304" pitchFamily="18" charset="0"/>
              </a:rPr>
              <a:t>A partir de la gráfica, se concluye que a la entidad acuden en un porcentaje mas alto el  genero masculino (61%) en comparación con porcentaje del género femenino (39%).</a:t>
            </a:r>
            <a:endParaRPr lang="es-CO" sz="1400" dirty="0">
              <a:solidFill>
                <a:srgbClr val="595959"/>
              </a:solidFill>
              <a:ea typeface="Constantia" panose="02030602050306030303" pitchFamily="18" charset="0"/>
              <a:cs typeface="Times New Roman" panose="02020603050405020304" pitchFamily="18" charset="0"/>
            </a:endParaRPr>
          </a:p>
          <a:p>
            <a:pPr algn="just"/>
            <a:endParaRPr lang="es-CO" sz="1300" dirty="0">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5" name="Gráfico 4">
            <a:extLst>
              <a:ext uri="{FF2B5EF4-FFF2-40B4-BE49-F238E27FC236}">
                <a16:creationId xmlns:a16="http://schemas.microsoft.com/office/drawing/2014/main" id="{E17BF647-29EF-443A-9390-34DCAEE61AC0}"/>
              </a:ext>
            </a:extLst>
          </p:cNvPr>
          <p:cNvGraphicFramePr/>
          <p:nvPr>
            <p:extLst>
              <p:ext uri="{D42A27DB-BD31-4B8C-83A1-F6EECF244321}">
                <p14:modId xmlns:p14="http://schemas.microsoft.com/office/powerpoint/2010/main" val="3537150816"/>
              </p:ext>
            </p:extLst>
          </p:nvPr>
        </p:nvGraphicFramePr>
        <p:xfrm>
          <a:off x="4506941" y="1150415"/>
          <a:ext cx="4368800" cy="3831771"/>
        </p:xfrm>
        <a:graphic>
          <a:graphicData uri="http://schemas.openxmlformats.org/drawingml/2006/chart">
            <c:chart xmlns:c="http://schemas.openxmlformats.org/drawingml/2006/chart" xmlns:r="http://schemas.openxmlformats.org/officeDocument/2006/relationships" r:id="rId2"/>
          </a:graphicData>
        </a:graphic>
      </p:graphicFrame>
      <p:pic>
        <p:nvPicPr>
          <p:cNvPr id="1026" name="Picture 2" descr="Resultado de imagen para icono generos png">
            <a:extLst>
              <a:ext uri="{FF2B5EF4-FFF2-40B4-BE49-F238E27FC236}">
                <a16:creationId xmlns:a16="http://schemas.microsoft.com/office/drawing/2014/main" id="{A857C66F-0202-4270-93DD-D5CAD29D8F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52" y="2985952"/>
            <a:ext cx="3419061" cy="2569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4214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7B8F6C42-0194-4018-B254-F4F7A6234983}"/>
              </a:ext>
            </a:extLst>
          </p:cNvPr>
          <p:cNvSpPr txBox="1">
            <a:spLocks/>
          </p:cNvSpPr>
          <p:nvPr/>
        </p:nvSpPr>
        <p:spPr>
          <a:xfrm>
            <a:off x="505392" y="490330"/>
            <a:ext cx="8133216" cy="47897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lgn="ctr"/>
            <a:r>
              <a:rPr lang="es-CO" sz="2400" b="1">
                <a:latin typeface="Century Gothic" panose="020B0502020202020204" pitchFamily="34" charset="0"/>
              </a:rPr>
              <a:t>3.2 Variable de Comportamiento - Temas </a:t>
            </a:r>
            <a:endParaRPr lang="es-CO" sz="2400" b="1" dirty="0">
              <a:latin typeface="Century Gothic" panose="020B0502020202020204" pitchFamily="34" charset="0"/>
            </a:endParaRPr>
          </a:p>
        </p:txBody>
      </p:sp>
      <p:sp>
        <p:nvSpPr>
          <p:cNvPr id="4" name="CuadroTexto 3">
            <a:extLst>
              <a:ext uri="{FF2B5EF4-FFF2-40B4-BE49-F238E27FC236}">
                <a16:creationId xmlns:a16="http://schemas.microsoft.com/office/drawing/2014/main" id="{ECADB241-8A80-4610-8F60-DA0401704B49}"/>
              </a:ext>
            </a:extLst>
          </p:cNvPr>
          <p:cNvSpPr txBox="1"/>
          <p:nvPr/>
        </p:nvSpPr>
        <p:spPr>
          <a:xfrm>
            <a:off x="505392" y="1659285"/>
            <a:ext cx="2045883" cy="3539430"/>
          </a:xfrm>
          <a:prstGeom prst="rect">
            <a:avLst/>
          </a:prstGeom>
          <a:noFill/>
        </p:spPr>
        <p:txBody>
          <a:bodyPr wrap="square" rtlCol="0">
            <a:spAutoFit/>
          </a:bodyPr>
          <a:lstStyle/>
          <a:p>
            <a:pPr algn="just"/>
            <a:r>
              <a:rPr lang="es-CO" sz="1400" dirty="0">
                <a:latin typeface="Century Gothic" panose="020B0502020202020204" pitchFamily="34" charset="0"/>
              </a:rPr>
              <a:t>En cuanto a la temática solicitada por parte de la ciudadanía, el tema que presenta una tendencia positiva y relevante frente a otros es informativo con un 48%, le sigue derechos de petición y tramite con el 23% respectivamente, Documentos procesos </a:t>
            </a:r>
            <a:r>
              <a:rPr lang="es-CO" sz="1400" dirty="0" smtClean="0">
                <a:latin typeface="Century Gothic" panose="020B0502020202020204" pitchFamily="34" charset="0"/>
              </a:rPr>
              <a:t>licitatorios </a:t>
            </a:r>
            <a:r>
              <a:rPr lang="es-CO" sz="1400" dirty="0">
                <a:latin typeface="Century Gothic" panose="020B0502020202020204" pitchFamily="34" charset="0"/>
              </a:rPr>
              <a:t>y Certificaciones con un 2%. </a:t>
            </a:r>
          </a:p>
        </p:txBody>
      </p:sp>
      <p:graphicFrame>
        <p:nvGraphicFramePr>
          <p:cNvPr id="5" name="Gráfico 4">
            <a:extLst>
              <a:ext uri="{FF2B5EF4-FFF2-40B4-BE49-F238E27FC236}">
                <a16:creationId xmlns:a16="http://schemas.microsoft.com/office/drawing/2014/main" id="{9346C57A-EDDC-434A-8EFF-1B8F4D2D7CC2}"/>
              </a:ext>
            </a:extLst>
          </p:cNvPr>
          <p:cNvGraphicFramePr/>
          <p:nvPr>
            <p:extLst>
              <p:ext uri="{D42A27DB-BD31-4B8C-83A1-F6EECF244321}">
                <p14:modId xmlns:p14="http://schemas.microsoft.com/office/powerpoint/2010/main" val="2027336952"/>
              </p:ext>
            </p:extLst>
          </p:nvPr>
        </p:nvGraphicFramePr>
        <p:xfrm>
          <a:off x="2897178" y="1192065"/>
          <a:ext cx="6114300" cy="50219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6085593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_ÁreaMetropolitanadeBucaramanga.potx" id="{F6B97A24-482E-4A90-B1C9-54E8BD18C1D7}" vid="{02A6682F-7D09-4D59-A945-D915A44C9D30}"/>
    </a:ext>
  </a:extLst>
</a:theme>
</file>

<file path=ppt/theme/themeOverride1.xml><?xml version="1.0" encoding="utf-8"?>
<a:themeOverride xmlns:a="http://schemas.openxmlformats.org/drawingml/2006/main">
  <a:clrScheme name="Report">
    <a:dk1>
      <a:sysClr val="windowText" lastClr="000000"/>
    </a:dk1>
    <a:lt1>
      <a:sysClr val="window" lastClr="FFFFFF"/>
    </a:lt1>
    <a:dk2>
      <a:srgbClr val="4E5B6F"/>
    </a:dk2>
    <a:lt2>
      <a:srgbClr val="D6ECFF"/>
    </a:lt2>
    <a:accent1>
      <a:srgbClr val="00A0B8"/>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Facet</Template>
  <TotalTime>369</TotalTime>
  <Words>1101</Words>
  <Application>Microsoft Office PowerPoint</Application>
  <PresentationFormat>Presentación en pantalla (4:3)</PresentationFormat>
  <Paragraphs>132</Paragraphs>
  <Slides>12</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12</vt:i4>
      </vt:variant>
    </vt:vector>
  </HeadingPairs>
  <TitlesOfParts>
    <vt:vector size="21" baseType="lpstr">
      <vt:lpstr>Arial</vt:lpstr>
      <vt:lpstr>Calibri</vt:lpstr>
      <vt:lpstr>Century Gothic</vt:lpstr>
      <vt:lpstr>Constantia</vt:lpstr>
      <vt:lpstr>Open Sans Semibold</vt:lpstr>
      <vt:lpstr>Segoe UI</vt:lpstr>
      <vt:lpstr>Segoe UI Black</vt:lpstr>
      <vt:lpstr>Times New Roman</vt:lpstr>
      <vt:lpstr>Tema de Office</vt:lpstr>
      <vt:lpstr>Presentación de PowerPoint</vt:lpstr>
      <vt:lpstr>Caracterización de Usuarios  2018</vt:lpstr>
      <vt:lpstr>Presentación de PowerPoint</vt:lpstr>
      <vt:lpstr>Presentación de PowerPoint</vt:lpstr>
      <vt:lpstr>1. Aspectos Generales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DANNA</dc:creator>
  <cp:lastModifiedBy>gcorporativa</cp:lastModifiedBy>
  <cp:revision>10</cp:revision>
  <dcterms:created xsi:type="dcterms:W3CDTF">2017-10-27T15:23:25Z</dcterms:created>
  <dcterms:modified xsi:type="dcterms:W3CDTF">2019-07-22T18:47:02Z</dcterms:modified>
</cp:coreProperties>
</file>